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90"/>
  </p:notesMasterIdLst>
  <p:handoutMasterIdLst>
    <p:handoutMasterId r:id="rId91"/>
  </p:handoutMasterIdLst>
  <p:sldIdLst>
    <p:sldId id="256" r:id="rId3"/>
    <p:sldId id="258" r:id="rId4"/>
    <p:sldId id="260" r:id="rId5"/>
    <p:sldId id="261" r:id="rId6"/>
    <p:sldId id="313" r:id="rId7"/>
    <p:sldId id="271" r:id="rId8"/>
    <p:sldId id="263" r:id="rId9"/>
    <p:sldId id="332" r:id="rId10"/>
    <p:sldId id="314" r:id="rId11"/>
    <p:sldId id="315" r:id="rId12"/>
    <p:sldId id="316" r:id="rId13"/>
    <p:sldId id="317" r:id="rId14"/>
    <p:sldId id="335" r:id="rId15"/>
    <p:sldId id="319" r:id="rId16"/>
    <p:sldId id="320" r:id="rId17"/>
    <p:sldId id="321" r:id="rId18"/>
    <p:sldId id="322" r:id="rId19"/>
    <p:sldId id="324" r:id="rId20"/>
    <p:sldId id="325" r:id="rId21"/>
    <p:sldId id="326" r:id="rId22"/>
    <p:sldId id="327" r:id="rId23"/>
    <p:sldId id="333" r:id="rId24"/>
    <p:sldId id="334" r:id="rId25"/>
    <p:sldId id="330"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387" r:id="rId42"/>
    <p:sldId id="388" r:id="rId43"/>
    <p:sldId id="389" r:id="rId44"/>
    <p:sldId id="390" r:id="rId45"/>
    <p:sldId id="391" r:id="rId46"/>
    <p:sldId id="392" r:id="rId47"/>
    <p:sldId id="394" r:id="rId48"/>
    <p:sldId id="395" r:id="rId49"/>
    <p:sldId id="349" r:id="rId50"/>
    <p:sldId id="397" r:id="rId51"/>
    <p:sldId id="398" r:id="rId52"/>
    <p:sldId id="351" r:id="rId53"/>
    <p:sldId id="352" r:id="rId54"/>
    <p:sldId id="353" r:id="rId55"/>
    <p:sldId id="354" r:id="rId56"/>
    <p:sldId id="323" r:id="rId57"/>
    <p:sldId id="399" r:id="rId58"/>
    <p:sldId id="356" r:id="rId59"/>
    <p:sldId id="358" r:id="rId60"/>
    <p:sldId id="400" r:id="rId61"/>
    <p:sldId id="401" r:id="rId62"/>
    <p:sldId id="361" r:id="rId63"/>
    <p:sldId id="362" r:id="rId64"/>
    <p:sldId id="328" r:id="rId65"/>
    <p:sldId id="329" r:id="rId66"/>
    <p:sldId id="363" r:id="rId67"/>
    <p:sldId id="331" r:id="rId68"/>
    <p:sldId id="364" r:id="rId69"/>
    <p:sldId id="365" r:id="rId70"/>
    <p:sldId id="366" r:id="rId71"/>
    <p:sldId id="367" r:id="rId72"/>
    <p:sldId id="368" r:id="rId73"/>
    <p:sldId id="369" r:id="rId74"/>
    <p:sldId id="370" r:id="rId75"/>
    <p:sldId id="371" r:id="rId76"/>
    <p:sldId id="338" r:id="rId77"/>
    <p:sldId id="339" r:id="rId78"/>
    <p:sldId id="340" r:id="rId79"/>
    <p:sldId id="341" r:id="rId80"/>
    <p:sldId id="342" r:id="rId81"/>
    <p:sldId id="402" r:id="rId82"/>
    <p:sldId id="345" r:id="rId83"/>
    <p:sldId id="346" r:id="rId84"/>
    <p:sldId id="344" r:id="rId85"/>
    <p:sldId id="347" r:id="rId86"/>
    <p:sldId id="336" r:id="rId87"/>
    <p:sldId id="396" r:id="rId88"/>
    <p:sldId id="291" r:id="rId89"/>
  </p:sldIdLst>
  <p:sldSz cx="9144000" cy="5143500" type="screen16x9"/>
  <p:notesSz cx="6858000" cy="9144000"/>
  <p:embeddedFontLst>
    <p:embeddedFont>
      <p:font typeface="Open Sans Bold" panose="020B0604020202020204" charset="0"/>
      <p:regular r:id="rId92"/>
      <p:bold r:id="rId93"/>
    </p:embeddedFont>
    <p:embeddedFont>
      <p:font typeface="Segoe UI Historic" panose="020B0502040204020203" pitchFamily="34" charset="0"/>
      <p:regular r:id="rId94"/>
    </p:embeddedFont>
    <p:embeddedFont>
      <p:font typeface="Syne SemiBold" panose="020B0604020202020204" charset="0"/>
      <p:regular r:id="rId95"/>
      <p:bold r:id="rId96"/>
    </p:embeddedFont>
    <p:embeddedFont>
      <p:font typeface="Syne" panose="020B0604020202020204" charset="0"/>
      <p:regular r:id="rId97"/>
      <p:bold r:id="rId98"/>
    </p:embeddedFont>
    <p:embeddedFont>
      <p:font typeface="Lato" panose="020B0604020202020204" charset="0"/>
      <p:regular r:id="rId99"/>
      <p:bold r:id="rId100"/>
    </p:embeddedFont>
    <p:embeddedFont>
      <p:font typeface="Muli Regular Bold" panose="020B0604020202020204" charset="0"/>
      <p:regular r:id="rId101"/>
    </p:embeddedFont>
    <p:embeddedFont>
      <p:font typeface="Microsoft YaHei" panose="020B0503020204020204" pitchFamily="34" charset="-122"/>
      <p:regular r:id="rId102"/>
      <p:bold r:id="rId103"/>
    </p:embeddedFont>
    <p:embeddedFont>
      <p:font typeface="Montserrat" panose="020B0604020202020204" charset="0"/>
      <p:regular r:id="rId104"/>
    </p:embeddedFont>
    <p:embeddedFont>
      <p:font typeface="Francois One" panose="020B0604020202020204" charset="0"/>
      <p:regular r:id="rId105"/>
    </p:embeddedFont>
    <p:embeddedFont>
      <p:font typeface="Segoe UI" panose="020B0502040204020203" pitchFamily="34" charset="0"/>
      <p:regular r:id="rId106"/>
      <p:bold r:id="rId107"/>
      <p:italic r:id="rId108"/>
      <p:boldItalic r:id="rId109"/>
    </p:embeddedFont>
    <p:embeddedFont>
      <p:font typeface="Commissioner ExtraBold" charset="0"/>
      <p:bold r:id="rId110"/>
    </p:embeddedFont>
    <p:embeddedFont>
      <p:font typeface="Roboto" panose="020B0604020202020204" charset="0"/>
      <p:regular r:id="rId111"/>
      <p:bold r:id="rId112"/>
      <p:italic r:id="rId113"/>
      <p:boldItalic r:id="rId114"/>
    </p:embeddedFont>
    <p:embeddedFont>
      <p:font typeface="Commissioner" panose="020B0604020202020204" charset="0"/>
      <p:regular r:id="rId115"/>
      <p:bold r:id="rId116"/>
    </p:embeddedFont>
    <p:embeddedFont>
      <p:font typeface="Barlow SemiBold" panose="020B0604020202020204" charset="0"/>
      <p:regular r:id="rId117"/>
      <p:bold r:id="rId118"/>
      <p:italic r:id="rId119"/>
      <p:boldItalic r:id="rId120"/>
    </p:embeddedFont>
    <p:embeddedFont>
      <p:font typeface="Calibri" panose="020F0502020204030204"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B350F3-1615-4FAA-A5B8-36BBED47747B}">
  <a:tblStyle styleId="{88B350F3-1615-4FAA-A5B8-36BBED4774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92" autoAdjust="0"/>
    <p:restoredTop sz="76000" autoAdjust="0"/>
  </p:normalViewPr>
  <p:slideViewPr>
    <p:cSldViewPr snapToGrid="0">
      <p:cViewPr varScale="1">
        <p:scale>
          <a:sx n="70" d="100"/>
          <a:sy n="70"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6.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1.fntdata"/><Relationship Id="rId16" Type="http://schemas.openxmlformats.org/officeDocument/2006/relationships/slide" Target="slides/slide14.xml"/><Relationship Id="rId107" Type="http://schemas.openxmlformats.org/officeDocument/2006/relationships/font" Target="fonts/font16.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1.fntdata"/><Relationship Id="rId123" Type="http://schemas.openxmlformats.org/officeDocument/2006/relationships/font" Target="fonts/font32.fntdata"/><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9.fntdata"/><Relationship Id="rId105" Type="http://schemas.openxmlformats.org/officeDocument/2006/relationships/font" Target="fonts/font14.fntdata"/><Relationship Id="rId113" Type="http://schemas.openxmlformats.org/officeDocument/2006/relationships/font" Target="fonts/font22.fntdata"/><Relationship Id="rId118" Type="http://schemas.openxmlformats.org/officeDocument/2006/relationships/font" Target="fonts/font27.fntdata"/><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font" Target="fonts/font2.fntdata"/><Relationship Id="rId98" Type="http://schemas.openxmlformats.org/officeDocument/2006/relationships/font" Target="fonts/font7.fntdata"/><Relationship Id="rId121"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12.fntdata"/><Relationship Id="rId108" Type="http://schemas.openxmlformats.org/officeDocument/2006/relationships/font" Target="fonts/font17.fntdata"/><Relationship Id="rId116" Type="http://schemas.openxmlformats.org/officeDocument/2006/relationships/font" Target="fonts/font25.fntdata"/><Relationship Id="rId124"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96" Type="http://schemas.openxmlformats.org/officeDocument/2006/relationships/font" Target="fonts/font5.fntdata"/><Relationship Id="rId11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5.fntdata"/><Relationship Id="rId114" Type="http://schemas.openxmlformats.org/officeDocument/2006/relationships/font" Target="fonts/font23.fntdata"/><Relationship Id="rId119" Type="http://schemas.openxmlformats.org/officeDocument/2006/relationships/font" Target="fonts/font28.fntdata"/><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122"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8.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6.fntdata"/><Relationship Id="rId104" Type="http://schemas.openxmlformats.org/officeDocument/2006/relationships/font" Target="fonts/font13.fntdata"/><Relationship Id="rId120" Type="http://schemas.openxmlformats.org/officeDocument/2006/relationships/font" Target="fonts/font29.fntdata"/><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9.fntdata"/><Relationship Id="rId115"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slide" Target="slides/slide8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7016E6-21D5-4643-9AAC-239900B455D4}"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US"/>
        </a:p>
      </dgm:t>
    </dgm:pt>
    <dgm:pt modelId="{6B5A205D-EECD-475B-925B-61E4511E95F6}">
      <dgm:prSet phldrT="[Text]"/>
      <dgm:spPr/>
      <dgm:t>
        <a:bodyPr/>
        <a:lstStyle/>
        <a:p>
          <a:r>
            <a:rPr lang="en-US" smtClean="0"/>
            <a:t>Định nghĩa</a:t>
          </a:r>
          <a:endParaRPr lang="en-US"/>
        </a:p>
      </dgm:t>
    </dgm:pt>
    <dgm:pt modelId="{52A77FE4-3834-47BF-899F-42319A5BDAA6}" type="parTrans" cxnId="{B8237B74-11B3-4F22-8CF9-3D02226A9B0A}">
      <dgm:prSet/>
      <dgm:spPr/>
      <dgm:t>
        <a:bodyPr/>
        <a:lstStyle/>
        <a:p>
          <a:endParaRPr lang="en-US"/>
        </a:p>
      </dgm:t>
    </dgm:pt>
    <dgm:pt modelId="{5A41F86A-28BB-43E6-AF7B-20CAD270ECB1}" type="sibTrans" cxnId="{B8237B74-11B3-4F22-8CF9-3D02226A9B0A}">
      <dgm:prSet/>
      <dgm:spPr/>
      <dgm:t>
        <a:bodyPr/>
        <a:lstStyle/>
        <a:p>
          <a:endParaRPr lang="en-US"/>
        </a:p>
      </dgm:t>
    </dgm:pt>
    <dgm:pt modelId="{46C250B4-2E29-4FB1-A90C-4F44E1C77953}">
      <dgm:prSet phldrT="[Text]"/>
      <dgm:spPr/>
      <dgm:t>
        <a:bodyPr/>
        <a:lstStyle/>
        <a:p>
          <a:r>
            <a:rPr lang="en-US" smtClean="0"/>
            <a:t>Phòng ngừa </a:t>
          </a:r>
          <a:endParaRPr lang="en-US"/>
        </a:p>
      </dgm:t>
    </dgm:pt>
    <dgm:pt modelId="{989B5406-2EF3-46F3-AC97-6CE29B877599}" type="parTrans" cxnId="{4596DA0A-12BF-4A68-9D54-6DA1F00289A7}">
      <dgm:prSet/>
      <dgm:spPr/>
      <dgm:t>
        <a:bodyPr/>
        <a:lstStyle/>
        <a:p>
          <a:endParaRPr lang="en-US"/>
        </a:p>
      </dgm:t>
    </dgm:pt>
    <dgm:pt modelId="{5C23AF1C-8293-410B-9E79-F23466C019E9}" type="sibTrans" cxnId="{4596DA0A-12BF-4A68-9D54-6DA1F00289A7}">
      <dgm:prSet/>
      <dgm:spPr/>
      <dgm:t>
        <a:bodyPr/>
        <a:lstStyle/>
        <a:p>
          <a:endParaRPr lang="en-US"/>
        </a:p>
      </dgm:t>
    </dgm:pt>
    <dgm:pt modelId="{27CEA73B-4638-4D97-A97B-E2F2CA3F3673}">
      <dgm:prSet phldrT="[Text]"/>
      <dgm:spPr/>
      <dgm:t>
        <a:bodyPr/>
        <a:lstStyle/>
        <a:p>
          <a:r>
            <a:rPr lang="en-US" smtClean="0"/>
            <a:t>Chẩn đoán</a:t>
          </a:r>
          <a:endParaRPr lang="en-US"/>
        </a:p>
      </dgm:t>
    </dgm:pt>
    <dgm:pt modelId="{AED681C1-2D6F-4DA6-957F-98365225467D}" type="parTrans" cxnId="{6FD39519-7145-4619-B177-87BAD665DA94}">
      <dgm:prSet/>
      <dgm:spPr/>
      <dgm:t>
        <a:bodyPr/>
        <a:lstStyle/>
        <a:p>
          <a:endParaRPr lang="en-US"/>
        </a:p>
      </dgm:t>
    </dgm:pt>
    <dgm:pt modelId="{04490B59-BAC8-4FB9-BBE3-9D43419FEDF0}" type="sibTrans" cxnId="{6FD39519-7145-4619-B177-87BAD665DA94}">
      <dgm:prSet/>
      <dgm:spPr/>
      <dgm:t>
        <a:bodyPr/>
        <a:lstStyle/>
        <a:p>
          <a:endParaRPr lang="en-US"/>
        </a:p>
      </dgm:t>
    </dgm:pt>
    <dgm:pt modelId="{31B43F43-CCEC-442C-AAEC-6A2F795AFCA7}">
      <dgm:prSet/>
      <dgm:spPr/>
      <dgm:t>
        <a:bodyPr/>
        <a:lstStyle/>
        <a:p>
          <a:r>
            <a:rPr lang="en-US" smtClean="0"/>
            <a:t>Điều trị</a:t>
          </a:r>
          <a:endParaRPr lang="en-US"/>
        </a:p>
      </dgm:t>
    </dgm:pt>
    <dgm:pt modelId="{959AEE70-1F01-4711-BD72-08FAA7B078F3}" type="parTrans" cxnId="{7E20D6D5-CD3F-492D-AC46-8469679E2AFF}">
      <dgm:prSet/>
      <dgm:spPr/>
      <dgm:t>
        <a:bodyPr/>
        <a:lstStyle/>
        <a:p>
          <a:endParaRPr lang="en-US"/>
        </a:p>
      </dgm:t>
    </dgm:pt>
    <dgm:pt modelId="{7B95A39F-5E5A-40A3-BDA4-1E22D8E84DDE}" type="sibTrans" cxnId="{7E20D6D5-CD3F-492D-AC46-8469679E2AFF}">
      <dgm:prSet/>
      <dgm:spPr/>
      <dgm:t>
        <a:bodyPr/>
        <a:lstStyle/>
        <a:p>
          <a:endParaRPr lang="en-US"/>
        </a:p>
      </dgm:t>
    </dgm:pt>
    <dgm:pt modelId="{57035131-C602-4F43-8B40-CB78FA57FD2C}" type="pres">
      <dgm:prSet presAssocID="{9C7016E6-21D5-4643-9AAC-239900B455D4}" presName="Name0" presStyleCnt="0">
        <dgm:presLayoutVars>
          <dgm:dir/>
          <dgm:animLvl val="lvl"/>
          <dgm:resizeHandles val="exact"/>
        </dgm:presLayoutVars>
      </dgm:prSet>
      <dgm:spPr/>
      <dgm:t>
        <a:bodyPr/>
        <a:lstStyle/>
        <a:p>
          <a:endParaRPr lang="en-US"/>
        </a:p>
      </dgm:t>
    </dgm:pt>
    <dgm:pt modelId="{AAE1ADA3-7506-4C53-BBCD-F9F268AF6722}" type="pres">
      <dgm:prSet presAssocID="{6B5A205D-EECD-475B-925B-61E4511E95F6}" presName="parTxOnly" presStyleLbl="node1" presStyleIdx="0" presStyleCnt="4">
        <dgm:presLayoutVars>
          <dgm:chMax val="0"/>
          <dgm:chPref val="0"/>
          <dgm:bulletEnabled val="1"/>
        </dgm:presLayoutVars>
      </dgm:prSet>
      <dgm:spPr/>
      <dgm:t>
        <a:bodyPr/>
        <a:lstStyle/>
        <a:p>
          <a:endParaRPr lang="en-US"/>
        </a:p>
      </dgm:t>
    </dgm:pt>
    <dgm:pt modelId="{89F4B4B5-5B45-41DB-87AD-2FEC38C1E8B8}" type="pres">
      <dgm:prSet presAssocID="{5A41F86A-28BB-43E6-AF7B-20CAD270ECB1}" presName="parTxOnlySpace" presStyleCnt="0"/>
      <dgm:spPr/>
    </dgm:pt>
    <dgm:pt modelId="{54510470-F71C-4240-98EC-8038FFC89F9C}" type="pres">
      <dgm:prSet presAssocID="{46C250B4-2E29-4FB1-A90C-4F44E1C77953}" presName="parTxOnly" presStyleLbl="node1" presStyleIdx="1" presStyleCnt="4">
        <dgm:presLayoutVars>
          <dgm:chMax val="0"/>
          <dgm:chPref val="0"/>
          <dgm:bulletEnabled val="1"/>
        </dgm:presLayoutVars>
      </dgm:prSet>
      <dgm:spPr/>
      <dgm:t>
        <a:bodyPr/>
        <a:lstStyle/>
        <a:p>
          <a:endParaRPr lang="en-US"/>
        </a:p>
      </dgm:t>
    </dgm:pt>
    <dgm:pt modelId="{BBB296AE-686B-4FE4-9CDE-D9342FAC7604}" type="pres">
      <dgm:prSet presAssocID="{5C23AF1C-8293-410B-9E79-F23466C019E9}" presName="parTxOnlySpace" presStyleCnt="0"/>
      <dgm:spPr/>
    </dgm:pt>
    <dgm:pt modelId="{5F30FB95-FBF5-4435-B501-A50269721327}" type="pres">
      <dgm:prSet presAssocID="{27CEA73B-4638-4D97-A97B-E2F2CA3F3673}" presName="parTxOnly" presStyleLbl="node1" presStyleIdx="2" presStyleCnt="4">
        <dgm:presLayoutVars>
          <dgm:chMax val="0"/>
          <dgm:chPref val="0"/>
          <dgm:bulletEnabled val="1"/>
        </dgm:presLayoutVars>
      </dgm:prSet>
      <dgm:spPr/>
      <dgm:t>
        <a:bodyPr/>
        <a:lstStyle/>
        <a:p>
          <a:endParaRPr lang="en-US"/>
        </a:p>
      </dgm:t>
    </dgm:pt>
    <dgm:pt modelId="{F17C4A99-0B75-479A-86A4-41D3C5A8E252}" type="pres">
      <dgm:prSet presAssocID="{04490B59-BAC8-4FB9-BBE3-9D43419FEDF0}" presName="parTxOnlySpace" presStyleCnt="0"/>
      <dgm:spPr/>
    </dgm:pt>
    <dgm:pt modelId="{DE2E380B-7BD6-4E60-B45A-0DD70A49229B}" type="pres">
      <dgm:prSet presAssocID="{31B43F43-CCEC-442C-AAEC-6A2F795AFCA7}" presName="parTxOnly" presStyleLbl="node1" presStyleIdx="3" presStyleCnt="4">
        <dgm:presLayoutVars>
          <dgm:chMax val="0"/>
          <dgm:chPref val="0"/>
          <dgm:bulletEnabled val="1"/>
        </dgm:presLayoutVars>
      </dgm:prSet>
      <dgm:spPr/>
      <dgm:t>
        <a:bodyPr/>
        <a:lstStyle/>
        <a:p>
          <a:endParaRPr lang="en-US"/>
        </a:p>
      </dgm:t>
    </dgm:pt>
  </dgm:ptLst>
  <dgm:cxnLst>
    <dgm:cxn modelId="{B6939823-F05E-4182-A2B8-F38126F84B6C}" type="presOf" srcId="{27CEA73B-4638-4D97-A97B-E2F2CA3F3673}" destId="{5F30FB95-FBF5-4435-B501-A50269721327}" srcOrd="0" destOrd="0" presId="urn:microsoft.com/office/officeart/2005/8/layout/chevron1"/>
    <dgm:cxn modelId="{0FA127CB-65D6-49F2-8B94-DA177139887C}" type="presOf" srcId="{6B5A205D-EECD-475B-925B-61E4511E95F6}" destId="{AAE1ADA3-7506-4C53-BBCD-F9F268AF6722}" srcOrd="0" destOrd="0" presId="urn:microsoft.com/office/officeart/2005/8/layout/chevron1"/>
    <dgm:cxn modelId="{31EF3CB1-93E8-402A-9C73-AF7245AC1229}" type="presOf" srcId="{46C250B4-2E29-4FB1-A90C-4F44E1C77953}" destId="{54510470-F71C-4240-98EC-8038FFC89F9C}" srcOrd="0" destOrd="0" presId="urn:microsoft.com/office/officeart/2005/8/layout/chevron1"/>
    <dgm:cxn modelId="{6FD39519-7145-4619-B177-87BAD665DA94}" srcId="{9C7016E6-21D5-4643-9AAC-239900B455D4}" destId="{27CEA73B-4638-4D97-A97B-E2F2CA3F3673}" srcOrd="2" destOrd="0" parTransId="{AED681C1-2D6F-4DA6-957F-98365225467D}" sibTransId="{04490B59-BAC8-4FB9-BBE3-9D43419FEDF0}"/>
    <dgm:cxn modelId="{4596DA0A-12BF-4A68-9D54-6DA1F00289A7}" srcId="{9C7016E6-21D5-4643-9AAC-239900B455D4}" destId="{46C250B4-2E29-4FB1-A90C-4F44E1C77953}" srcOrd="1" destOrd="0" parTransId="{989B5406-2EF3-46F3-AC97-6CE29B877599}" sibTransId="{5C23AF1C-8293-410B-9E79-F23466C019E9}"/>
    <dgm:cxn modelId="{5AD52066-2DDA-494B-B616-6915DD011658}" type="presOf" srcId="{31B43F43-CCEC-442C-AAEC-6A2F795AFCA7}" destId="{DE2E380B-7BD6-4E60-B45A-0DD70A49229B}" srcOrd="0" destOrd="0" presId="urn:microsoft.com/office/officeart/2005/8/layout/chevron1"/>
    <dgm:cxn modelId="{924BC187-4E4A-42AB-BF9B-7047BFDE6D86}" type="presOf" srcId="{9C7016E6-21D5-4643-9AAC-239900B455D4}" destId="{57035131-C602-4F43-8B40-CB78FA57FD2C}" srcOrd="0" destOrd="0" presId="urn:microsoft.com/office/officeart/2005/8/layout/chevron1"/>
    <dgm:cxn modelId="{B8237B74-11B3-4F22-8CF9-3D02226A9B0A}" srcId="{9C7016E6-21D5-4643-9AAC-239900B455D4}" destId="{6B5A205D-EECD-475B-925B-61E4511E95F6}" srcOrd="0" destOrd="0" parTransId="{52A77FE4-3834-47BF-899F-42319A5BDAA6}" sibTransId="{5A41F86A-28BB-43E6-AF7B-20CAD270ECB1}"/>
    <dgm:cxn modelId="{7E20D6D5-CD3F-492D-AC46-8469679E2AFF}" srcId="{9C7016E6-21D5-4643-9AAC-239900B455D4}" destId="{31B43F43-CCEC-442C-AAEC-6A2F795AFCA7}" srcOrd="3" destOrd="0" parTransId="{959AEE70-1F01-4711-BD72-08FAA7B078F3}" sibTransId="{7B95A39F-5E5A-40A3-BDA4-1E22D8E84DDE}"/>
    <dgm:cxn modelId="{DDB9AE81-CF23-4E18-9231-81B9CBBE7413}" type="presParOf" srcId="{57035131-C602-4F43-8B40-CB78FA57FD2C}" destId="{AAE1ADA3-7506-4C53-BBCD-F9F268AF6722}" srcOrd="0" destOrd="0" presId="urn:microsoft.com/office/officeart/2005/8/layout/chevron1"/>
    <dgm:cxn modelId="{AE9A172D-0A48-4666-9952-582F49F89A71}" type="presParOf" srcId="{57035131-C602-4F43-8B40-CB78FA57FD2C}" destId="{89F4B4B5-5B45-41DB-87AD-2FEC38C1E8B8}" srcOrd="1" destOrd="0" presId="urn:microsoft.com/office/officeart/2005/8/layout/chevron1"/>
    <dgm:cxn modelId="{B5FAA5D2-EF2D-45BB-A1EA-7212B988D64D}" type="presParOf" srcId="{57035131-C602-4F43-8B40-CB78FA57FD2C}" destId="{54510470-F71C-4240-98EC-8038FFC89F9C}" srcOrd="2" destOrd="0" presId="urn:microsoft.com/office/officeart/2005/8/layout/chevron1"/>
    <dgm:cxn modelId="{23ABF926-4B44-41DE-A685-65D3CE4C46FD}" type="presParOf" srcId="{57035131-C602-4F43-8B40-CB78FA57FD2C}" destId="{BBB296AE-686B-4FE4-9CDE-D9342FAC7604}" srcOrd="3" destOrd="0" presId="urn:microsoft.com/office/officeart/2005/8/layout/chevron1"/>
    <dgm:cxn modelId="{C1E8F88F-3937-48FB-83F5-0D6FD939986E}" type="presParOf" srcId="{57035131-C602-4F43-8B40-CB78FA57FD2C}" destId="{5F30FB95-FBF5-4435-B501-A50269721327}" srcOrd="4" destOrd="0" presId="urn:microsoft.com/office/officeart/2005/8/layout/chevron1"/>
    <dgm:cxn modelId="{96E46795-B32B-40B0-8307-6F7EC859DC51}" type="presParOf" srcId="{57035131-C602-4F43-8B40-CB78FA57FD2C}" destId="{F17C4A99-0B75-479A-86A4-41D3C5A8E252}" srcOrd="5" destOrd="0" presId="urn:microsoft.com/office/officeart/2005/8/layout/chevron1"/>
    <dgm:cxn modelId="{D79C0331-CF74-43E6-A214-4EBBDAAE8682}" type="presParOf" srcId="{57035131-C602-4F43-8B40-CB78FA57FD2C}" destId="{DE2E380B-7BD6-4E60-B45A-0DD70A49229B}"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747F77-A91E-4D26-8AFA-076DB17DDB1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833A682-E12C-4A4A-9772-07FDA2C4DF4A}">
      <dgm:prSet phldrT="[Text]" custT="1"/>
      <dgm:spPr/>
      <dgm:t>
        <a:bodyPr/>
        <a:lstStyle/>
        <a:p>
          <a:r>
            <a:rPr lang="en-US" sz="1600" smtClean="0"/>
            <a:t>Tụ dịch khí cạnh miệng nối và khí tiếp xúc với miệng nối.</a:t>
          </a:r>
          <a:endParaRPr lang="en-US" sz="1600"/>
        </a:p>
      </dgm:t>
    </dgm:pt>
    <dgm:pt modelId="{33058005-C75A-4301-A847-B5D063E0F892}" type="parTrans" cxnId="{851F12E3-7781-4479-B3EC-DAC2087A5098}">
      <dgm:prSet/>
      <dgm:spPr/>
      <dgm:t>
        <a:bodyPr/>
        <a:lstStyle/>
        <a:p>
          <a:endParaRPr lang="en-US"/>
        </a:p>
      </dgm:t>
    </dgm:pt>
    <dgm:pt modelId="{E83B0212-8781-493F-9DB2-224B348E081D}" type="sibTrans" cxnId="{851F12E3-7781-4479-B3EC-DAC2087A5098}">
      <dgm:prSet/>
      <dgm:spPr/>
      <dgm:t>
        <a:bodyPr/>
        <a:lstStyle/>
        <a:p>
          <a:endParaRPr lang="en-US"/>
        </a:p>
      </dgm:t>
    </dgm:pt>
    <dgm:pt modelId="{B7B86745-7137-4446-B8D6-527EC9CE4743}">
      <dgm:prSet phldrT="[Text]" custT="1"/>
      <dgm:spPr/>
      <dgm:t>
        <a:bodyPr/>
        <a:lstStyle/>
        <a:p>
          <a:r>
            <a:rPr lang="vi" sz="1400" smtClean="0"/>
            <a:t>Tỉ lệ có dịch tự do ổ bụng rất cao. Đậm độ dịch cạnh miệng nối thay đổi từ 5–30 HU, không có ý nghĩa trong việc hỗ trợ chẩn đoán </a:t>
          </a:r>
          <a:endParaRPr lang="en-US" sz="1400"/>
        </a:p>
      </dgm:t>
    </dgm:pt>
    <dgm:pt modelId="{9B8052E1-F97A-4138-BF40-60A7F9B634AF}" type="parTrans" cxnId="{BE286525-D775-4364-A880-B80EC9017F49}">
      <dgm:prSet/>
      <dgm:spPr/>
      <dgm:t>
        <a:bodyPr/>
        <a:lstStyle/>
        <a:p>
          <a:endParaRPr lang="en-US"/>
        </a:p>
      </dgm:t>
    </dgm:pt>
    <dgm:pt modelId="{1D640E95-A915-4857-896B-6E197B62A03C}" type="sibTrans" cxnId="{BE286525-D775-4364-A880-B80EC9017F49}">
      <dgm:prSet/>
      <dgm:spPr/>
      <dgm:t>
        <a:bodyPr/>
        <a:lstStyle/>
        <a:p>
          <a:endParaRPr lang="en-US"/>
        </a:p>
      </dgm:t>
    </dgm:pt>
    <dgm:pt modelId="{1E029017-B7BC-49FD-A7B1-9233FA6B2CF0}">
      <dgm:prSet phldrT="[Text]" custT="1"/>
      <dgm:spPr/>
      <dgm:t>
        <a:bodyPr/>
        <a:lstStyle/>
        <a:p>
          <a:r>
            <a:rPr lang="vi-VN" sz="1600" smtClean="0"/>
            <a:t>Hình ảnh mất liên tục thành ruột tại miệng nối: độ nhạy thấp, độ đặc hiệu cao</a:t>
          </a:r>
          <a:endParaRPr lang="en-US" sz="1600"/>
        </a:p>
      </dgm:t>
    </dgm:pt>
    <dgm:pt modelId="{A1A2E779-6559-4193-A7D3-CE6D7BCC87CB}" type="parTrans" cxnId="{9AC63332-9F09-4029-A96F-966826E38C27}">
      <dgm:prSet/>
      <dgm:spPr/>
      <dgm:t>
        <a:bodyPr/>
        <a:lstStyle/>
        <a:p>
          <a:endParaRPr lang="en-US"/>
        </a:p>
      </dgm:t>
    </dgm:pt>
    <dgm:pt modelId="{66D9045A-297A-4953-BE2A-0EE40A3E144F}" type="sibTrans" cxnId="{9AC63332-9F09-4029-A96F-966826E38C27}">
      <dgm:prSet/>
      <dgm:spPr/>
      <dgm:t>
        <a:bodyPr/>
        <a:lstStyle/>
        <a:p>
          <a:endParaRPr lang="en-US"/>
        </a:p>
      </dgm:t>
    </dgm:pt>
    <dgm:pt modelId="{88B1F969-7144-42C7-B094-416913FAD53F}">
      <dgm:prSet/>
      <dgm:spPr/>
      <dgm:t>
        <a:bodyPr/>
        <a:lstStyle/>
        <a:p>
          <a:r>
            <a:rPr lang="vi-VN" smtClean="0"/>
            <a:t>CLVT có sử dụng thuốc tương phản đường tiêu hóa: có độ nhạy và độ đặc hiệu rất cao</a:t>
          </a:r>
        </a:p>
      </dgm:t>
    </dgm:pt>
    <dgm:pt modelId="{AF4A96EB-8909-4D3B-8D54-2330EE178A4E}" type="parTrans" cxnId="{9F421581-8D02-4D89-A10A-703CC91ADC9D}">
      <dgm:prSet/>
      <dgm:spPr/>
      <dgm:t>
        <a:bodyPr/>
        <a:lstStyle/>
        <a:p>
          <a:endParaRPr lang="en-US"/>
        </a:p>
      </dgm:t>
    </dgm:pt>
    <dgm:pt modelId="{7224334B-0786-46E1-96E0-9C077AF00DB9}" type="sibTrans" cxnId="{9F421581-8D02-4D89-A10A-703CC91ADC9D}">
      <dgm:prSet/>
      <dgm:spPr/>
      <dgm:t>
        <a:bodyPr/>
        <a:lstStyle/>
        <a:p>
          <a:endParaRPr lang="en-US"/>
        </a:p>
      </dgm:t>
    </dgm:pt>
    <dgm:pt modelId="{60622742-3C9F-4745-9600-3763A9E9154F}">
      <dgm:prSet custT="1"/>
      <dgm:spPr/>
      <dgm:t>
        <a:bodyPr/>
        <a:lstStyle/>
        <a:p>
          <a:r>
            <a:rPr lang="en-US" sz="1400" smtClean="0"/>
            <a:t>Có sự chồng lắp hình ảnh khí tự do ổ bụng sau phẫu thuật và khí tự do ổ bụng thoát ra từ miệng nối bị bục xì trong một tuần đầu sau phẫu thuật.</a:t>
          </a:r>
          <a:endParaRPr lang="en-US" sz="1400"/>
        </a:p>
      </dgm:t>
    </dgm:pt>
    <dgm:pt modelId="{5CD896D6-09EE-4114-988F-43301229E32D}" type="parTrans" cxnId="{0DE912BE-A3D8-4CAF-A564-0CE5D191DEFE}">
      <dgm:prSet/>
      <dgm:spPr/>
      <dgm:t>
        <a:bodyPr/>
        <a:lstStyle/>
        <a:p>
          <a:endParaRPr lang="en-US"/>
        </a:p>
      </dgm:t>
    </dgm:pt>
    <dgm:pt modelId="{37F5636C-D4C7-4673-886B-2ACAB4496765}" type="sibTrans" cxnId="{0DE912BE-A3D8-4CAF-A564-0CE5D191DEFE}">
      <dgm:prSet/>
      <dgm:spPr/>
      <dgm:t>
        <a:bodyPr/>
        <a:lstStyle/>
        <a:p>
          <a:endParaRPr lang="en-US"/>
        </a:p>
      </dgm:t>
    </dgm:pt>
    <dgm:pt modelId="{524A3EC7-EC1D-4C9F-9C03-38679602F7C0}" type="pres">
      <dgm:prSet presAssocID="{D3747F77-A91E-4D26-8AFA-076DB17DDB13}" presName="Name0" presStyleCnt="0">
        <dgm:presLayoutVars>
          <dgm:chMax val="7"/>
          <dgm:chPref val="7"/>
          <dgm:dir/>
        </dgm:presLayoutVars>
      </dgm:prSet>
      <dgm:spPr/>
      <dgm:t>
        <a:bodyPr/>
        <a:lstStyle/>
        <a:p>
          <a:endParaRPr lang="en-US"/>
        </a:p>
      </dgm:t>
    </dgm:pt>
    <dgm:pt modelId="{CCD5B5BE-467B-4C2C-8B07-16214D5B47A9}" type="pres">
      <dgm:prSet presAssocID="{D3747F77-A91E-4D26-8AFA-076DB17DDB13}" presName="Name1" presStyleCnt="0"/>
      <dgm:spPr/>
    </dgm:pt>
    <dgm:pt modelId="{E0ED6BBB-8CCE-4655-99C8-85F671825B55}" type="pres">
      <dgm:prSet presAssocID="{D3747F77-A91E-4D26-8AFA-076DB17DDB13}" presName="cycle" presStyleCnt="0"/>
      <dgm:spPr/>
    </dgm:pt>
    <dgm:pt modelId="{E49CE054-7A54-46AD-ADF2-E97B53A55030}" type="pres">
      <dgm:prSet presAssocID="{D3747F77-A91E-4D26-8AFA-076DB17DDB13}" presName="srcNode" presStyleLbl="node1" presStyleIdx="0" presStyleCnt="5"/>
      <dgm:spPr/>
    </dgm:pt>
    <dgm:pt modelId="{C876B28D-020E-4E3D-8256-3BD55D7027FA}" type="pres">
      <dgm:prSet presAssocID="{D3747F77-A91E-4D26-8AFA-076DB17DDB13}" presName="conn" presStyleLbl="parChTrans1D2" presStyleIdx="0" presStyleCnt="1"/>
      <dgm:spPr/>
      <dgm:t>
        <a:bodyPr/>
        <a:lstStyle/>
        <a:p>
          <a:endParaRPr lang="en-US"/>
        </a:p>
      </dgm:t>
    </dgm:pt>
    <dgm:pt modelId="{C8AC7E4A-D2F7-4286-AEB1-C551D3F40693}" type="pres">
      <dgm:prSet presAssocID="{D3747F77-A91E-4D26-8AFA-076DB17DDB13}" presName="extraNode" presStyleLbl="node1" presStyleIdx="0" presStyleCnt="5"/>
      <dgm:spPr/>
    </dgm:pt>
    <dgm:pt modelId="{5E8C61B5-FD84-4053-BE92-35F79341BE3D}" type="pres">
      <dgm:prSet presAssocID="{D3747F77-A91E-4D26-8AFA-076DB17DDB13}" presName="dstNode" presStyleLbl="node1" presStyleIdx="0" presStyleCnt="5"/>
      <dgm:spPr/>
    </dgm:pt>
    <dgm:pt modelId="{C28343E6-18BC-4DFD-B8A0-D60DACFDA327}" type="pres">
      <dgm:prSet presAssocID="{6833A682-E12C-4A4A-9772-07FDA2C4DF4A}" presName="text_1" presStyleLbl="node1" presStyleIdx="0" presStyleCnt="5">
        <dgm:presLayoutVars>
          <dgm:bulletEnabled val="1"/>
        </dgm:presLayoutVars>
      </dgm:prSet>
      <dgm:spPr/>
      <dgm:t>
        <a:bodyPr/>
        <a:lstStyle/>
        <a:p>
          <a:endParaRPr lang="en-US"/>
        </a:p>
      </dgm:t>
    </dgm:pt>
    <dgm:pt modelId="{C5FC9DF6-26DC-4FED-85F8-A0707D317EA5}" type="pres">
      <dgm:prSet presAssocID="{6833A682-E12C-4A4A-9772-07FDA2C4DF4A}" presName="accent_1" presStyleCnt="0"/>
      <dgm:spPr/>
    </dgm:pt>
    <dgm:pt modelId="{C1B3F139-E991-4633-BB34-65D7A3DBB1AA}" type="pres">
      <dgm:prSet presAssocID="{6833A682-E12C-4A4A-9772-07FDA2C4DF4A}" presName="accentRepeatNode" presStyleLbl="solidFgAcc1" presStyleIdx="0" presStyleCnt="5"/>
      <dgm:spPr/>
    </dgm:pt>
    <dgm:pt modelId="{ADEE6E98-8FB3-401D-B6D8-EF9939A2FB8E}" type="pres">
      <dgm:prSet presAssocID="{60622742-3C9F-4745-9600-3763A9E9154F}" presName="text_2" presStyleLbl="node1" presStyleIdx="1" presStyleCnt="5">
        <dgm:presLayoutVars>
          <dgm:bulletEnabled val="1"/>
        </dgm:presLayoutVars>
      </dgm:prSet>
      <dgm:spPr/>
      <dgm:t>
        <a:bodyPr/>
        <a:lstStyle/>
        <a:p>
          <a:endParaRPr lang="en-US"/>
        </a:p>
      </dgm:t>
    </dgm:pt>
    <dgm:pt modelId="{449CE365-BBBD-402E-915F-8E1195CFFA5D}" type="pres">
      <dgm:prSet presAssocID="{60622742-3C9F-4745-9600-3763A9E9154F}" presName="accent_2" presStyleCnt="0"/>
      <dgm:spPr/>
    </dgm:pt>
    <dgm:pt modelId="{157F8E3C-141C-47C7-93DC-2EB4A2F64A43}" type="pres">
      <dgm:prSet presAssocID="{60622742-3C9F-4745-9600-3763A9E9154F}" presName="accentRepeatNode" presStyleLbl="solidFgAcc1" presStyleIdx="1" presStyleCnt="5"/>
      <dgm:spPr/>
    </dgm:pt>
    <dgm:pt modelId="{403E6C00-8CAC-4D7F-9F23-B0E0A528D718}" type="pres">
      <dgm:prSet presAssocID="{B7B86745-7137-4446-B8D6-527EC9CE4743}" presName="text_3" presStyleLbl="node1" presStyleIdx="2" presStyleCnt="5">
        <dgm:presLayoutVars>
          <dgm:bulletEnabled val="1"/>
        </dgm:presLayoutVars>
      </dgm:prSet>
      <dgm:spPr/>
      <dgm:t>
        <a:bodyPr/>
        <a:lstStyle/>
        <a:p>
          <a:endParaRPr lang="en-US"/>
        </a:p>
      </dgm:t>
    </dgm:pt>
    <dgm:pt modelId="{FE456A84-A616-4262-8B7A-BD4A83B62DA9}" type="pres">
      <dgm:prSet presAssocID="{B7B86745-7137-4446-B8D6-527EC9CE4743}" presName="accent_3" presStyleCnt="0"/>
      <dgm:spPr/>
    </dgm:pt>
    <dgm:pt modelId="{927D3400-FA58-4BBB-B955-37EE26AC5E92}" type="pres">
      <dgm:prSet presAssocID="{B7B86745-7137-4446-B8D6-527EC9CE4743}" presName="accentRepeatNode" presStyleLbl="solidFgAcc1" presStyleIdx="2" presStyleCnt="5"/>
      <dgm:spPr/>
    </dgm:pt>
    <dgm:pt modelId="{9D019BA3-514C-41FE-9F6F-2735161B0219}" type="pres">
      <dgm:prSet presAssocID="{1E029017-B7BC-49FD-A7B1-9233FA6B2CF0}" presName="text_4" presStyleLbl="node1" presStyleIdx="3" presStyleCnt="5">
        <dgm:presLayoutVars>
          <dgm:bulletEnabled val="1"/>
        </dgm:presLayoutVars>
      </dgm:prSet>
      <dgm:spPr/>
      <dgm:t>
        <a:bodyPr/>
        <a:lstStyle/>
        <a:p>
          <a:endParaRPr lang="en-US"/>
        </a:p>
      </dgm:t>
    </dgm:pt>
    <dgm:pt modelId="{BBC75D0E-5F21-4A6A-9466-A953CB0F1FB1}" type="pres">
      <dgm:prSet presAssocID="{1E029017-B7BC-49FD-A7B1-9233FA6B2CF0}" presName="accent_4" presStyleCnt="0"/>
      <dgm:spPr/>
    </dgm:pt>
    <dgm:pt modelId="{81A9F6CF-7EC9-4B5A-8272-9CC8F211DC9A}" type="pres">
      <dgm:prSet presAssocID="{1E029017-B7BC-49FD-A7B1-9233FA6B2CF0}" presName="accentRepeatNode" presStyleLbl="solidFgAcc1" presStyleIdx="3" presStyleCnt="5"/>
      <dgm:spPr/>
    </dgm:pt>
    <dgm:pt modelId="{5B0EF1CE-185B-4096-8BED-055D8353C894}" type="pres">
      <dgm:prSet presAssocID="{88B1F969-7144-42C7-B094-416913FAD53F}" presName="text_5" presStyleLbl="node1" presStyleIdx="4" presStyleCnt="5">
        <dgm:presLayoutVars>
          <dgm:bulletEnabled val="1"/>
        </dgm:presLayoutVars>
      </dgm:prSet>
      <dgm:spPr/>
      <dgm:t>
        <a:bodyPr/>
        <a:lstStyle/>
        <a:p>
          <a:endParaRPr lang="en-US"/>
        </a:p>
      </dgm:t>
    </dgm:pt>
    <dgm:pt modelId="{15512470-8330-438A-8AB6-961326B7FF4D}" type="pres">
      <dgm:prSet presAssocID="{88B1F969-7144-42C7-B094-416913FAD53F}" presName="accent_5" presStyleCnt="0"/>
      <dgm:spPr/>
    </dgm:pt>
    <dgm:pt modelId="{0116818B-F9DF-4FF4-B357-FA0F0F4F49A4}" type="pres">
      <dgm:prSet presAssocID="{88B1F969-7144-42C7-B094-416913FAD53F}" presName="accentRepeatNode" presStyleLbl="solidFgAcc1" presStyleIdx="4" presStyleCnt="5"/>
      <dgm:spPr/>
    </dgm:pt>
  </dgm:ptLst>
  <dgm:cxnLst>
    <dgm:cxn modelId="{C41E9E35-4C9F-4263-9FEF-37EADC89B216}" type="presOf" srcId="{60622742-3C9F-4745-9600-3763A9E9154F}" destId="{ADEE6E98-8FB3-401D-B6D8-EF9939A2FB8E}" srcOrd="0" destOrd="0" presId="urn:microsoft.com/office/officeart/2008/layout/VerticalCurvedList"/>
    <dgm:cxn modelId="{C18D3D02-90DD-44E1-9DDA-6AE0E23939CF}" type="presOf" srcId="{B7B86745-7137-4446-B8D6-527EC9CE4743}" destId="{403E6C00-8CAC-4D7F-9F23-B0E0A528D718}" srcOrd="0" destOrd="0" presId="urn:microsoft.com/office/officeart/2008/layout/VerticalCurvedList"/>
    <dgm:cxn modelId="{8EC60AA9-B001-4BB5-8569-0D5910D99167}" type="presOf" srcId="{6833A682-E12C-4A4A-9772-07FDA2C4DF4A}" destId="{C28343E6-18BC-4DFD-B8A0-D60DACFDA327}" srcOrd="0" destOrd="0" presId="urn:microsoft.com/office/officeart/2008/layout/VerticalCurvedList"/>
    <dgm:cxn modelId="{364DB54F-8B2C-48EC-A198-1DC83CC992FB}" type="presOf" srcId="{88B1F969-7144-42C7-B094-416913FAD53F}" destId="{5B0EF1CE-185B-4096-8BED-055D8353C894}" srcOrd="0" destOrd="0" presId="urn:microsoft.com/office/officeart/2008/layout/VerticalCurvedList"/>
    <dgm:cxn modelId="{BE286525-D775-4364-A880-B80EC9017F49}" srcId="{D3747F77-A91E-4D26-8AFA-076DB17DDB13}" destId="{B7B86745-7137-4446-B8D6-527EC9CE4743}" srcOrd="2" destOrd="0" parTransId="{9B8052E1-F97A-4138-BF40-60A7F9B634AF}" sibTransId="{1D640E95-A915-4857-896B-6E197B62A03C}"/>
    <dgm:cxn modelId="{9AC63332-9F09-4029-A96F-966826E38C27}" srcId="{D3747F77-A91E-4D26-8AFA-076DB17DDB13}" destId="{1E029017-B7BC-49FD-A7B1-9233FA6B2CF0}" srcOrd="3" destOrd="0" parTransId="{A1A2E779-6559-4193-A7D3-CE6D7BCC87CB}" sibTransId="{66D9045A-297A-4953-BE2A-0EE40A3E144F}"/>
    <dgm:cxn modelId="{851F12E3-7781-4479-B3EC-DAC2087A5098}" srcId="{D3747F77-A91E-4D26-8AFA-076DB17DDB13}" destId="{6833A682-E12C-4A4A-9772-07FDA2C4DF4A}" srcOrd="0" destOrd="0" parTransId="{33058005-C75A-4301-A847-B5D063E0F892}" sibTransId="{E83B0212-8781-493F-9DB2-224B348E081D}"/>
    <dgm:cxn modelId="{9F421581-8D02-4D89-A10A-703CC91ADC9D}" srcId="{D3747F77-A91E-4D26-8AFA-076DB17DDB13}" destId="{88B1F969-7144-42C7-B094-416913FAD53F}" srcOrd="4" destOrd="0" parTransId="{AF4A96EB-8909-4D3B-8D54-2330EE178A4E}" sibTransId="{7224334B-0786-46E1-96E0-9C077AF00DB9}"/>
    <dgm:cxn modelId="{3C5DA5F9-29BE-4479-80D0-80D5FD7EF34D}" type="presOf" srcId="{1E029017-B7BC-49FD-A7B1-9233FA6B2CF0}" destId="{9D019BA3-514C-41FE-9F6F-2735161B0219}" srcOrd="0" destOrd="0" presId="urn:microsoft.com/office/officeart/2008/layout/VerticalCurvedList"/>
    <dgm:cxn modelId="{3D1D7F0A-0283-455A-8B71-D8D1764065CF}" type="presOf" srcId="{D3747F77-A91E-4D26-8AFA-076DB17DDB13}" destId="{524A3EC7-EC1D-4C9F-9C03-38679602F7C0}" srcOrd="0" destOrd="0" presId="urn:microsoft.com/office/officeart/2008/layout/VerticalCurvedList"/>
    <dgm:cxn modelId="{99AB81E2-F7EE-4AB8-8904-2DEDAEBCBAEE}" type="presOf" srcId="{E83B0212-8781-493F-9DB2-224B348E081D}" destId="{C876B28D-020E-4E3D-8256-3BD55D7027FA}" srcOrd="0" destOrd="0" presId="urn:microsoft.com/office/officeart/2008/layout/VerticalCurvedList"/>
    <dgm:cxn modelId="{0DE912BE-A3D8-4CAF-A564-0CE5D191DEFE}" srcId="{D3747F77-A91E-4D26-8AFA-076DB17DDB13}" destId="{60622742-3C9F-4745-9600-3763A9E9154F}" srcOrd="1" destOrd="0" parTransId="{5CD896D6-09EE-4114-988F-43301229E32D}" sibTransId="{37F5636C-D4C7-4673-886B-2ACAB4496765}"/>
    <dgm:cxn modelId="{C5508E2B-5021-4710-A0F5-43563E80F0E8}" type="presParOf" srcId="{524A3EC7-EC1D-4C9F-9C03-38679602F7C0}" destId="{CCD5B5BE-467B-4C2C-8B07-16214D5B47A9}" srcOrd="0" destOrd="0" presId="urn:microsoft.com/office/officeart/2008/layout/VerticalCurvedList"/>
    <dgm:cxn modelId="{89971E25-9784-425A-84FC-19678AFEAB32}" type="presParOf" srcId="{CCD5B5BE-467B-4C2C-8B07-16214D5B47A9}" destId="{E0ED6BBB-8CCE-4655-99C8-85F671825B55}" srcOrd="0" destOrd="0" presId="urn:microsoft.com/office/officeart/2008/layout/VerticalCurvedList"/>
    <dgm:cxn modelId="{BE6556DE-20FA-491E-A9F1-83008311A21D}" type="presParOf" srcId="{E0ED6BBB-8CCE-4655-99C8-85F671825B55}" destId="{E49CE054-7A54-46AD-ADF2-E97B53A55030}" srcOrd="0" destOrd="0" presId="urn:microsoft.com/office/officeart/2008/layout/VerticalCurvedList"/>
    <dgm:cxn modelId="{5638C14D-A63A-40C9-8C04-7E22B9A80D8E}" type="presParOf" srcId="{E0ED6BBB-8CCE-4655-99C8-85F671825B55}" destId="{C876B28D-020E-4E3D-8256-3BD55D7027FA}" srcOrd="1" destOrd="0" presId="urn:microsoft.com/office/officeart/2008/layout/VerticalCurvedList"/>
    <dgm:cxn modelId="{E00EA838-6A4D-45BB-A8A5-A1271CD44957}" type="presParOf" srcId="{E0ED6BBB-8CCE-4655-99C8-85F671825B55}" destId="{C8AC7E4A-D2F7-4286-AEB1-C551D3F40693}" srcOrd="2" destOrd="0" presId="urn:microsoft.com/office/officeart/2008/layout/VerticalCurvedList"/>
    <dgm:cxn modelId="{85F7D737-2813-416E-B074-78D93F806BE7}" type="presParOf" srcId="{E0ED6BBB-8CCE-4655-99C8-85F671825B55}" destId="{5E8C61B5-FD84-4053-BE92-35F79341BE3D}" srcOrd="3" destOrd="0" presId="urn:microsoft.com/office/officeart/2008/layout/VerticalCurvedList"/>
    <dgm:cxn modelId="{EA9D5405-E36F-4BA9-B5BE-E99B383C5656}" type="presParOf" srcId="{CCD5B5BE-467B-4C2C-8B07-16214D5B47A9}" destId="{C28343E6-18BC-4DFD-B8A0-D60DACFDA327}" srcOrd="1" destOrd="0" presId="urn:microsoft.com/office/officeart/2008/layout/VerticalCurvedList"/>
    <dgm:cxn modelId="{19232B87-2D4B-4DB6-979E-C8416B6CF252}" type="presParOf" srcId="{CCD5B5BE-467B-4C2C-8B07-16214D5B47A9}" destId="{C5FC9DF6-26DC-4FED-85F8-A0707D317EA5}" srcOrd="2" destOrd="0" presId="urn:microsoft.com/office/officeart/2008/layout/VerticalCurvedList"/>
    <dgm:cxn modelId="{1FE8456E-69B1-4365-931F-92987EA239B9}" type="presParOf" srcId="{C5FC9DF6-26DC-4FED-85F8-A0707D317EA5}" destId="{C1B3F139-E991-4633-BB34-65D7A3DBB1AA}" srcOrd="0" destOrd="0" presId="urn:microsoft.com/office/officeart/2008/layout/VerticalCurvedList"/>
    <dgm:cxn modelId="{94D289E9-83DD-42D5-8087-EC26A4442661}" type="presParOf" srcId="{CCD5B5BE-467B-4C2C-8B07-16214D5B47A9}" destId="{ADEE6E98-8FB3-401D-B6D8-EF9939A2FB8E}" srcOrd="3" destOrd="0" presId="urn:microsoft.com/office/officeart/2008/layout/VerticalCurvedList"/>
    <dgm:cxn modelId="{212126E1-4630-4970-879D-B2B112C2EA21}" type="presParOf" srcId="{CCD5B5BE-467B-4C2C-8B07-16214D5B47A9}" destId="{449CE365-BBBD-402E-915F-8E1195CFFA5D}" srcOrd="4" destOrd="0" presId="urn:microsoft.com/office/officeart/2008/layout/VerticalCurvedList"/>
    <dgm:cxn modelId="{2F509F7A-86B6-484B-B207-31F1D4A08FDE}" type="presParOf" srcId="{449CE365-BBBD-402E-915F-8E1195CFFA5D}" destId="{157F8E3C-141C-47C7-93DC-2EB4A2F64A43}" srcOrd="0" destOrd="0" presId="urn:microsoft.com/office/officeart/2008/layout/VerticalCurvedList"/>
    <dgm:cxn modelId="{59E8D4AC-E900-40E6-B06F-77352A00FD03}" type="presParOf" srcId="{CCD5B5BE-467B-4C2C-8B07-16214D5B47A9}" destId="{403E6C00-8CAC-4D7F-9F23-B0E0A528D718}" srcOrd="5" destOrd="0" presId="urn:microsoft.com/office/officeart/2008/layout/VerticalCurvedList"/>
    <dgm:cxn modelId="{BEA694E8-B31E-44B9-B06D-59C98439F6E0}" type="presParOf" srcId="{CCD5B5BE-467B-4C2C-8B07-16214D5B47A9}" destId="{FE456A84-A616-4262-8B7A-BD4A83B62DA9}" srcOrd="6" destOrd="0" presId="urn:microsoft.com/office/officeart/2008/layout/VerticalCurvedList"/>
    <dgm:cxn modelId="{E563E667-D76D-4894-8534-FF9E38CC397D}" type="presParOf" srcId="{FE456A84-A616-4262-8B7A-BD4A83B62DA9}" destId="{927D3400-FA58-4BBB-B955-37EE26AC5E92}" srcOrd="0" destOrd="0" presId="urn:microsoft.com/office/officeart/2008/layout/VerticalCurvedList"/>
    <dgm:cxn modelId="{AF59ACCA-2DBC-453E-AB63-4D2F5D6C09F8}" type="presParOf" srcId="{CCD5B5BE-467B-4C2C-8B07-16214D5B47A9}" destId="{9D019BA3-514C-41FE-9F6F-2735161B0219}" srcOrd="7" destOrd="0" presId="urn:microsoft.com/office/officeart/2008/layout/VerticalCurvedList"/>
    <dgm:cxn modelId="{6620F569-7FC8-47DD-AED8-B59BFF0A8744}" type="presParOf" srcId="{CCD5B5BE-467B-4C2C-8B07-16214D5B47A9}" destId="{BBC75D0E-5F21-4A6A-9466-A953CB0F1FB1}" srcOrd="8" destOrd="0" presId="urn:microsoft.com/office/officeart/2008/layout/VerticalCurvedList"/>
    <dgm:cxn modelId="{275FDF9E-D0BD-4198-A376-476C496D2881}" type="presParOf" srcId="{BBC75D0E-5F21-4A6A-9466-A953CB0F1FB1}" destId="{81A9F6CF-7EC9-4B5A-8272-9CC8F211DC9A}" srcOrd="0" destOrd="0" presId="urn:microsoft.com/office/officeart/2008/layout/VerticalCurvedList"/>
    <dgm:cxn modelId="{A4E29BE3-2F96-4668-BC6C-CCBFECD03A78}" type="presParOf" srcId="{CCD5B5BE-467B-4C2C-8B07-16214D5B47A9}" destId="{5B0EF1CE-185B-4096-8BED-055D8353C894}" srcOrd="9" destOrd="0" presId="urn:microsoft.com/office/officeart/2008/layout/VerticalCurvedList"/>
    <dgm:cxn modelId="{C989B14F-BA7A-4EA1-B6A2-FDD3D5B3094F}" type="presParOf" srcId="{CCD5B5BE-467B-4C2C-8B07-16214D5B47A9}" destId="{15512470-8330-438A-8AB6-961326B7FF4D}" srcOrd="10" destOrd="0" presId="urn:microsoft.com/office/officeart/2008/layout/VerticalCurvedList"/>
    <dgm:cxn modelId="{B484E66F-3AB9-4C05-863B-ABF95690C9E4}" type="presParOf" srcId="{15512470-8330-438A-8AB6-961326B7FF4D}" destId="{0116818B-F9DF-4FF4-B357-FA0F0F4F49A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CB1408-1EC1-444A-8737-CE609AA4ECD7}" type="doc">
      <dgm:prSet loTypeId="urn:microsoft.com/office/officeart/2005/8/layout/vList2" loCatId="list" qsTypeId="urn:microsoft.com/office/officeart/2005/8/quickstyle/simple2" qsCatId="simple" csTypeId="urn:microsoft.com/office/officeart/2005/8/colors/accent1_3" csCatId="accent1" phldr="1"/>
      <dgm:spPr/>
      <dgm:t>
        <a:bodyPr/>
        <a:lstStyle/>
        <a:p>
          <a:endParaRPr lang="en-US"/>
        </a:p>
      </dgm:t>
    </dgm:pt>
    <dgm:pt modelId="{341400D5-610B-42FC-A94B-065CD2782C18}">
      <dgm:prSet phldrT="[Text]" custT="1"/>
      <dgm:spPr/>
      <dgm:t>
        <a:bodyPr anchor="ctr"/>
        <a:lstStyle/>
        <a:p>
          <a:r>
            <a:rPr lang="en-US" sz="3200" smtClean="0"/>
            <a:t>Lựa chọn điều trị</a:t>
          </a:r>
          <a:endParaRPr lang="en-US" sz="3200"/>
        </a:p>
      </dgm:t>
    </dgm:pt>
    <dgm:pt modelId="{F9468404-C9A1-4340-B911-427CBFA329B4}" type="parTrans" cxnId="{91C99EFC-26B2-4C49-BD68-1720013040DE}">
      <dgm:prSet/>
      <dgm:spPr/>
      <dgm:t>
        <a:bodyPr/>
        <a:lstStyle/>
        <a:p>
          <a:endParaRPr lang="en-US" sz="1400"/>
        </a:p>
      </dgm:t>
    </dgm:pt>
    <dgm:pt modelId="{11243C67-E6C0-4B84-90CE-BE57340668C1}" type="sibTrans" cxnId="{91C99EFC-26B2-4C49-BD68-1720013040DE}">
      <dgm:prSet/>
      <dgm:spPr/>
      <dgm:t>
        <a:bodyPr/>
        <a:lstStyle/>
        <a:p>
          <a:endParaRPr lang="en-US" sz="1400"/>
        </a:p>
      </dgm:t>
    </dgm:pt>
    <dgm:pt modelId="{FA97D0D4-5BF7-493A-8E0C-9D273942796F}">
      <dgm:prSet phldrT="[Text]" custT="1"/>
      <dgm:spPr/>
      <dgm:t>
        <a:bodyPr/>
        <a:lstStyle/>
        <a:p>
          <a:r>
            <a:rPr lang="vi" sz="2000" smtClean="0">
              <a:latin typeface="Arial"/>
              <a:ea typeface="+mn-lt"/>
              <a:cs typeface="Arial"/>
            </a:rPr>
            <a:t>Nội khoa đơn thuần</a:t>
          </a:r>
          <a:endParaRPr lang="en-US" sz="2000"/>
        </a:p>
      </dgm:t>
    </dgm:pt>
    <dgm:pt modelId="{EB3C41C0-5CF1-4723-ACE0-36F1B13532F5}" type="parTrans" cxnId="{B3B6C1A5-5A93-494C-98BB-EF33FEE0521A}">
      <dgm:prSet/>
      <dgm:spPr/>
      <dgm:t>
        <a:bodyPr/>
        <a:lstStyle/>
        <a:p>
          <a:endParaRPr lang="en-US" sz="1400"/>
        </a:p>
      </dgm:t>
    </dgm:pt>
    <dgm:pt modelId="{B92B4B8F-5333-4C13-9E35-661D3FF82C5A}" type="sibTrans" cxnId="{B3B6C1A5-5A93-494C-98BB-EF33FEE0521A}">
      <dgm:prSet/>
      <dgm:spPr/>
      <dgm:t>
        <a:bodyPr/>
        <a:lstStyle/>
        <a:p>
          <a:endParaRPr lang="en-US" sz="1400"/>
        </a:p>
      </dgm:t>
    </dgm:pt>
    <dgm:pt modelId="{D03E3024-3727-4FF6-BB93-EEF026297369}">
      <dgm:prSet phldrT="[Text]" custT="1"/>
      <dgm:spPr/>
      <dgm:t>
        <a:bodyPr/>
        <a:lstStyle/>
        <a:p>
          <a:r>
            <a:rPr lang="vi" sz="2000" smtClean="0">
              <a:latin typeface="Arial"/>
              <a:ea typeface="+mn-lt"/>
              <a:cs typeface="Arial"/>
            </a:rPr>
            <a:t>Nội soi hoặc can thi</a:t>
          </a:r>
          <a:r>
            <a:rPr lang="en-US" sz="2000" smtClean="0">
              <a:latin typeface="Arial"/>
              <a:ea typeface="+mn-lt"/>
              <a:cs typeface="Arial"/>
            </a:rPr>
            <a:t>ệ</a:t>
          </a:r>
          <a:r>
            <a:rPr lang="vi" sz="2000" smtClean="0">
              <a:latin typeface="Arial"/>
              <a:ea typeface="+mn-lt"/>
              <a:cs typeface="Arial"/>
            </a:rPr>
            <a:t>p dưới hướng dẫn của hình ảnh học</a:t>
          </a:r>
          <a:endParaRPr lang="en-US" sz="2000"/>
        </a:p>
      </dgm:t>
    </dgm:pt>
    <dgm:pt modelId="{5624F5FC-944E-4C32-A129-A48B7D655482}" type="parTrans" cxnId="{FE9148F1-C532-44E4-8D59-B6FC36A1C7B2}">
      <dgm:prSet/>
      <dgm:spPr/>
      <dgm:t>
        <a:bodyPr/>
        <a:lstStyle/>
        <a:p>
          <a:endParaRPr lang="en-US" sz="1400"/>
        </a:p>
      </dgm:t>
    </dgm:pt>
    <dgm:pt modelId="{764C8827-E5F0-466E-AECC-DB9F3D6DDA54}" type="sibTrans" cxnId="{FE9148F1-C532-44E4-8D59-B6FC36A1C7B2}">
      <dgm:prSet/>
      <dgm:spPr/>
      <dgm:t>
        <a:bodyPr/>
        <a:lstStyle/>
        <a:p>
          <a:endParaRPr lang="en-US" sz="1400"/>
        </a:p>
      </dgm:t>
    </dgm:pt>
    <dgm:pt modelId="{556F7446-3C1E-4B10-9CB0-93849988EBAE}">
      <dgm:prSet phldrT="[Text]" custT="1"/>
      <dgm:spPr/>
      <dgm:t>
        <a:bodyPr/>
        <a:lstStyle/>
        <a:p>
          <a:r>
            <a:rPr lang="vi" sz="2000" smtClean="0">
              <a:latin typeface="Arial"/>
              <a:ea typeface="+mn-lt"/>
              <a:cs typeface="Arial"/>
            </a:rPr>
            <a:t>Phẫu thuật</a:t>
          </a:r>
          <a:endParaRPr lang="en-US" sz="2000"/>
        </a:p>
      </dgm:t>
    </dgm:pt>
    <dgm:pt modelId="{435F78A7-BCDB-4713-AF1F-CC58C0A73D11}" type="parTrans" cxnId="{431FBEB0-48EC-4339-9C30-673BC21482A8}">
      <dgm:prSet/>
      <dgm:spPr/>
      <dgm:t>
        <a:bodyPr/>
        <a:lstStyle/>
        <a:p>
          <a:endParaRPr lang="en-US" sz="1400"/>
        </a:p>
      </dgm:t>
    </dgm:pt>
    <dgm:pt modelId="{2540BCA5-428E-4C37-B718-376D9A8B720D}" type="sibTrans" cxnId="{431FBEB0-48EC-4339-9C30-673BC21482A8}">
      <dgm:prSet/>
      <dgm:spPr/>
      <dgm:t>
        <a:bodyPr/>
        <a:lstStyle/>
        <a:p>
          <a:endParaRPr lang="en-US" sz="1400"/>
        </a:p>
      </dgm:t>
    </dgm:pt>
    <dgm:pt modelId="{0A97F336-6649-4065-8E10-0D4ABE14A2E9}" type="pres">
      <dgm:prSet presAssocID="{A1CB1408-1EC1-444A-8737-CE609AA4ECD7}" presName="linear" presStyleCnt="0">
        <dgm:presLayoutVars>
          <dgm:animLvl val="lvl"/>
          <dgm:resizeHandles val="exact"/>
        </dgm:presLayoutVars>
      </dgm:prSet>
      <dgm:spPr/>
      <dgm:t>
        <a:bodyPr/>
        <a:lstStyle/>
        <a:p>
          <a:endParaRPr lang="en-US"/>
        </a:p>
      </dgm:t>
    </dgm:pt>
    <dgm:pt modelId="{060280D6-731F-4D6F-AEB2-2E219783C45C}" type="pres">
      <dgm:prSet presAssocID="{341400D5-610B-42FC-A94B-065CD2782C18}" presName="parentText" presStyleLbl="node1" presStyleIdx="0" presStyleCnt="1" custLinFactNeighborX="1592" custLinFactNeighborY="-8457">
        <dgm:presLayoutVars>
          <dgm:chMax val="0"/>
          <dgm:bulletEnabled val="1"/>
        </dgm:presLayoutVars>
      </dgm:prSet>
      <dgm:spPr/>
      <dgm:t>
        <a:bodyPr/>
        <a:lstStyle/>
        <a:p>
          <a:endParaRPr lang="en-US"/>
        </a:p>
      </dgm:t>
    </dgm:pt>
    <dgm:pt modelId="{6491373F-DB0E-49CC-9443-1C3C6C5B269B}" type="pres">
      <dgm:prSet presAssocID="{341400D5-610B-42FC-A94B-065CD2782C18}" presName="childText" presStyleLbl="revTx" presStyleIdx="0" presStyleCnt="1">
        <dgm:presLayoutVars>
          <dgm:bulletEnabled val="1"/>
        </dgm:presLayoutVars>
      </dgm:prSet>
      <dgm:spPr/>
      <dgm:t>
        <a:bodyPr/>
        <a:lstStyle/>
        <a:p>
          <a:endParaRPr lang="en-US"/>
        </a:p>
      </dgm:t>
    </dgm:pt>
  </dgm:ptLst>
  <dgm:cxnLst>
    <dgm:cxn modelId="{9BC62961-2DF4-49F8-B45D-A6BB52031E87}" type="presOf" srcId="{341400D5-610B-42FC-A94B-065CD2782C18}" destId="{060280D6-731F-4D6F-AEB2-2E219783C45C}" srcOrd="0" destOrd="0" presId="urn:microsoft.com/office/officeart/2005/8/layout/vList2"/>
    <dgm:cxn modelId="{065259ED-BD42-46CE-94D4-2A7603117704}" type="presOf" srcId="{A1CB1408-1EC1-444A-8737-CE609AA4ECD7}" destId="{0A97F336-6649-4065-8E10-0D4ABE14A2E9}" srcOrd="0" destOrd="0" presId="urn:microsoft.com/office/officeart/2005/8/layout/vList2"/>
    <dgm:cxn modelId="{431FBEB0-48EC-4339-9C30-673BC21482A8}" srcId="{341400D5-610B-42FC-A94B-065CD2782C18}" destId="{556F7446-3C1E-4B10-9CB0-93849988EBAE}" srcOrd="2" destOrd="0" parTransId="{435F78A7-BCDB-4713-AF1F-CC58C0A73D11}" sibTransId="{2540BCA5-428E-4C37-B718-376D9A8B720D}"/>
    <dgm:cxn modelId="{FE9148F1-C532-44E4-8D59-B6FC36A1C7B2}" srcId="{341400D5-610B-42FC-A94B-065CD2782C18}" destId="{D03E3024-3727-4FF6-BB93-EEF026297369}" srcOrd="1" destOrd="0" parTransId="{5624F5FC-944E-4C32-A129-A48B7D655482}" sibTransId="{764C8827-E5F0-466E-AECC-DB9F3D6DDA54}"/>
    <dgm:cxn modelId="{91C99EFC-26B2-4C49-BD68-1720013040DE}" srcId="{A1CB1408-1EC1-444A-8737-CE609AA4ECD7}" destId="{341400D5-610B-42FC-A94B-065CD2782C18}" srcOrd="0" destOrd="0" parTransId="{F9468404-C9A1-4340-B911-427CBFA329B4}" sibTransId="{11243C67-E6C0-4B84-90CE-BE57340668C1}"/>
    <dgm:cxn modelId="{B3B6C1A5-5A93-494C-98BB-EF33FEE0521A}" srcId="{341400D5-610B-42FC-A94B-065CD2782C18}" destId="{FA97D0D4-5BF7-493A-8E0C-9D273942796F}" srcOrd="0" destOrd="0" parTransId="{EB3C41C0-5CF1-4723-ACE0-36F1B13532F5}" sibTransId="{B92B4B8F-5333-4C13-9E35-661D3FF82C5A}"/>
    <dgm:cxn modelId="{8115F06F-8092-4F25-89D1-6A51B70E5758}" type="presOf" srcId="{D03E3024-3727-4FF6-BB93-EEF026297369}" destId="{6491373F-DB0E-49CC-9443-1C3C6C5B269B}" srcOrd="0" destOrd="1" presId="urn:microsoft.com/office/officeart/2005/8/layout/vList2"/>
    <dgm:cxn modelId="{2158C613-BE90-4BD1-A3DA-5C823116DF30}" type="presOf" srcId="{FA97D0D4-5BF7-493A-8E0C-9D273942796F}" destId="{6491373F-DB0E-49CC-9443-1C3C6C5B269B}" srcOrd="0" destOrd="0" presId="urn:microsoft.com/office/officeart/2005/8/layout/vList2"/>
    <dgm:cxn modelId="{1FAD7C40-ED55-4665-A0A9-279E63E860C8}" type="presOf" srcId="{556F7446-3C1E-4B10-9CB0-93849988EBAE}" destId="{6491373F-DB0E-49CC-9443-1C3C6C5B269B}" srcOrd="0" destOrd="2" presId="urn:microsoft.com/office/officeart/2005/8/layout/vList2"/>
    <dgm:cxn modelId="{650EC488-83DD-4A72-8701-CF2D11639EA1}" type="presParOf" srcId="{0A97F336-6649-4065-8E10-0D4ABE14A2E9}" destId="{060280D6-731F-4D6F-AEB2-2E219783C45C}" srcOrd="0" destOrd="0" presId="urn:microsoft.com/office/officeart/2005/8/layout/vList2"/>
    <dgm:cxn modelId="{2ADC0627-FC5B-4CB1-9C21-3550064C4DA5}" type="presParOf" srcId="{0A97F336-6649-4065-8E10-0D4ABE14A2E9}" destId="{6491373F-DB0E-49CC-9443-1C3C6C5B269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CBCA6AC-F7DE-4FAB-820F-F82DE9725C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DF7E318-9F7C-45AC-BF96-A40D020E11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A3D69A-4A8D-4D34-9735-DBD13BE77A49}" type="datetimeFigureOut">
              <a:rPr lang="en-US" smtClean="0"/>
              <a:t>24/02/2023</a:t>
            </a:fld>
            <a:endParaRPr lang="en-US"/>
          </a:p>
        </p:txBody>
      </p:sp>
      <p:sp>
        <p:nvSpPr>
          <p:cNvPr id="4" name="Footer Placeholder 3">
            <a:extLst>
              <a:ext uri="{FF2B5EF4-FFF2-40B4-BE49-F238E27FC236}">
                <a16:creationId xmlns:a16="http://schemas.microsoft.com/office/drawing/2014/main" xmlns="" id="{13466C22-2F4E-4E69-A637-3405E5623D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1B6EF903-C4C1-4E41-B53D-132F3926B5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221400-91CA-4025-8BFD-58F15F3381B3}" type="slidenum">
              <a:rPr lang="en-US" smtClean="0"/>
              <a:t>‹#›</a:t>
            </a:fld>
            <a:endParaRPr lang="en-US"/>
          </a:p>
        </p:txBody>
      </p:sp>
    </p:spTree>
    <p:extLst>
      <p:ext uri="{BB962C8B-B14F-4D97-AF65-F5344CB8AC3E}">
        <p14:creationId xmlns:p14="http://schemas.microsoft.com/office/powerpoint/2010/main" val="2690728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92299376"/>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910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trên</a:t>
            </a:r>
            <a:r>
              <a:rPr lang="en-US" dirty="0"/>
              <a:t> </a:t>
            </a:r>
            <a:r>
              <a:rPr lang="en-US" dirty="0" err="1"/>
              <a:t>tạp</a:t>
            </a:r>
            <a:r>
              <a:rPr lang="en-US" dirty="0"/>
              <a:t> </a:t>
            </a:r>
            <a:r>
              <a:rPr lang="en-US" dirty="0" err="1"/>
              <a:t>chí</a:t>
            </a:r>
            <a:r>
              <a:rPr lang="en-US" dirty="0"/>
              <a:t> World Journal of Gastroenterology. </a:t>
            </a:r>
            <a:r>
              <a:rPr lang="en-US" dirty="0" err="1"/>
              <a:t>Bài</a:t>
            </a:r>
            <a:r>
              <a:rPr lang="en-US" dirty="0"/>
              <a:t> </a:t>
            </a:r>
            <a:r>
              <a:rPr lang="en-US" dirty="0" err="1"/>
              <a:t>báo</a:t>
            </a:r>
            <a:r>
              <a:rPr lang="en-US" dirty="0"/>
              <a:t> </a:t>
            </a:r>
            <a:r>
              <a:rPr lang="en-US" dirty="0" err="1"/>
              <a:t>kết</a:t>
            </a:r>
            <a:r>
              <a:rPr lang="en-US" dirty="0"/>
              <a:t> </a:t>
            </a:r>
            <a:r>
              <a:rPr lang="en-US" dirty="0" err="1"/>
              <a:t>luận</a:t>
            </a:r>
            <a:r>
              <a:rPr lang="en-US" dirty="0"/>
              <a:t> TAE </a:t>
            </a:r>
            <a:r>
              <a:rPr lang="en-US" dirty="0" err="1"/>
              <a:t>là</a:t>
            </a:r>
            <a:r>
              <a:rPr lang="en-US" dirty="0"/>
              <a:t> 1 </a:t>
            </a:r>
            <a:r>
              <a:rPr lang="en-US" dirty="0" err="1"/>
              <a:t>ph</a:t>
            </a:r>
            <a:r>
              <a:rPr lang="vi-VN" dirty="0"/>
              <a:t>ư</a:t>
            </a:r>
            <a:r>
              <a:rPr lang="en-US" dirty="0" err="1"/>
              <a:t>ơng</a:t>
            </a:r>
            <a:r>
              <a:rPr lang="en-US" dirty="0"/>
              <a:t> </a:t>
            </a:r>
            <a:r>
              <a:rPr lang="en-US" dirty="0" err="1"/>
              <a:t>pháp</a:t>
            </a:r>
            <a:r>
              <a:rPr lang="en-US" dirty="0"/>
              <a:t> an </a:t>
            </a:r>
            <a:r>
              <a:rPr lang="en-US" dirty="0" err="1"/>
              <a:t>toàn</a:t>
            </a:r>
            <a:r>
              <a:rPr lang="en-US" dirty="0"/>
              <a:t> </a:t>
            </a:r>
            <a:r>
              <a:rPr lang="en-US" dirty="0" err="1"/>
              <a:t>và</a:t>
            </a:r>
            <a:r>
              <a:rPr lang="en-US" dirty="0"/>
              <a:t> </a:t>
            </a:r>
            <a:r>
              <a:rPr lang="en-US" dirty="0" err="1"/>
              <a:t>hiệu</a:t>
            </a:r>
            <a:r>
              <a:rPr lang="en-US" dirty="0"/>
              <a:t> </a:t>
            </a:r>
            <a:r>
              <a:rPr lang="en-US" dirty="0" err="1"/>
              <a:t>quả</a:t>
            </a:r>
            <a:r>
              <a:rPr lang="en-US" dirty="0"/>
              <a:t> </a:t>
            </a:r>
            <a:r>
              <a:rPr lang="en-US" dirty="0" err="1"/>
              <a:t>trong</a:t>
            </a:r>
            <a:r>
              <a:rPr lang="en-US" dirty="0"/>
              <a:t> </a:t>
            </a:r>
            <a:r>
              <a:rPr lang="en-US" dirty="0" err="1"/>
              <a:t>kiểm</a:t>
            </a:r>
            <a:r>
              <a:rPr lang="en-US" dirty="0"/>
              <a:t> </a:t>
            </a:r>
            <a:r>
              <a:rPr lang="en-US" dirty="0" err="1"/>
              <a:t>soát</a:t>
            </a:r>
            <a:r>
              <a:rPr lang="en-US" dirty="0"/>
              <a:t> </a:t>
            </a:r>
            <a:r>
              <a:rPr lang="en-US" dirty="0" err="1"/>
              <a:t>biến</a:t>
            </a:r>
            <a:r>
              <a:rPr lang="en-US" dirty="0"/>
              <a:t> </a:t>
            </a:r>
            <a:r>
              <a:rPr lang="en-US" dirty="0" err="1"/>
              <a:t>chứng</a:t>
            </a:r>
            <a:r>
              <a:rPr lang="en-US" dirty="0"/>
              <a:t> </a:t>
            </a:r>
            <a:r>
              <a:rPr lang="en-US" dirty="0" err="1"/>
              <a:t>chảy</a:t>
            </a:r>
            <a:r>
              <a:rPr lang="en-US" dirty="0"/>
              <a:t> </a:t>
            </a:r>
            <a:r>
              <a:rPr lang="en-US" dirty="0" err="1"/>
              <a:t>máu</a:t>
            </a:r>
            <a:r>
              <a:rPr lang="en-US" dirty="0"/>
              <a:t> </a:t>
            </a:r>
            <a:r>
              <a:rPr lang="en-US" dirty="0" err="1"/>
              <a:t>sau</a:t>
            </a:r>
            <a:r>
              <a:rPr lang="en-US" dirty="0"/>
              <a:t> </a:t>
            </a:r>
            <a:r>
              <a:rPr lang="en-US" dirty="0" err="1"/>
              <a:t>phẫu</a:t>
            </a:r>
            <a:r>
              <a:rPr lang="en-US" dirty="0"/>
              <a:t> </a:t>
            </a:r>
            <a:r>
              <a:rPr lang="en-US" dirty="0" err="1"/>
              <a:t>thuật</a:t>
            </a:r>
            <a:endParaRPr lang="en-US" dirty="0"/>
          </a:p>
          <a:p>
            <a:endParaRPr lang="en-US" dirty="0"/>
          </a:p>
        </p:txBody>
      </p:sp>
    </p:spTree>
    <p:extLst>
      <p:ext uri="{BB962C8B-B14F-4D97-AF65-F5344CB8AC3E}">
        <p14:creationId xmlns:p14="http://schemas.microsoft.com/office/powerpoint/2010/main" val="3471997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1 </a:t>
            </a:r>
            <a:r>
              <a:rPr lang="en-US" dirty="0" err="1"/>
              <a:t>nghiên</a:t>
            </a:r>
            <a:r>
              <a:rPr lang="en-US" dirty="0"/>
              <a:t> </a:t>
            </a:r>
            <a:r>
              <a:rPr lang="en-US" dirty="0" err="1"/>
              <a:t>cứu</a:t>
            </a:r>
            <a:r>
              <a:rPr lang="en-US" dirty="0"/>
              <a:t> </a:t>
            </a:r>
            <a:r>
              <a:rPr lang="en-US" dirty="0" err="1"/>
              <a:t>cứu</a:t>
            </a:r>
            <a:r>
              <a:rPr lang="en-US" dirty="0"/>
              <a:t> </a:t>
            </a:r>
            <a:r>
              <a:rPr lang="en-US" dirty="0" err="1"/>
              <a:t>khác</a:t>
            </a:r>
            <a:r>
              <a:rPr lang="en-US" dirty="0"/>
              <a:t> </a:t>
            </a:r>
            <a:r>
              <a:rPr lang="en-US" dirty="0" err="1"/>
              <a:t>trên</a:t>
            </a:r>
            <a:r>
              <a:rPr lang="en-US" dirty="0"/>
              <a:t> </a:t>
            </a:r>
            <a:r>
              <a:rPr lang="en-US" dirty="0" err="1"/>
              <a:t>tạp</a:t>
            </a:r>
            <a:r>
              <a:rPr lang="en-US" dirty="0"/>
              <a:t> </a:t>
            </a:r>
            <a:r>
              <a:rPr lang="en-US" dirty="0" err="1"/>
              <a:t>chí</a:t>
            </a:r>
            <a:r>
              <a:rPr lang="en-US" dirty="0"/>
              <a:t> Acta </a:t>
            </a:r>
            <a:r>
              <a:rPr lang="en-US" dirty="0" err="1"/>
              <a:t>radiologica</a:t>
            </a:r>
            <a:r>
              <a:rPr lang="en-US" dirty="0"/>
              <a:t> </a:t>
            </a:r>
            <a:r>
              <a:rPr lang="en-US" dirty="0" err="1"/>
              <a:t>cũng</a:t>
            </a:r>
            <a:r>
              <a:rPr lang="en-US" dirty="0"/>
              <a:t> </a:t>
            </a:r>
            <a:r>
              <a:rPr lang="en-US" dirty="0" err="1"/>
              <a:t>kết</a:t>
            </a:r>
            <a:r>
              <a:rPr lang="en-US" dirty="0"/>
              <a:t> </a:t>
            </a:r>
            <a:r>
              <a:rPr lang="en-US" dirty="0" err="1"/>
              <a:t>luận</a:t>
            </a:r>
            <a:r>
              <a:rPr lang="en-US" dirty="0"/>
              <a:t> TAE </a:t>
            </a:r>
            <a:r>
              <a:rPr lang="en-US" dirty="0" err="1"/>
              <a:t>là</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hiệu</a:t>
            </a:r>
            <a:r>
              <a:rPr lang="en-US" dirty="0"/>
              <a:t> </a:t>
            </a:r>
            <a:r>
              <a:rPr lang="en-US" dirty="0" err="1"/>
              <a:t>quả</a:t>
            </a:r>
            <a:r>
              <a:rPr lang="en-US" dirty="0"/>
              <a:t> </a:t>
            </a:r>
            <a:r>
              <a:rPr lang="en-US" dirty="0" err="1"/>
              <a:t>trong</a:t>
            </a:r>
            <a:r>
              <a:rPr lang="en-US" dirty="0"/>
              <a:t> </a:t>
            </a:r>
            <a:r>
              <a:rPr lang="en-US" dirty="0" err="1"/>
              <a:t>kiểm</a:t>
            </a:r>
            <a:r>
              <a:rPr lang="en-US" dirty="0"/>
              <a:t> </a:t>
            </a:r>
            <a:r>
              <a:rPr lang="en-US" dirty="0" err="1"/>
              <a:t>soát</a:t>
            </a:r>
            <a:r>
              <a:rPr lang="en-US" dirty="0"/>
              <a:t> </a:t>
            </a:r>
            <a:r>
              <a:rPr lang="en-US" dirty="0" err="1"/>
              <a:t>chảy</a:t>
            </a:r>
            <a:r>
              <a:rPr lang="en-US" dirty="0"/>
              <a:t> </a:t>
            </a:r>
            <a:r>
              <a:rPr lang="en-US" dirty="0" err="1"/>
              <a:t>máu</a:t>
            </a:r>
            <a:r>
              <a:rPr lang="en-US" dirty="0"/>
              <a:t> </a:t>
            </a:r>
            <a:r>
              <a:rPr lang="en-US" dirty="0" err="1"/>
              <a:t>miệng</a:t>
            </a:r>
            <a:r>
              <a:rPr lang="en-US" dirty="0"/>
              <a:t> </a:t>
            </a:r>
            <a:r>
              <a:rPr lang="en-US" dirty="0" err="1"/>
              <a:t>nối</a:t>
            </a:r>
            <a:r>
              <a:rPr lang="en-US" dirty="0"/>
              <a:t> </a:t>
            </a:r>
            <a:r>
              <a:rPr lang="en-US" dirty="0" err="1"/>
              <a:t>tiêu</a:t>
            </a:r>
            <a:r>
              <a:rPr lang="en-US" dirty="0"/>
              <a:t> </a:t>
            </a:r>
            <a:r>
              <a:rPr lang="en-US" dirty="0" err="1"/>
              <a:t>hoá</a:t>
            </a:r>
            <a:r>
              <a:rPr lang="en-US" dirty="0"/>
              <a:t> </a:t>
            </a:r>
            <a:r>
              <a:rPr lang="en-US" dirty="0" err="1"/>
              <a:t>sau</a:t>
            </a:r>
            <a:r>
              <a:rPr lang="en-US" dirty="0"/>
              <a:t> </a:t>
            </a:r>
            <a:r>
              <a:rPr lang="en-US" dirty="0" err="1"/>
              <a:t>phẫu</a:t>
            </a:r>
            <a:r>
              <a:rPr lang="en-US" dirty="0"/>
              <a:t> </a:t>
            </a:r>
            <a:r>
              <a:rPr lang="en-US" dirty="0" err="1"/>
              <a:t>thuật</a:t>
            </a:r>
            <a:endParaRPr lang="en-US" dirty="0"/>
          </a:p>
        </p:txBody>
      </p:sp>
    </p:spTree>
    <p:extLst>
      <p:ext uri="{BB962C8B-B14F-4D97-AF65-F5344CB8AC3E}">
        <p14:creationId xmlns:p14="http://schemas.microsoft.com/office/powerpoint/2010/main" val="86216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 </a:t>
            </a:r>
            <a:r>
              <a:rPr lang="en-US" dirty="0" err="1"/>
              <a:t>này</a:t>
            </a:r>
            <a:r>
              <a:rPr lang="en-US" dirty="0"/>
              <a:t> BS </a:t>
            </a:r>
            <a:r>
              <a:rPr lang="en-US" dirty="0" err="1"/>
              <a:t>hội</a:t>
            </a:r>
            <a:r>
              <a:rPr lang="en-US" dirty="0"/>
              <a:t> </a:t>
            </a:r>
            <a:r>
              <a:rPr lang="en-US" dirty="0" err="1"/>
              <a:t>chẩn</a:t>
            </a:r>
            <a:r>
              <a:rPr lang="en-US" dirty="0"/>
              <a:t> t</a:t>
            </a:r>
            <a:r>
              <a:rPr lang="vi-VN" dirty="0" err="1"/>
              <a:t>iên</a:t>
            </a:r>
            <a:r>
              <a:rPr lang="vi-VN" dirty="0"/>
              <a:t> lương </a:t>
            </a:r>
            <a:r>
              <a:rPr lang="vi-VN" dirty="0" err="1"/>
              <a:t>khả</a:t>
            </a:r>
            <a:r>
              <a:rPr lang="vi-VN" dirty="0"/>
              <a:t> năng </a:t>
            </a:r>
            <a:r>
              <a:rPr lang="vi-VN" dirty="0" err="1"/>
              <a:t>tắc</a:t>
            </a:r>
            <a:r>
              <a:rPr lang="vi-VN" dirty="0"/>
              <a:t> </a:t>
            </a:r>
            <a:r>
              <a:rPr lang="vi-VN" dirty="0" err="1"/>
              <a:t>giả</a:t>
            </a:r>
            <a:r>
              <a:rPr lang="vi-VN" dirty="0"/>
              <a:t> </a:t>
            </a:r>
            <a:r>
              <a:rPr lang="vi-VN" dirty="0" err="1"/>
              <a:t>phình</a:t>
            </a:r>
            <a:r>
              <a:rPr lang="vi-VN" dirty="0"/>
              <a:t> chi </a:t>
            </a:r>
            <a:r>
              <a:rPr lang="vi-VN" dirty="0" err="1"/>
              <a:t>phí</a:t>
            </a:r>
            <a:r>
              <a:rPr lang="vi-VN" dirty="0"/>
              <a:t> </a:t>
            </a:r>
            <a:r>
              <a:rPr lang="vi-VN" dirty="0" err="1"/>
              <a:t>sẽ</a:t>
            </a:r>
            <a:r>
              <a:rPr lang="vi-VN" dirty="0"/>
              <a:t> </a:t>
            </a:r>
            <a:r>
              <a:rPr lang="vi-VN" dirty="0" err="1"/>
              <a:t>rất</a:t>
            </a:r>
            <a:r>
              <a:rPr lang="vi-VN" dirty="0"/>
              <a:t> cao </a:t>
            </a:r>
            <a:r>
              <a:rPr lang="vi-VN" dirty="0" err="1"/>
              <a:t>nếu</a:t>
            </a:r>
            <a:r>
              <a:rPr lang="vi-VN" dirty="0"/>
              <a:t> </a:t>
            </a:r>
            <a:r>
              <a:rPr lang="vi-VN" dirty="0" err="1"/>
              <a:t>dùng</a:t>
            </a:r>
            <a:r>
              <a:rPr lang="vi-VN" dirty="0"/>
              <a:t> </a:t>
            </a:r>
            <a:r>
              <a:rPr lang="vi-VN" dirty="0" err="1"/>
              <a:t>coil</a:t>
            </a:r>
            <a:r>
              <a:rPr lang="vi-VN" dirty="0"/>
              <a:t> đơn </a:t>
            </a:r>
            <a:r>
              <a:rPr lang="vi-VN" dirty="0" err="1"/>
              <a:t>thuần</a:t>
            </a:r>
            <a:r>
              <a:rPr lang="vi-VN" dirty="0"/>
              <a:t> </a:t>
            </a:r>
            <a:r>
              <a:rPr lang="vi-VN" dirty="0" err="1"/>
              <a:t>và</a:t>
            </a:r>
            <a:r>
              <a:rPr lang="vi-VN" dirty="0"/>
              <a:t> </a:t>
            </a:r>
            <a:r>
              <a:rPr lang="vi-VN" dirty="0" err="1"/>
              <a:t>coil</a:t>
            </a:r>
            <a:r>
              <a:rPr lang="vi-VN" dirty="0"/>
              <a:t> đơn </a:t>
            </a:r>
            <a:r>
              <a:rPr lang="vi-VN" dirty="0" err="1"/>
              <a:t>thuần</a:t>
            </a:r>
            <a:r>
              <a:rPr lang="vi-VN" dirty="0"/>
              <a:t> an </a:t>
            </a:r>
            <a:r>
              <a:rPr lang="vi-VN" dirty="0" err="1"/>
              <a:t>toàn</a:t>
            </a:r>
            <a:r>
              <a:rPr lang="vi-VN" dirty="0"/>
              <a:t> </a:t>
            </a:r>
            <a:r>
              <a:rPr lang="vi-VN" dirty="0" err="1"/>
              <a:t>nhất</a:t>
            </a:r>
            <a:r>
              <a:rPr lang="vi-VN" dirty="0"/>
              <a:t> cho </a:t>
            </a:r>
            <a:r>
              <a:rPr lang="vi-VN" dirty="0" err="1"/>
              <a:t>bệnh</a:t>
            </a:r>
            <a:r>
              <a:rPr lang="vi-VN" dirty="0"/>
              <a:t> nhân nhưng </a:t>
            </a:r>
            <a:r>
              <a:rPr lang="vi-VN" dirty="0" err="1"/>
              <a:t>khả</a:t>
            </a:r>
            <a:r>
              <a:rPr lang="vi-VN" dirty="0"/>
              <a:t> năng </a:t>
            </a:r>
            <a:r>
              <a:rPr lang="vi-VN" dirty="0" err="1"/>
              <a:t>có</a:t>
            </a:r>
            <a:r>
              <a:rPr lang="vi-VN" dirty="0"/>
              <a:t> </a:t>
            </a:r>
            <a:r>
              <a:rPr lang="vi-VN" dirty="0" err="1"/>
              <a:t>thể</a:t>
            </a:r>
            <a:r>
              <a:rPr lang="vi-VN" dirty="0"/>
              <a:t> </a:t>
            </a:r>
            <a:r>
              <a:rPr lang="vi-VN" dirty="0" err="1"/>
              <a:t>tái</a:t>
            </a:r>
            <a:r>
              <a:rPr lang="vi-VN" dirty="0"/>
              <a:t> </a:t>
            </a:r>
            <a:r>
              <a:rPr lang="vi-VN" dirty="0" err="1"/>
              <a:t>phát</a:t>
            </a:r>
            <a:r>
              <a:rPr lang="vi-VN" dirty="0"/>
              <a:t> </a:t>
            </a:r>
            <a:r>
              <a:rPr lang="vi-VN" dirty="0" err="1"/>
              <a:t>giả</a:t>
            </a:r>
            <a:r>
              <a:rPr lang="vi-VN" dirty="0"/>
              <a:t> </a:t>
            </a:r>
            <a:r>
              <a:rPr lang="vi-VN" dirty="0" err="1"/>
              <a:t>phình</a:t>
            </a:r>
            <a:r>
              <a:rPr lang="en-US" dirty="0"/>
              <a:t>. BS </a:t>
            </a:r>
            <a:r>
              <a:rPr lang="en-US" dirty="0" err="1"/>
              <a:t>quyết</a:t>
            </a:r>
            <a:r>
              <a:rPr lang="en-US" dirty="0"/>
              <a:t> </a:t>
            </a:r>
            <a:r>
              <a:rPr lang="en-US" dirty="0" err="1"/>
              <a:t>định</a:t>
            </a:r>
            <a:r>
              <a:rPr lang="en-US" dirty="0"/>
              <a:t> </a:t>
            </a:r>
            <a:r>
              <a:rPr lang="en-US" dirty="0" err="1"/>
              <a:t>hội</a:t>
            </a:r>
            <a:r>
              <a:rPr lang="en-US" dirty="0"/>
              <a:t> </a:t>
            </a:r>
            <a:r>
              <a:rPr lang="en-US" dirty="0" err="1"/>
              <a:t>chẩn</a:t>
            </a:r>
            <a:r>
              <a:rPr lang="en-US" dirty="0"/>
              <a:t> </a:t>
            </a:r>
            <a:r>
              <a:rPr lang="en-US" dirty="0" err="1"/>
              <a:t>lại</a:t>
            </a:r>
            <a:r>
              <a:rPr lang="en-US" dirty="0"/>
              <a:t> </a:t>
            </a:r>
            <a:r>
              <a:rPr lang="en-US" dirty="0" err="1"/>
              <a:t>và</a:t>
            </a:r>
            <a:r>
              <a:rPr lang="en-US" dirty="0"/>
              <a:t> </a:t>
            </a:r>
            <a:r>
              <a:rPr lang="en-US" dirty="0" err="1"/>
              <a:t>lựa</a:t>
            </a:r>
            <a:r>
              <a:rPr lang="en-US" dirty="0"/>
              <a:t> </a:t>
            </a:r>
            <a:r>
              <a:rPr lang="en-US" dirty="0" err="1"/>
              <a:t>chọn</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phẫu</a:t>
            </a:r>
            <a:r>
              <a:rPr lang="en-US" dirty="0"/>
              <a:t> </a:t>
            </a:r>
            <a:r>
              <a:rPr lang="en-US" dirty="0" err="1"/>
              <a:t>thuật</a:t>
            </a:r>
            <a:r>
              <a:rPr lang="en-US" dirty="0"/>
              <a:t> </a:t>
            </a:r>
            <a:r>
              <a:rPr lang="en-US" dirty="0" err="1"/>
              <a:t>cắt</a:t>
            </a:r>
            <a:r>
              <a:rPr lang="en-US" dirty="0"/>
              <a:t> </a:t>
            </a:r>
            <a:r>
              <a:rPr lang="en-US" dirty="0" err="1"/>
              <a:t>túi</a:t>
            </a:r>
            <a:r>
              <a:rPr lang="en-US" dirty="0"/>
              <a:t> </a:t>
            </a:r>
            <a:r>
              <a:rPr lang="en-US" dirty="0" err="1"/>
              <a:t>phình</a:t>
            </a:r>
            <a:r>
              <a:rPr lang="en-US" dirty="0"/>
              <a:t>.</a:t>
            </a:r>
          </a:p>
        </p:txBody>
      </p:sp>
    </p:spTree>
    <p:extLst>
      <p:ext uri="{BB962C8B-B14F-4D97-AF65-F5344CB8AC3E}">
        <p14:creationId xmlns:p14="http://schemas.microsoft.com/office/powerpoint/2010/main" val="517913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t>
            </a:r>
            <a:r>
              <a:rPr lang="vi-VN" dirty="0"/>
              <a:t>ư</a:t>
            </a:r>
            <a:r>
              <a:rPr lang="en-US" dirty="0" err="1"/>
              <a:t>ớc</a:t>
            </a:r>
            <a:r>
              <a:rPr lang="en-US" dirty="0"/>
              <a:t> </a:t>
            </a:r>
            <a:r>
              <a:rPr lang="en-US" dirty="0" err="1"/>
              <a:t>khi</a:t>
            </a:r>
            <a:r>
              <a:rPr lang="en-US" dirty="0"/>
              <a:t> </a:t>
            </a:r>
            <a:r>
              <a:rPr lang="en-US" dirty="0" err="1"/>
              <a:t>chuyển</a:t>
            </a:r>
            <a:r>
              <a:rPr lang="en-US" dirty="0"/>
              <a:t> sang </a:t>
            </a:r>
            <a:r>
              <a:rPr lang="en-US" dirty="0" err="1"/>
              <a:t>nội</a:t>
            </a:r>
            <a:r>
              <a:rPr lang="en-US" dirty="0"/>
              <a:t> dung </a:t>
            </a:r>
            <a:r>
              <a:rPr lang="en-US" dirty="0" err="1"/>
              <a:t>mới</a:t>
            </a:r>
            <a:r>
              <a:rPr lang="en-US" dirty="0"/>
              <a:t> </a:t>
            </a:r>
            <a:r>
              <a:rPr lang="en-US" dirty="0" err="1"/>
              <a:t>em</a:t>
            </a:r>
            <a:r>
              <a:rPr lang="en-US" dirty="0"/>
              <a:t> </a:t>
            </a:r>
            <a:r>
              <a:rPr lang="en-US" dirty="0" err="1"/>
              <a:t>xin</a:t>
            </a:r>
            <a:r>
              <a:rPr lang="en-US" dirty="0"/>
              <a:t> </a:t>
            </a:r>
            <a:r>
              <a:rPr lang="en-US" dirty="0" err="1"/>
              <a:t>tóm</a:t>
            </a:r>
            <a:r>
              <a:rPr lang="en-US" dirty="0"/>
              <a:t> </a:t>
            </a:r>
            <a:r>
              <a:rPr lang="en-US" dirty="0" err="1"/>
              <a:t>tắt</a:t>
            </a:r>
            <a:r>
              <a:rPr lang="en-US" dirty="0"/>
              <a:t> </a:t>
            </a:r>
            <a:r>
              <a:rPr lang="en-US" dirty="0" err="1"/>
              <a:t>lại</a:t>
            </a:r>
            <a:r>
              <a:rPr lang="en-US" dirty="0"/>
              <a:t> </a:t>
            </a:r>
            <a:r>
              <a:rPr lang="en-US" dirty="0" err="1"/>
              <a:t>các</a:t>
            </a:r>
            <a:r>
              <a:rPr lang="en-US" dirty="0"/>
              <a:t> ý </a:t>
            </a:r>
            <a:r>
              <a:rPr lang="en-US" dirty="0" err="1"/>
              <a:t>chính</a:t>
            </a:r>
            <a:r>
              <a:rPr lang="en-US" dirty="0"/>
              <a:t> </a:t>
            </a:r>
            <a:r>
              <a:rPr lang="en-US" dirty="0" err="1"/>
              <a:t>sau</a:t>
            </a:r>
            <a:r>
              <a:rPr lang="en-US" dirty="0"/>
              <a:t>.</a:t>
            </a:r>
          </a:p>
          <a:p>
            <a:pPr marL="158750" indent="0">
              <a:buNone/>
            </a:pPr>
            <a:r>
              <a:rPr lang="en-US" dirty="0"/>
              <a:t>Sau </a:t>
            </a:r>
            <a:r>
              <a:rPr lang="en-US" dirty="0" err="1"/>
              <a:t>đây</a:t>
            </a:r>
            <a:r>
              <a:rPr lang="en-US" dirty="0"/>
              <a:t> </a:t>
            </a:r>
            <a:r>
              <a:rPr lang="en-US" dirty="0" err="1"/>
              <a:t>bạn</a:t>
            </a:r>
            <a:r>
              <a:rPr lang="en-US" dirty="0"/>
              <a:t> </a:t>
            </a:r>
            <a:r>
              <a:rPr lang="en-US" dirty="0" err="1"/>
              <a:t>Trâm</a:t>
            </a:r>
            <a:r>
              <a:rPr lang="en-US" dirty="0"/>
              <a:t> </a:t>
            </a:r>
            <a:r>
              <a:rPr lang="en-US" dirty="0" err="1"/>
              <a:t>sẽ</a:t>
            </a:r>
            <a:r>
              <a:rPr lang="en-US" dirty="0"/>
              <a:t> </a:t>
            </a:r>
            <a:r>
              <a:rPr lang="en-US" dirty="0" err="1"/>
              <a:t>tiếp</a:t>
            </a:r>
            <a:r>
              <a:rPr lang="en-US" dirty="0"/>
              <a:t> </a:t>
            </a:r>
            <a:r>
              <a:rPr lang="en-US" dirty="0" err="1"/>
              <a:t>tục</a:t>
            </a:r>
            <a:r>
              <a:rPr lang="en-US" dirty="0"/>
              <a:t> </a:t>
            </a:r>
            <a:r>
              <a:rPr lang="en-US" dirty="0" err="1"/>
              <a:t>phần</a:t>
            </a:r>
            <a:r>
              <a:rPr lang="en-US" dirty="0"/>
              <a:t> </a:t>
            </a:r>
            <a:r>
              <a:rPr lang="en-US" dirty="0" err="1"/>
              <a:t>Xì</a:t>
            </a:r>
            <a:r>
              <a:rPr lang="en-US" dirty="0"/>
              <a:t> </a:t>
            </a:r>
            <a:r>
              <a:rPr lang="en-US" dirty="0" err="1"/>
              <a:t>dò</a:t>
            </a:r>
            <a:r>
              <a:rPr lang="en-US" dirty="0"/>
              <a:t> </a:t>
            </a:r>
            <a:r>
              <a:rPr lang="en-US" dirty="0" err="1"/>
              <a:t>miệng</a:t>
            </a:r>
            <a:r>
              <a:rPr lang="en-US" dirty="0"/>
              <a:t> </a:t>
            </a:r>
            <a:r>
              <a:rPr lang="en-US" dirty="0" err="1"/>
              <a:t>nối</a:t>
            </a:r>
            <a:r>
              <a:rPr lang="en-US" dirty="0"/>
              <a:t> </a:t>
            </a:r>
            <a:r>
              <a:rPr lang="en-US" dirty="0" err="1"/>
              <a:t>viêm</a:t>
            </a:r>
            <a:r>
              <a:rPr lang="en-US" dirty="0"/>
              <a:t> </a:t>
            </a:r>
            <a:r>
              <a:rPr lang="en-US" dirty="0" err="1"/>
              <a:t>phúc</a:t>
            </a:r>
            <a:r>
              <a:rPr lang="en-US" dirty="0"/>
              <a:t> </a:t>
            </a:r>
            <a:r>
              <a:rPr lang="en-US" dirty="0" err="1"/>
              <a:t>mạc</a:t>
            </a:r>
            <a:endParaRPr lang="en-US" dirty="0"/>
          </a:p>
        </p:txBody>
      </p:sp>
    </p:spTree>
    <p:extLst>
      <p:ext uri="{BB962C8B-B14F-4D97-AF65-F5344CB8AC3E}">
        <p14:creationId xmlns:p14="http://schemas.microsoft.com/office/powerpoint/2010/main" val="59910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387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710ee6ad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710ee6ad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324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710ee6ad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710ee6ad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152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710ee6ade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710ee6a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Theo tình</a:t>
            </a:r>
            <a:r>
              <a:rPr lang="en-US" baseline="0" smtClean="0"/>
              <a:t> trạng bệnh nhân và mức điều trị cần thiết.</a:t>
            </a:r>
            <a:endParaRPr/>
          </a:p>
        </p:txBody>
      </p:sp>
    </p:spTree>
    <p:extLst>
      <p:ext uri="{BB962C8B-B14F-4D97-AF65-F5344CB8AC3E}">
        <p14:creationId xmlns:p14="http://schemas.microsoft.com/office/powerpoint/2010/main" val="697354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710ee6ad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710ee6ad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 </a:t>
            </a:r>
            <a:r>
              <a:rPr lang="vi-VN" smtClean="0"/>
              <a:t>Vị trí mối nối</a:t>
            </a:r>
            <a:r>
              <a:rPr lang="en-US" smtClean="0"/>
              <a:t>:</a:t>
            </a:r>
            <a:r>
              <a:rPr lang="en-US" baseline="0" smtClean="0"/>
              <a:t> </a:t>
            </a:r>
            <a:r>
              <a:rPr lang="vi-VN" smtClean="0"/>
              <a:t>khó tiếp cận, môi trường tại chỗ vd áp lực âm lồng ngực, tăng áp lực trong </a:t>
            </a:r>
            <a:r>
              <a:rPr lang="en-US" smtClean="0"/>
              <a:t>đường</a:t>
            </a:r>
            <a:r>
              <a:rPr lang="en-US" baseline="0" smtClean="0"/>
              <a:t> </a:t>
            </a:r>
            <a:r>
              <a:rPr lang="vi-VN" smtClean="0"/>
              <a:t>mật</a:t>
            </a:r>
            <a:r>
              <a:rPr lang="en-US" smtClean="0"/>
              <a:t>.</a:t>
            </a:r>
            <a:endParaRPr lang="vi-VN" smtClean="0"/>
          </a:p>
          <a:p>
            <a:pPr marL="0" lvl="0" indent="0" algn="l" rtl="0">
              <a:spcBef>
                <a:spcPts val="0"/>
              </a:spcBef>
              <a:spcAft>
                <a:spcPts val="0"/>
              </a:spcAft>
              <a:buNone/>
            </a:pPr>
            <a:r>
              <a:rPr lang="en-US" smtClean="0"/>
              <a:t>- </a:t>
            </a:r>
            <a:r>
              <a:rPr lang="vi-VN" smtClean="0"/>
              <a:t>Tình trạng mô tại chỗ: ung thư xâm lấn đến đầu tận, nhiễm trùng, tưới máu kém, mất lớp niêm.</a:t>
            </a:r>
            <a:endParaRPr lang="en-US" smtClean="0"/>
          </a:p>
          <a:p>
            <a:pPr marL="0" lvl="0" indent="0" algn="l" rtl="0">
              <a:spcBef>
                <a:spcPts val="0"/>
              </a:spcBef>
              <a:spcAft>
                <a:spcPts val="0"/>
              </a:spcAft>
              <a:buNone/>
            </a:pPr>
            <a:r>
              <a:rPr lang="en-US" smtClean="0"/>
              <a:t>- </a:t>
            </a:r>
            <a:r>
              <a:rPr lang="vi-VN" smtClean="0"/>
              <a:t>Yếu tố cơ học liên quan vấn đề kỹ thuật như</a:t>
            </a:r>
            <a:r>
              <a:rPr lang="en-US" smtClean="0"/>
              <a:t>:</a:t>
            </a:r>
            <a:r>
              <a:rPr lang="vi-VN" smtClean="0"/>
              <a:t> mối nối quá căng, vặn xoắn hay đè nén, khâu quá dày gây thiếu máu cục bộ, tiếp xúc với ống dẫn lưu cứng.</a:t>
            </a:r>
          </a:p>
        </p:txBody>
      </p:sp>
    </p:spTree>
    <p:extLst>
      <p:ext uri="{BB962C8B-B14F-4D97-AF65-F5344CB8AC3E}">
        <p14:creationId xmlns:p14="http://schemas.microsoft.com/office/powerpoint/2010/main" val="169803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1742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10ee6ad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10ee6a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826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710ee6ad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710ee6ad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mtClean="0"/>
              <a:t>+ Đánh giá trong mổ: quan sát bằng mắt, chụp mạch huỳnh quang bằng laser</a:t>
            </a:r>
            <a:r>
              <a:rPr lang="en-US" smtClean="0"/>
              <a:t> </a:t>
            </a:r>
            <a:r>
              <a:rPr lang="en-US" sz="1000" smtClean="0"/>
              <a:t>(ICG-FA)</a:t>
            </a:r>
            <a:r>
              <a:rPr lang="vi-VN" smtClean="0"/>
              <a:t>, kiểm tra rò rỉ không khí, bơm dịch nhuộm </a:t>
            </a:r>
            <a:endParaRPr lang="en-US"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50" smtClean="0"/>
              <a:t>(</a:t>
            </a:r>
            <a:r>
              <a:rPr lang="en-US" sz="1050" b="0" i="0" u="none" strike="noStrike" cap="none" smtClean="0">
                <a:solidFill>
                  <a:srgbClr val="000000"/>
                </a:solidFill>
                <a:effectLst/>
                <a:latin typeface="Arial"/>
                <a:ea typeface="Arial"/>
                <a:cs typeface="Arial"/>
                <a:sym typeface="Arial"/>
              </a:rPr>
              <a:t>tiêm TM indocyanine</a:t>
            </a:r>
            <a:r>
              <a:rPr lang="en-US" sz="1050" b="0" i="0" u="none" strike="noStrike" cap="none" baseline="0" smtClean="0">
                <a:solidFill>
                  <a:srgbClr val="000000"/>
                </a:solidFill>
                <a:effectLst/>
                <a:latin typeface="Arial"/>
                <a:ea typeface="Arial"/>
                <a:cs typeface="Arial"/>
                <a:sym typeface="Arial"/>
              </a:rPr>
              <a:t> </a:t>
            </a:r>
            <a:r>
              <a:rPr lang="en-US" sz="1050" b="0" i="0" u="none" strike="noStrike" cap="none" smtClean="0">
                <a:solidFill>
                  <a:srgbClr val="000000"/>
                </a:solidFill>
                <a:effectLst/>
                <a:latin typeface="Arial"/>
                <a:ea typeface="Arial"/>
                <a:cs typeface="Arial"/>
                <a:sym typeface="Arial"/>
              </a:rPr>
              <a:t>và đánh giá dưới ‘hệ thống hình ảnh cận hồng ngoại’)</a:t>
            </a:r>
            <a:endParaRPr lang="vi-VN" smtClean="0"/>
          </a:p>
          <a:p>
            <a:pPr marL="0" lvl="0" indent="0" algn="l" rtl="0">
              <a:spcBef>
                <a:spcPts val="0"/>
              </a:spcBef>
              <a:spcAft>
                <a:spcPts val="0"/>
              </a:spcAft>
              <a:buNone/>
            </a:pPr>
            <a:r>
              <a:rPr lang="vi-VN" smtClean="0"/>
              <a:t>+ Các phương tiện cơ học giúp tăng cường lực tại mối nối: tác động tối thiểu đến tỷ lệ </a:t>
            </a:r>
            <a:r>
              <a:rPr lang="en-US" smtClean="0"/>
              <a:t>xảy</a:t>
            </a:r>
            <a:r>
              <a:rPr lang="en-US" baseline="0" smtClean="0"/>
              <a:t> ra xrmn</a:t>
            </a:r>
            <a:r>
              <a:rPr lang="vi-VN" smtClean="0"/>
              <a:t>.</a:t>
            </a:r>
          </a:p>
          <a:p>
            <a:pPr marL="0" lvl="0" indent="0" algn="l" rtl="0">
              <a:spcBef>
                <a:spcPts val="0"/>
              </a:spcBef>
              <a:spcAft>
                <a:spcPts val="0"/>
              </a:spcAft>
              <a:buNone/>
            </a:pPr>
            <a:r>
              <a:rPr lang="vi-VN" smtClean="0"/>
              <a:t>+ Dẫn lưu dự phòng thường quy: bằng chứng hiện tại cho thấy không làm giảm các biến chứng về vết nối sau phẫu thuật, việc đặt ống dẫn lưu gần chỗ nối vùng chậu có thể  phát hiện sớm XRMN trước khi xuất hiện các triệu chứng, tuy nhiên nhiều vết rò rỉ không tự biểu hiện qua ống dẫn lưu </a:t>
            </a:r>
            <a:r>
              <a:rPr lang="en-US" smtClean="0"/>
              <a:t>hoặc</a:t>
            </a:r>
            <a:r>
              <a:rPr lang="en-US" baseline="0" smtClean="0"/>
              <a:t> </a:t>
            </a:r>
            <a:r>
              <a:rPr lang="vi-VN" smtClean="0"/>
              <a:t>rút ống dẫn lưu sớm trong giai đoạn hậu phẫu, trước khi rò rỉ có thể tự biểu hiện.</a:t>
            </a:r>
          </a:p>
          <a:p>
            <a:pPr marL="0" lvl="0" indent="0" algn="l" rtl="0">
              <a:spcBef>
                <a:spcPts val="0"/>
              </a:spcBef>
              <a:spcAft>
                <a:spcPts val="0"/>
              </a:spcAft>
              <a:buNone/>
            </a:pPr>
            <a:r>
              <a:rPr lang="vi-VN" smtClean="0"/>
              <a:t>+ Hậu môn nhân tạo tạm thời: </a:t>
            </a:r>
            <a:r>
              <a:rPr lang="en-US" smtClean="0"/>
              <a:t>Ưu</a:t>
            </a:r>
            <a:r>
              <a:rPr lang="vi-VN" smtClean="0"/>
              <a:t> - giảm xì rò, giảm mổ lại. </a:t>
            </a:r>
            <a:r>
              <a:rPr lang="en-US" smtClean="0"/>
              <a:t>Nhược</a:t>
            </a:r>
            <a:r>
              <a:rPr lang="vi-VN" smtClean="0"/>
              <a:t> - vấn đề da tại chỗ, rối loạn nước điện giải, tắc hmnt, làm chậm hoặc phải giảm liều hóa trị bổ trợ. </a:t>
            </a:r>
          </a:p>
          <a:p>
            <a:pPr marL="0" lvl="0" indent="0" algn="l" rtl="0">
              <a:spcBef>
                <a:spcPts val="0"/>
              </a:spcBef>
              <a:spcAft>
                <a:spcPts val="0"/>
              </a:spcAft>
              <a:buNone/>
            </a:pPr>
            <a:endParaRPr/>
          </a:p>
        </p:txBody>
      </p:sp>
    </p:spTree>
    <p:extLst>
      <p:ext uri="{BB962C8B-B14F-4D97-AF65-F5344CB8AC3E}">
        <p14:creationId xmlns:p14="http://schemas.microsoft.com/office/powerpoint/2010/main" val="158155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e710ee6ade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e710ee6ade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smtClean="0">
                <a:solidFill>
                  <a:srgbClr val="000000"/>
                </a:solidFill>
                <a:latin typeface="Arial"/>
                <a:ea typeface="Arial"/>
                <a:cs typeface="Arial"/>
                <a:sym typeface="Arial"/>
              </a:rPr>
              <a:t>Phát hiện tình cờ qua HAH: chụp</a:t>
            </a:r>
            <a:r>
              <a:rPr lang="en-US" sz="1100" b="0" i="0" u="none" strike="noStrike" cap="none" baseline="0" smtClean="0">
                <a:solidFill>
                  <a:srgbClr val="000000"/>
                </a:solidFill>
                <a:latin typeface="Arial"/>
                <a:ea typeface="Arial"/>
                <a:cs typeface="Arial"/>
                <a:sym typeface="Arial"/>
              </a:rPr>
              <a:t> đoạn xa để đánh giá thông nối trước khi đóng hmnt.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baseline="0" smtClean="0">
                <a:solidFill>
                  <a:srgbClr val="000000"/>
                </a:solidFill>
                <a:latin typeface="Arial"/>
                <a:ea typeface="Arial"/>
                <a:cs typeface="Arial"/>
                <a:sym typeface="Arial"/>
              </a:rPr>
              <a:t>Có thể bị che lấp bởi nghĩ là đau tại vết mổ, hoặc do dùng thuốc giảm đau sau mổ nên bệnh nhân không than phiền.</a:t>
            </a:r>
            <a:endParaRPr lang="en-US" sz="1100" b="0" i="0" u="none" strike="noStrike" cap="none" smtClean="0">
              <a:solidFill>
                <a:srgbClr val="000000"/>
              </a:solidFill>
              <a:latin typeface="Arial"/>
              <a:ea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80212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811cd571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811cd571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2400"/>
              </a:spcBef>
              <a:buNone/>
            </a:pPr>
            <a:r>
              <a:rPr lang="vi-VN" sz="1100" smtClean="0">
                <a:latin typeface="Arial"/>
                <a:cs typeface="Arial"/>
              </a:rPr>
              <a:t>- PT đại trực tràng: tăng bạch cầu không đặc hiệu, CPR vào hậu phẫu ngày 4, có</a:t>
            </a:r>
            <a:r>
              <a:rPr lang="en-US" sz="1100" baseline="0" smtClean="0">
                <a:latin typeface="Arial"/>
                <a:cs typeface="Arial"/>
              </a:rPr>
              <a:t> giá trị</a:t>
            </a:r>
            <a:r>
              <a:rPr lang="vi-VN" sz="1100" smtClean="0">
                <a:latin typeface="Arial"/>
                <a:cs typeface="Arial"/>
              </a:rPr>
              <a:t> hơn.</a:t>
            </a:r>
            <a:endParaRPr lang="vi-VN" sz="1100" smtClean="0">
              <a:latin typeface="Calibri"/>
              <a:ea typeface="Calibri"/>
              <a:cs typeface="Calibri"/>
            </a:endParaRPr>
          </a:p>
          <a:p>
            <a:pPr marL="0" indent="0">
              <a:spcBef>
                <a:spcPts val="2400"/>
              </a:spcBef>
              <a:buNone/>
            </a:pPr>
            <a:r>
              <a:rPr lang="vi-VN" sz="1100" smtClean="0">
                <a:latin typeface="Arial"/>
                <a:cs typeface="Arial"/>
              </a:rPr>
              <a:t>- PT mật, tụy: tăng lượng dịch mật/tụy dẫn lưu ra, amylase tăng gấp 3 lần so với nồng độ trong huyết thanh từ hậu phẫu ngày 3</a:t>
            </a:r>
            <a:r>
              <a:rPr lang="en-US" sz="1100" smtClean="0">
                <a:latin typeface="Arial"/>
                <a:cs typeface="Arial"/>
              </a:rPr>
              <a:t> là</a:t>
            </a:r>
            <a:r>
              <a:rPr lang="en-US" sz="1100" baseline="0" smtClean="0">
                <a:latin typeface="Arial"/>
                <a:cs typeface="Arial"/>
              </a:rPr>
              <a:t> 1 chỉ điểm.</a:t>
            </a:r>
            <a:endParaRPr lang="en-US" sz="1100" b="0" i="0" u="none" strike="noStrike" cap="none"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smtClean="0">
                <a:solidFill>
                  <a:srgbClr val="000000"/>
                </a:solidFill>
                <a:effectLst/>
                <a:latin typeface="Arial"/>
                <a:ea typeface="Arial"/>
                <a:cs typeface="Arial"/>
                <a:sym typeface="Arial"/>
              </a:rPr>
              <a:t>-Procalcitonin: Một phân tích tổng hợp gần đây đã chứng minh rằng mức độ PCT thấp trên PODs 3 và 5 có giá trị tiên đoán âm tính cao, tương tự như CRP và loại trừ rò rỉ miệng nối một cách đáng tin cậy</a:t>
            </a:r>
          </a:p>
          <a:p>
            <a:pPr marL="0" lvl="0" indent="0" algn="l" rtl="0">
              <a:spcBef>
                <a:spcPts val="0"/>
              </a:spcBef>
              <a:spcAft>
                <a:spcPts val="0"/>
              </a:spcAft>
              <a:buNone/>
            </a:pPr>
            <a:endParaRPr/>
          </a:p>
        </p:txBody>
      </p:sp>
    </p:spTree>
    <p:extLst>
      <p:ext uri="{BB962C8B-B14F-4D97-AF65-F5344CB8AC3E}">
        <p14:creationId xmlns:p14="http://schemas.microsoft.com/office/powerpoint/2010/main" val="222704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710ee6ad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710ee6ad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Hiện</a:t>
            </a:r>
            <a:r>
              <a:rPr lang="en-US" baseline="0" smtClean="0"/>
              <a:t> ở khoa CĐHA BV mình, chụp 3 thì: không thuốc, TM, và cản quang uống hoặc bơm.</a:t>
            </a:r>
          </a:p>
          <a:p>
            <a:pPr marL="0" lvl="0" indent="0" algn="l" rtl="0">
              <a:spcBef>
                <a:spcPts val="0"/>
              </a:spcBef>
              <a:spcAft>
                <a:spcPts val="0"/>
              </a:spcAft>
              <a:buNone/>
            </a:pPr>
            <a:r>
              <a:rPr lang="en-US" smtClean="0"/>
              <a:t>Tỷ</a:t>
            </a:r>
            <a:r>
              <a:rPr lang="en-US" baseline="0" smtClean="0"/>
              <a:t> lệ pha thuốc để khảo sát ống tiêu hóa: 6-9mg Iod/100ml dd.</a:t>
            </a:r>
          </a:p>
          <a:p>
            <a:pPr marL="0" lvl="0" indent="0" algn="l" rtl="0">
              <a:spcBef>
                <a:spcPts val="0"/>
              </a:spcBef>
              <a:spcAft>
                <a:spcPts val="0"/>
              </a:spcAft>
              <a:buNone/>
            </a:pPr>
            <a:r>
              <a:rPr lang="en-US" baseline="0" smtClean="0"/>
              <a:t>Gia giảm tùy theo. Nếu chụp ruột non, thuốc sẽ lưu thông trong thời gian dài, nước được hấp thu một phần, nên pha loãng hơn xí.</a:t>
            </a:r>
          </a:p>
          <a:p>
            <a:pPr marL="0" lvl="0" indent="0" algn="l" rtl="0">
              <a:spcBef>
                <a:spcPts val="0"/>
              </a:spcBef>
              <a:spcAft>
                <a:spcPts val="0"/>
              </a:spcAft>
              <a:buNone/>
            </a:pPr>
            <a:r>
              <a:rPr lang="en-US" baseline="0" smtClean="0"/>
              <a:t>Nếu chụp dạ dày, nơi có sẵn lượng dịch lớn, pha thuốc tỷ lệ lớn hơn để vào bị pha loãng nữa là vừa đạt nồng đọ mong muốn. </a:t>
            </a:r>
            <a:endParaRPr/>
          </a:p>
        </p:txBody>
      </p:sp>
    </p:spTree>
    <p:extLst>
      <p:ext uri="{BB962C8B-B14F-4D97-AF65-F5344CB8AC3E}">
        <p14:creationId xmlns:p14="http://schemas.microsoft.com/office/powerpoint/2010/main" val="2691728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mtClean="0"/>
          </a:p>
          <a:p>
            <a:pPr marL="158750" indent="0">
              <a:buNone/>
            </a:pPr>
            <a:endParaRPr lang="en-US"/>
          </a:p>
        </p:txBody>
      </p:sp>
    </p:spTree>
    <p:extLst>
      <p:ext uri="{BB962C8B-B14F-4D97-AF65-F5344CB8AC3E}">
        <p14:creationId xmlns:p14="http://schemas.microsoft.com/office/powerpoint/2010/main" val="3907526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e710ee6ade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e710ee6ad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smtClean="0">
                <a:latin typeface="Arial"/>
                <a:cs typeface="Arial"/>
              </a:rPr>
              <a:t>Đưa ra lựa chọn điều trị: tùy theo tình trạng nhiễm khuẩn huyết, hiệu quả dẫn lưu ổ rò, sự tăng kích thước lỗ rò, khả năng sống của mô, thời gian từ lúc mổ đến lúc khởi phát xì rò, có hay không tắc dòng lưu thông phía sau mối nối.</a:t>
            </a:r>
            <a:endParaRPr/>
          </a:p>
        </p:txBody>
      </p:sp>
    </p:spTree>
    <p:extLst>
      <p:ext uri="{BB962C8B-B14F-4D97-AF65-F5344CB8AC3E}">
        <p14:creationId xmlns:p14="http://schemas.microsoft.com/office/powerpoint/2010/main" val="3766066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mtClean="0"/>
              <a:t>- </a:t>
            </a:r>
            <a:r>
              <a:rPr lang="vi-VN" b="1" smtClean="0"/>
              <a:t>Không triệu chứng</a:t>
            </a:r>
            <a:r>
              <a:rPr lang="vi-VN" smtClean="0"/>
              <a:t>: không cần điều trị, theo dõi sát, lưu ống dẫn lưu đến khi lỗ rò khô hoàn toàn. </a:t>
            </a:r>
          </a:p>
          <a:p>
            <a:pPr marL="158750" indent="0">
              <a:buNone/>
            </a:pPr>
            <a:r>
              <a:rPr lang="en-US" smtClean="0"/>
              <a:t>-</a:t>
            </a:r>
            <a:r>
              <a:rPr lang="en-US" baseline="0" smtClean="0"/>
              <a:t> </a:t>
            </a:r>
            <a:r>
              <a:rPr lang="vi-VN" b="1" smtClean="0"/>
              <a:t>Có triệu chứng nhiễm trùng nhẹ đến vừa, không có suy cơ quan</a:t>
            </a:r>
            <a:r>
              <a:rPr lang="vi-VN" smtClean="0"/>
              <a:t>:</a:t>
            </a:r>
          </a:p>
          <a:p>
            <a:pPr marL="158750" indent="0">
              <a:buNone/>
            </a:pPr>
            <a:r>
              <a:rPr lang="en-US" smtClean="0"/>
              <a:t>+</a:t>
            </a:r>
            <a:r>
              <a:rPr lang="vi-VN" smtClean="0"/>
              <a:t>Kháng sinh phổ rộng bao phủ gram âm và kỵ khí sau khi cấy máu và dịch rò. </a:t>
            </a:r>
          </a:p>
          <a:p>
            <a:pPr marL="158750" indent="0">
              <a:buNone/>
            </a:pPr>
            <a:r>
              <a:rPr lang="en-US" smtClean="0"/>
              <a:t>+</a:t>
            </a:r>
            <a:r>
              <a:rPr lang="vi-VN" smtClean="0"/>
              <a:t>Can thiệp nội soi hoặc qua da dưới hướng dẫn HAH, để kiểm soát nhiễm khuẩn bằng dẫn lưu tốt dịch rò.  </a:t>
            </a:r>
          </a:p>
          <a:p>
            <a:pPr marL="158750" indent="0">
              <a:buNone/>
            </a:pPr>
            <a:r>
              <a:rPr lang="en-US" smtClean="0"/>
              <a:t>- </a:t>
            </a:r>
            <a:r>
              <a:rPr lang="vi-VN" b="1" smtClean="0"/>
              <a:t>Nhiễm khuẩn huyết nặng và suy đa tạng:</a:t>
            </a:r>
          </a:p>
          <a:p>
            <a:pPr marL="158750" indent="0">
              <a:buNone/>
            </a:pPr>
            <a:r>
              <a:rPr lang="en-US" smtClean="0"/>
              <a:t>+ </a:t>
            </a:r>
            <a:r>
              <a:rPr lang="vi-VN" smtClean="0"/>
              <a:t>Công tác hồi sức: bù nước, đảm bảo thông khí thở máy nếu cần. </a:t>
            </a:r>
          </a:p>
          <a:p>
            <a:pPr marL="158750" indent="0">
              <a:buNone/>
            </a:pPr>
            <a:r>
              <a:rPr lang="en-US" smtClean="0"/>
              <a:t>+</a:t>
            </a:r>
            <a:r>
              <a:rPr lang="vi-VN" smtClean="0"/>
              <a:t>Phẫu thuật nội soi ổ bụng khẩn cấp: hút dịch, rửa khoang phúc mạc, dẫn lưu, cấy vi khuẩn.</a:t>
            </a:r>
          </a:p>
          <a:p>
            <a:pPr marL="158750" indent="0">
              <a:buNone/>
            </a:pPr>
            <a:r>
              <a:rPr lang="en-US" smtClean="0"/>
              <a:t>+</a:t>
            </a:r>
            <a:r>
              <a:rPr lang="vi-VN" smtClean="0"/>
              <a:t>Xử trí lỗ rò: tùy thuộc yếu tố tại chỗ (nhiễm trùng, thiếu máu) và yếu tố toàn thân (huyết động, suy tạng) mà có nhiều lựa chọn, tùy theo là mối nối ở cơ quan nào.</a:t>
            </a:r>
          </a:p>
          <a:p>
            <a:pPr marL="158750" indent="0">
              <a:buNone/>
            </a:pPr>
            <a:endParaRPr lang="en-US"/>
          </a:p>
        </p:txBody>
      </p:sp>
    </p:spTree>
    <p:extLst>
      <p:ext uri="{BB962C8B-B14F-4D97-AF65-F5344CB8AC3E}">
        <p14:creationId xmlns:p14="http://schemas.microsoft.com/office/powerpoint/2010/main" val="2900853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215641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765864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2504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478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426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130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Slide Image Placeholder 1"/>
          <p:cNvSpPr>
            <a:spLocks noGrp="1" noRot="1" noChangeAspect="1"/>
          </p:cNvSpPr>
          <p:nvPr>
            <p:ph type="sldImg"/>
          </p:nvPr>
        </p:nvSpPr>
        <p:spPr>
          <a:xfrm>
            <a:off x="2290763" y="512763"/>
            <a:ext cx="4562475" cy="2566987"/>
          </a:xfrm>
        </p:spPr>
      </p:sp>
      <p:sp>
        <p:nvSpPr>
          <p:cNvPr id="1048600" name="Notes Placeholder 2"/>
          <p:cNvSpPr>
            <a:spLocks noGrp="1"/>
          </p:cNvSpPr>
          <p:nvPr>
            <p:ph type="body" idx="1"/>
          </p:nvPr>
        </p:nvSpPr>
        <p:spPr/>
        <p:txBody>
          <a:bodyPr/>
          <a:lstStyle/>
          <a:p>
            <a:r>
              <a:rPr lang="en-US"/>
              <a:t>Có thể xảy ra sớm nhất là vài tuần và muộn là vài năm sau phẫu thuật</a:t>
            </a:r>
          </a:p>
          <a:p>
            <a:r>
              <a:rPr lang="en-US"/>
              <a:t>Xảy ra</a:t>
            </a:r>
            <a:r>
              <a:rPr lang="en-US" baseline="0"/>
              <a:t> sớm sau mổ thường là do áp xe tồn lưu, khối áp xe từ bên ngoài đè vào có thể gây tắc </a:t>
            </a:r>
            <a:r>
              <a:rPr lang="en-US" baseline="0" smtClean="0"/>
              <a:t>ruột, do không làm sạch xoang pm trong mổ</a:t>
            </a:r>
            <a:endParaRPr lang="en-US" baseline="0"/>
          </a:p>
          <a:p>
            <a:pPr marL="0" marR="0" indent="0" algn="l" defTabSz="914400" rtl="0" eaLnBrk="1" fontAlgn="auto" latinLnBrk="0" hangingPunct="1">
              <a:lnSpc>
                <a:spcPct val="100000"/>
              </a:lnSpc>
              <a:spcBef>
                <a:spcPts val="0"/>
              </a:spcBef>
              <a:spcAft>
                <a:spcPts val="0"/>
              </a:spcAft>
              <a:buClrTx/>
              <a:buSzTx/>
              <a:buFontTx/>
              <a:buNone/>
            </a:pPr>
            <a:r>
              <a:rPr lang="en-US" smtClean="0"/>
              <a:t>N/n thường</a:t>
            </a:r>
            <a:r>
              <a:rPr lang="en-US" baseline="0" smtClean="0"/>
              <a:t> gặp hơn là do dính: dây</a:t>
            </a:r>
            <a:r>
              <a:rPr lang="vi-VN" smtClean="0"/>
              <a:t> </a:t>
            </a:r>
            <a:r>
              <a:rPr lang="vi-VN"/>
              <a:t>dính </a:t>
            </a:r>
            <a:r>
              <a:rPr lang="en-US" smtClean="0"/>
              <a:t>được</a:t>
            </a:r>
            <a:r>
              <a:rPr lang="en-US" baseline="0" smtClean="0"/>
              <a:t> hình thành là do quá trình viêm</a:t>
            </a:r>
            <a:endParaRPr lang="en-US"/>
          </a:p>
          <a:p>
            <a:endParaRPr lang="en-US"/>
          </a:p>
        </p:txBody>
      </p:sp>
      <p:sp>
        <p:nvSpPr>
          <p:cNvPr id="1048601" name="Slide Number Placeholder 3"/>
          <p:cNvSpPr>
            <a:spLocks noGrp="1"/>
          </p:cNvSpPr>
          <p:nvPr>
            <p:ph type="sldNum" sz="quarter" idx="10"/>
          </p:nvPr>
        </p:nvSpPr>
        <p:spPr>
          <a:xfrm>
            <a:off x="5180013" y="6502400"/>
            <a:ext cx="3962400" cy="341313"/>
          </a:xfrm>
          <a:prstGeom prst="rect">
            <a:avLst/>
          </a:prstGeom>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1128919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Slide Image Placeholder 1"/>
          <p:cNvSpPr>
            <a:spLocks noGrp="1" noRot="1" noChangeAspect="1"/>
          </p:cNvSpPr>
          <p:nvPr>
            <p:ph type="sldImg"/>
          </p:nvPr>
        </p:nvSpPr>
        <p:spPr>
          <a:xfrm>
            <a:off x="2290763" y="512763"/>
            <a:ext cx="4562475" cy="2566987"/>
          </a:xfrm>
        </p:spPr>
      </p:sp>
      <p:sp>
        <p:nvSpPr>
          <p:cNvPr id="1048590"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lang="en-US"/>
              <a:t>Một vài</a:t>
            </a:r>
            <a:r>
              <a:rPr lang="en-US" baseline="0"/>
              <a:t> con số thống kê để cho thấy sự phổ biến của tắc </a:t>
            </a:r>
            <a:r>
              <a:rPr lang="en-US" baseline="0" smtClean="0"/>
              <a:t>ruột do dính</a:t>
            </a:r>
            <a:endParaRPr lang="en-US"/>
          </a:p>
          <a:p>
            <a:endParaRPr lang="en-US"/>
          </a:p>
        </p:txBody>
      </p:sp>
      <p:sp>
        <p:nvSpPr>
          <p:cNvPr id="1048591" name="Slide Number Placeholder 3"/>
          <p:cNvSpPr>
            <a:spLocks noGrp="1"/>
          </p:cNvSpPr>
          <p:nvPr>
            <p:ph type="sldNum" sz="quarter" idx="10"/>
          </p:nvPr>
        </p:nvSpPr>
        <p:spPr>
          <a:xfrm>
            <a:off x="5180013" y="6502400"/>
            <a:ext cx="3962400" cy="341313"/>
          </a:xfrm>
          <a:prstGeom prst="rect">
            <a:avLst/>
          </a:prstGeom>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3248762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1"/>
        <p:cNvGrpSpPr/>
        <p:nvPr/>
      </p:nvGrpSpPr>
      <p:grpSpPr>
        <a:xfrm>
          <a:off x="0" y="0"/>
          <a:ext cx="0" cy="0"/>
          <a:chOff x="0" y="0"/>
          <a:chExt cx="0" cy="0"/>
        </a:xfrm>
      </p:grpSpPr>
      <p:sp>
        <p:nvSpPr>
          <p:cNvPr id="1048633" name="Google Shape;10952;gdb5b4cc81e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34" name="Google Shape;10953;gdb5b4cc81e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Nhắc lại</a:t>
            </a:r>
            <a:r>
              <a:rPr lang="en-US" baseline="0"/>
              <a:t> về lâm sàng, tứ chứng của tắc ruột đó là đau, nôn, bí, chướng</a:t>
            </a:r>
          </a:p>
          <a:p>
            <a:pPr marL="0" lvl="0" indent="0" algn="l" rtl="0">
              <a:spcBef>
                <a:spcPts val="0"/>
              </a:spcBef>
              <a:spcAft>
                <a:spcPts val="0"/>
              </a:spcAft>
              <a:buNone/>
            </a:pPr>
            <a:r>
              <a:rPr lang="en-US"/>
              <a:t>Trong TRTN:</a:t>
            </a:r>
          </a:p>
          <a:p>
            <a:pPr marL="0" lvl="0" indent="0" algn="l" rtl="0">
              <a:spcBef>
                <a:spcPts val="0"/>
              </a:spcBef>
              <a:spcAft>
                <a:spcPts val="0"/>
              </a:spcAft>
              <a:buNone/>
            </a:pPr>
            <a:r>
              <a:rPr lang="en-US"/>
              <a:t>Đau khởi phát dữ dội liên tụ+ nôn ói nhiều bất chấp vị trí tắc do kích thích thần kinh ruột, sau nôn không giảm đau, bí trung đại tiện th</a:t>
            </a:r>
            <a:r>
              <a:rPr lang="vi-VN"/>
              <a:t>ường</a:t>
            </a:r>
            <a:r>
              <a:rPr lang="en-US"/>
              <a:t> không rõ do BN cấp tính → BN đến bệnh viện sớm</a:t>
            </a:r>
          </a:p>
          <a:p>
            <a:pPr marL="0" lvl="0" indent="0" algn="l" rtl="0">
              <a:spcBef>
                <a:spcPts val="0"/>
              </a:spcBef>
              <a:spcAft>
                <a:spcPts val="0"/>
              </a:spcAft>
              <a:buNone/>
            </a:pPr>
            <a:r>
              <a:rPr lang="en-US"/>
              <a:t>TC n</a:t>
            </a:r>
            <a:r>
              <a:rPr lang="vi-VN"/>
              <a:t>ướ</a:t>
            </a:r>
            <a:r>
              <a:rPr lang="en-US"/>
              <a:t>c: dễ nhầm lẫn với viêm ruột</a:t>
            </a:r>
          </a:p>
        </p:txBody>
      </p:sp>
      <p:sp>
        <p:nvSpPr>
          <p:cNvPr id="1048635" name="Chỗ dành sẵn cho Chân trang 1"/>
          <p:cNvSpPr>
            <a:spLocks noGrp="1"/>
          </p:cNvSpPr>
          <p:nvPr>
            <p:ph type="ftr" sz="quarter" idx="4"/>
          </p:nvPr>
        </p:nvSpPr>
        <p:spPr>
          <a:xfrm>
            <a:off x="0"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36" name="Chỗ dành sẵn cho Số hiệu Bản chiếu 2"/>
          <p:cNvSpPr>
            <a:spLocks noGrp="1"/>
          </p:cNvSpPr>
          <p:nvPr>
            <p:ph type="sldNum" sz="quarter" idx="5"/>
          </p:nvPr>
        </p:nvSpPr>
        <p:spPr>
          <a:xfrm>
            <a:off x="5180013"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257B9E9-AC01-402E-9B4B-F4E712C5C1F6}" type="slidenum">
              <a:rPr kumimoji="0" lang="en-US" sz="1400" b="0" i="0" u="none" strike="noStrike" kern="0" cap="none" spc="0" normalizeH="0" baseline="0" noProof="0" smtClean="0">
                <a:ln>
                  <a:noFill/>
                </a:ln>
                <a:solidFill>
                  <a:srgbClr val="000000"/>
                </a:solidFill>
                <a:effectLst/>
                <a:uLnTx/>
                <a:uFillTx/>
                <a:latin typeface="Arial" panose="020B0604020202020204" pitchFamily="34"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1488414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0"/>
        <p:cNvGrpSpPr/>
        <p:nvPr/>
      </p:nvGrpSpPr>
      <p:grpSpPr>
        <a:xfrm>
          <a:off x="0" y="0"/>
          <a:ext cx="0" cy="0"/>
          <a:chOff x="0" y="0"/>
          <a:chExt cx="0" cy="0"/>
        </a:xfrm>
      </p:grpSpPr>
      <p:sp>
        <p:nvSpPr>
          <p:cNvPr id="1048661" name="Google Shape;11151;gdb5b4cc81e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2" name="Google Shape;11152;gdb5b4cc81e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Quai ruột nổi: quai ruột dãn nằm yên trên thành bụng, ít/không di động</a:t>
            </a:r>
          </a:p>
          <a:p>
            <a:pPr marL="0" lvl="0" indent="0" algn="l" rtl="0">
              <a:spcBef>
                <a:spcPts val="0"/>
              </a:spcBef>
              <a:spcAft>
                <a:spcPts val="0"/>
              </a:spcAft>
              <a:buNone/>
            </a:pPr>
            <a:r>
              <a:rPr lang="en-US"/>
              <a:t>Dấu rắn bò: quai ruột nổi lên trên thành bụng với các sóng nhu động</a:t>
            </a:r>
          </a:p>
          <a:p>
            <a:pPr marL="0" lvl="0" indent="0" algn="l" rtl="0">
              <a:spcBef>
                <a:spcPts val="0"/>
              </a:spcBef>
              <a:spcAft>
                <a:spcPts val="0"/>
              </a:spcAft>
              <a:buNone/>
            </a:pPr>
            <a:r>
              <a:rPr lang="en-US"/>
              <a:t>Phân biệt tắc ruột với liệt ruột: quai ruột dãn, giảm hay không có nhu động ruột</a:t>
            </a:r>
          </a:p>
        </p:txBody>
      </p:sp>
      <p:sp>
        <p:nvSpPr>
          <p:cNvPr id="1048663" name="Chỗ dành sẵn cho Chân trang 1"/>
          <p:cNvSpPr>
            <a:spLocks noGrp="1"/>
          </p:cNvSpPr>
          <p:nvPr>
            <p:ph type="ftr" sz="quarter" idx="4"/>
          </p:nvPr>
        </p:nvSpPr>
        <p:spPr>
          <a:xfrm>
            <a:off x="0"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64" name="Chỗ dành sẵn cho Số hiệu Bản chiếu 2"/>
          <p:cNvSpPr>
            <a:spLocks noGrp="1"/>
          </p:cNvSpPr>
          <p:nvPr>
            <p:ph type="sldNum" sz="quarter" idx="5"/>
          </p:nvPr>
        </p:nvSpPr>
        <p:spPr>
          <a:xfrm>
            <a:off x="5180013"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257B9E9-AC01-402E-9B4B-F4E712C5C1F6}" type="slidenum">
              <a:rPr kumimoji="0" lang="en-US" sz="1400" b="0" i="0" u="none" strike="noStrike" kern="0" cap="none" spc="0" normalizeH="0" baseline="0" noProof="0" smtClean="0">
                <a:ln>
                  <a:noFill/>
                </a:ln>
                <a:solidFill>
                  <a:srgbClr val="000000"/>
                </a:solidFill>
                <a:effectLst/>
                <a:uLnTx/>
                <a:uFillTx/>
                <a:latin typeface="Arial" panose="020B0604020202020204" pitchFamily="34"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1850470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Slide Image Placeholder 1"/>
          <p:cNvSpPr>
            <a:spLocks noGrp="1" noRot="1" noChangeAspect="1"/>
          </p:cNvSpPr>
          <p:nvPr>
            <p:ph type="sldImg"/>
          </p:nvPr>
        </p:nvSpPr>
        <p:spPr>
          <a:xfrm>
            <a:off x="2290763" y="512763"/>
            <a:ext cx="4562475" cy="2566987"/>
          </a:xfrm>
        </p:spPr>
      </p:sp>
      <p:sp>
        <p:nvSpPr>
          <p:cNvPr id="1048668" name="Notes Placeholder 2"/>
          <p:cNvSpPr>
            <a:spLocks noGrp="1"/>
          </p:cNvSpPr>
          <p:nvPr>
            <p:ph type="body" idx="1"/>
          </p:nvPr>
        </p:nvSpPr>
        <p:spPr/>
        <p:txBody>
          <a:bodyPr/>
          <a:lstStyle/>
          <a:p>
            <a:endParaRPr lang="en-US"/>
          </a:p>
          <a:p>
            <a:endParaRPr lang="en-US"/>
          </a:p>
        </p:txBody>
      </p:sp>
      <p:sp>
        <p:nvSpPr>
          <p:cNvPr id="1048669" name="Slide Number Placeholder 3"/>
          <p:cNvSpPr>
            <a:spLocks noGrp="1"/>
          </p:cNvSpPr>
          <p:nvPr>
            <p:ph type="sldNum" sz="quarter" idx="10"/>
          </p:nvPr>
        </p:nvSpPr>
        <p:spPr>
          <a:xfrm>
            <a:off x="5180013"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71B2431-D351-4C6E-A3CF-9DFAC0E3E050}" type="slidenum">
              <a:rPr kumimoji="0" lang="cs-CZ"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cs-CZ"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50142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Slide Image Placeholder 1"/>
          <p:cNvSpPr>
            <a:spLocks noGrp="1" noRot="1" noChangeAspect="1"/>
          </p:cNvSpPr>
          <p:nvPr>
            <p:ph type="sldImg"/>
          </p:nvPr>
        </p:nvSpPr>
        <p:spPr>
          <a:xfrm>
            <a:off x="2290763" y="512763"/>
            <a:ext cx="4562475" cy="2566987"/>
          </a:xfrm>
        </p:spPr>
      </p:sp>
      <p:sp>
        <p:nvSpPr>
          <p:cNvPr id="1048673" name="Notes Placeholder 2"/>
          <p:cNvSpPr>
            <a:spLocks noGrp="1"/>
          </p:cNvSpPr>
          <p:nvPr>
            <p:ph type="body" idx="1"/>
          </p:nvPr>
        </p:nvSpPr>
        <p:spPr/>
        <p:txBody>
          <a:bodyPr/>
          <a:lstStyle/>
          <a:p>
            <a:r>
              <a:rPr lang="en-US" dirty="0" err="1"/>
              <a:t>Giá</a:t>
            </a:r>
            <a:r>
              <a:rPr lang="en-US" baseline="0" dirty="0"/>
              <a:t> </a:t>
            </a:r>
            <a:r>
              <a:rPr lang="en-US" baseline="0" dirty="0" err="1"/>
              <a:t>trị</a:t>
            </a:r>
            <a:r>
              <a:rPr lang="en-US" baseline="0" dirty="0"/>
              <a:t> </a:t>
            </a:r>
            <a:r>
              <a:rPr lang="en-US" baseline="0" dirty="0" err="1"/>
              <a:t>trên</a:t>
            </a:r>
            <a:r>
              <a:rPr lang="en-US" baseline="0" dirty="0"/>
              <a:t> </a:t>
            </a:r>
            <a:r>
              <a:rPr lang="en-US" baseline="0" dirty="0" err="1"/>
              <a:t>ls</a:t>
            </a:r>
            <a:r>
              <a:rPr lang="en-US" baseline="0" dirty="0"/>
              <a:t> </a:t>
            </a:r>
            <a:r>
              <a:rPr lang="en-US" baseline="0" dirty="0" err="1"/>
              <a:t>khá</a:t>
            </a:r>
            <a:r>
              <a:rPr lang="en-US" baseline="0" dirty="0"/>
              <a:t> </a:t>
            </a:r>
            <a:r>
              <a:rPr lang="en-US" baseline="0" dirty="0" err="1"/>
              <a:t>hạn</a:t>
            </a:r>
            <a:r>
              <a:rPr lang="en-US" baseline="0" dirty="0"/>
              <a:t> </a:t>
            </a:r>
            <a:r>
              <a:rPr lang="en-US" baseline="0" dirty="0" err="1"/>
              <a:t>chế</a:t>
            </a:r>
            <a:r>
              <a:rPr lang="en-US" baseline="0" dirty="0"/>
              <a:t>, Quai </a:t>
            </a:r>
            <a:r>
              <a:rPr lang="en-US" baseline="0" dirty="0" err="1"/>
              <a:t>ruột</a:t>
            </a:r>
            <a:r>
              <a:rPr lang="en-US" baseline="0" dirty="0"/>
              <a:t> </a:t>
            </a:r>
            <a:r>
              <a:rPr lang="en-US" baseline="0" dirty="0" err="1"/>
              <a:t>dãn</a:t>
            </a:r>
            <a:r>
              <a:rPr lang="en-US" baseline="0" dirty="0"/>
              <a:t>, </a:t>
            </a:r>
            <a:r>
              <a:rPr lang="en-US" baseline="0" dirty="0" err="1"/>
              <a:t>Không</a:t>
            </a:r>
            <a:r>
              <a:rPr lang="en-US" baseline="0" dirty="0"/>
              <a:t> </a:t>
            </a:r>
            <a:r>
              <a:rPr lang="en-US" baseline="0" dirty="0" err="1"/>
              <a:t>thấy</a:t>
            </a:r>
            <a:r>
              <a:rPr lang="en-US" baseline="0" dirty="0"/>
              <a:t> </a:t>
            </a:r>
            <a:r>
              <a:rPr lang="en-US" baseline="0" dirty="0" err="1"/>
              <a:t>khí</a:t>
            </a:r>
            <a:r>
              <a:rPr lang="en-US" baseline="0" dirty="0"/>
              <a:t> </a:t>
            </a:r>
            <a:r>
              <a:rPr lang="en-US" baseline="0" dirty="0" err="1"/>
              <a:t>trong</a:t>
            </a:r>
            <a:r>
              <a:rPr lang="en-US" baseline="0" dirty="0"/>
              <a:t> </a:t>
            </a:r>
            <a:r>
              <a:rPr lang="en-US" baseline="0" dirty="0" err="1"/>
              <a:t>khung</a:t>
            </a:r>
            <a:r>
              <a:rPr lang="en-US" baseline="0" dirty="0"/>
              <a:t> </a:t>
            </a:r>
            <a:r>
              <a:rPr lang="en-US" baseline="0" dirty="0" err="1"/>
              <a:t>đại</a:t>
            </a:r>
            <a:r>
              <a:rPr lang="en-US" baseline="0" dirty="0"/>
              <a:t> </a:t>
            </a:r>
            <a:r>
              <a:rPr lang="en-US" baseline="0" dirty="0" err="1"/>
              <a:t>tràng</a:t>
            </a:r>
            <a:r>
              <a:rPr lang="en-US" baseline="0" dirty="0"/>
              <a:t>, </a:t>
            </a:r>
            <a:r>
              <a:rPr lang="en-US" baseline="0" dirty="0" err="1"/>
              <a:t>Chuỗi</a:t>
            </a:r>
            <a:r>
              <a:rPr lang="en-US" baseline="0" dirty="0"/>
              <a:t> </a:t>
            </a:r>
            <a:r>
              <a:rPr lang="en-US" baseline="0" dirty="0" err="1"/>
              <a:t>tràng</a:t>
            </a:r>
            <a:r>
              <a:rPr lang="en-US" baseline="0" dirty="0"/>
              <a:t> </a:t>
            </a:r>
            <a:r>
              <a:rPr lang="en-US" baseline="0" dirty="0" err="1"/>
              <a:t>hạt</a:t>
            </a:r>
            <a:r>
              <a:rPr lang="en-US" baseline="0" dirty="0"/>
              <a:t> </a:t>
            </a:r>
            <a:r>
              <a:rPr lang="en-US" baseline="0" dirty="0" err="1"/>
              <a:t>là</a:t>
            </a:r>
            <a:r>
              <a:rPr lang="en-US" baseline="0" dirty="0"/>
              <a:t> </a:t>
            </a:r>
            <a:r>
              <a:rPr lang="en-US" baseline="0" dirty="0" err="1"/>
              <a:t>đặc</a:t>
            </a:r>
            <a:r>
              <a:rPr lang="en-US" baseline="0" dirty="0"/>
              <a:t> </a:t>
            </a:r>
            <a:r>
              <a:rPr lang="en-US" baseline="0" dirty="0" err="1"/>
              <a:t>trưng</a:t>
            </a:r>
            <a:r>
              <a:rPr lang="en-US" baseline="0" dirty="0"/>
              <a:t> </a:t>
            </a:r>
            <a:r>
              <a:rPr lang="en-US" baseline="0" dirty="0" err="1"/>
              <a:t>trong</a:t>
            </a:r>
            <a:r>
              <a:rPr lang="en-US" baseline="0" dirty="0"/>
              <a:t> </a:t>
            </a:r>
            <a:r>
              <a:rPr lang="en-US" baseline="0" dirty="0" err="1"/>
              <a:t>tắc</a:t>
            </a:r>
            <a:r>
              <a:rPr lang="en-US" baseline="0" dirty="0"/>
              <a:t> </a:t>
            </a:r>
            <a:r>
              <a:rPr lang="en-US" baseline="0" dirty="0" err="1"/>
              <a:t>ruột</a:t>
            </a:r>
            <a:r>
              <a:rPr lang="en-US" baseline="0" dirty="0"/>
              <a:t> non, </a:t>
            </a:r>
            <a:r>
              <a:rPr lang="en-US" baseline="0" dirty="0" err="1"/>
              <a:t>nhưng</a:t>
            </a:r>
            <a:r>
              <a:rPr lang="en-US" baseline="0" dirty="0"/>
              <a:t> se, </a:t>
            </a:r>
            <a:r>
              <a:rPr lang="en-US" baseline="0" dirty="0" err="1"/>
              <a:t>sp</a:t>
            </a:r>
            <a:r>
              <a:rPr lang="en-US" baseline="0" dirty="0"/>
              <a:t> </a:t>
            </a:r>
            <a:r>
              <a:rPr lang="en-US" baseline="0" dirty="0" err="1"/>
              <a:t>đều</a:t>
            </a:r>
            <a:r>
              <a:rPr lang="en-US" baseline="0" dirty="0"/>
              <a:t> </a:t>
            </a:r>
            <a:r>
              <a:rPr lang="en-US" baseline="0" dirty="0" err="1"/>
              <a:t>thấp</a:t>
            </a:r>
            <a:r>
              <a:rPr lang="en-US" baseline="0" dirty="0"/>
              <a:t> (se 70%).</a:t>
            </a:r>
          </a:p>
          <a:p>
            <a:pPr marL="0" marR="0" lvl="0" indent="0" algn="l" defTabSz="914400" rtl="0" eaLnBrk="1" fontAlgn="auto" latinLnBrk="0" hangingPunct="1">
              <a:lnSpc>
                <a:spcPct val="100000"/>
              </a:lnSpc>
              <a:spcBef>
                <a:spcPts val="0"/>
              </a:spcBef>
              <a:spcAft>
                <a:spcPts val="0"/>
              </a:spcAft>
              <a:buClrTx/>
              <a:buSzTx/>
              <a:buFontTx/>
              <a:buNone/>
            </a:pPr>
            <a:r>
              <a:rPr lang="en-US" baseline="0" dirty="0" err="1"/>
              <a:t>Không</a:t>
            </a:r>
            <a:r>
              <a:rPr lang="en-US" baseline="0" dirty="0"/>
              <a:t> </a:t>
            </a:r>
            <a:r>
              <a:rPr lang="en-US" baseline="0" dirty="0" err="1"/>
              <a:t>cung</a:t>
            </a:r>
            <a:r>
              <a:rPr lang="en-US" baseline="0" dirty="0"/>
              <a:t> </a:t>
            </a:r>
            <a:r>
              <a:rPr lang="en-US" baseline="0" dirty="0" err="1"/>
              <a:t>cấp</a:t>
            </a:r>
            <a:r>
              <a:rPr lang="en-US" baseline="0" dirty="0"/>
              <a:t> </a:t>
            </a:r>
            <a:r>
              <a:rPr lang="en-US" baseline="0" dirty="0" err="1"/>
              <a:t>thông</a:t>
            </a:r>
            <a:r>
              <a:rPr lang="en-US" baseline="0" dirty="0"/>
              <a:t> tin </a:t>
            </a:r>
            <a:r>
              <a:rPr lang="en-US" baseline="0" dirty="0" err="1"/>
              <a:t>về</a:t>
            </a:r>
            <a:r>
              <a:rPr lang="en-US" baseline="0" dirty="0"/>
              <a:t> </a:t>
            </a:r>
            <a:r>
              <a:rPr lang="en-US" baseline="0" dirty="0" err="1"/>
              <a:t>giải</a:t>
            </a:r>
            <a:r>
              <a:rPr lang="en-US" baseline="0" dirty="0"/>
              <a:t> </a:t>
            </a:r>
            <a:r>
              <a:rPr lang="en-US" baseline="0" dirty="0" err="1"/>
              <a:t>phẫu</a:t>
            </a:r>
            <a:r>
              <a:rPr lang="en-US" baseline="0" dirty="0"/>
              <a:t> =&gt; </a:t>
            </a:r>
            <a:r>
              <a:rPr lang="en-US" sz="1200" dirty="0" err="1">
                <a:solidFill>
                  <a:srgbClr val="000000"/>
                </a:solidFill>
                <a:latin typeface="Open Sans Bold"/>
              </a:rPr>
              <a:t>Không</a:t>
            </a:r>
            <a:r>
              <a:rPr lang="en-US" sz="1200" dirty="0">
                <a:solidFill>
                  <a:srgbClr val="000000"/>
                </a:solidFill>
                <a:latin typeface="Open Sans Bold"/>
              </a:rPr>
              <a:t> </a:t>
            </a:r>
            <a:r>
              <a:rPr lang="en-US" sz="1200" dirty="0" err="1">
                <a:solidFill>
                  <a:srgbClr val="000000"/>
                </a:solidFill>
                <a:latin typeface="Open Sans Bold"/>
              </a:rPr>
              <a:t>giúp</a:t>
            </a:r>
            <a:r>
              <a:rPr lang="en-US" sz="1200" baseline="0" dirty="0">
                <a:solidFill>
                  <a:srgbClr val="000000"/>
                </a:solidFill>
                <a:latin typeface="Open Sans Bold"/>
              </a:rPr>
              <a:t> </a:t>
            </a:r>
            <a:r>
              <a:rPr lang="en-US" sz="1200" baseline="0" dirty="0" err="1">
                <a:solidFill>
                  <a:srgbClr val="000000"/>
                </a:solidFill>
                <a:latin typeface="Open Sans Bold"/>
              </a:rPr>
              <a:t>phân</a:t>
            </a:r>
            <a:r>
              <a:rPr lang="en-US" sz="1200" baseline="0" dirty="0">
                <a:solidFill>
                  <a:srgbClr val="000000"/>
                </a:solidFill>
                <a:latin typeface="Open Sans Bold"/>
              </a:rPr>
              <a:t> </a:t>
            </a:r>
            <a:r>
              <a:rPr lang="en-US" sz="1200" baseline="0" dirty="0" err="1">
                <a:solidFill>
                  <a:srgbClr val="000000"/>
                </a:solidFill>
                <a:latin typeface="Open Sans Bold"/>
              </a:rPr>
              <a:t>biệt</a:t>
            </a:r>
            <a:r>
              <a:rPr lang="en-US" sz="1200" baseline="0" dirty="0">
                <a:solidFill>
                  <a:srgbClr val="000000"/>
                </a:solidFill>
                <a:latin typeface="Open Sans Bold"/>
              </a:rPr>
              <a:t> </a:t>
            </a:r>
            <a:r>
              <a:rPr lang="en-US" sz="1200" baseline="0" dirty="0" err="1">
                <a:solidFill>
                  <a:srgbClr val="000000"/>
                </a:solidFill>
                <a:latin typeface="Open Sans Bold"/>
              </a:rPr>
              <a:t>các</a:t>
            </a:r>
            <a:r>
              <a:rPr lang="en-US" sz="1200" baseline="0" dirty="0">
                <a:solidFill>
                  <a:srgbClr val="000000"/>
                </a:solidFill>
                <a:latin typeface="Open Sans Bold"/>
              </a:rPr>
              <a:t> </a:t>
            </a:r>
            <a:r>
              <a:rPr lang="en-US" sz="1200" dirty="0" err="1">
                <a:solidFill>
                  <a:srgbClr val="000000"/>
                </a:solidFill>
                <a:latin typeface="Open Sans Bold"/>
              </a:rPr>
              <a:t>nguyên</a:t>
            </a:r>
            <a:r>
              <a:rPr lang="en-US" sz="1200" dirty="0">
                <a:solidFill>
                  <a:srgbClr val="000000"/>
                </a:solidFill>
                <a:latin typeface="Open Sans Bold"/>
              </a:rPr>
              <a:t> </a:t>
            </a:r>
            <a:r>
              <a:rPr lang="en-US" sz="1200" dirty="0" err="1">
                <a:solidFill>
                  <a:srgbClr val="000000"/>
                </a:solidFill>
                <a:latin typeface="Open Sans Bold"/>
              </a:rPr>
              <a:t>nhân</a:t>
            </a:r>
            <a:r>
              <a:rPr lang="en-US" sz="1200" dirty="0">
                <a:solidFill>
                  <a:srgbClr val="000000"/>
                </a:solidFill>
                <a:latin typeface="Open Sans Bold"/>
              </a:rPr>
              <a:t> </a:t>
            </a:r>
            <a:r>
              <a:rPr lang="en-US" sz="1200" dirty="0" err="1">
                <a:solidFill>
                  <a:srgbClr val="000000"/>
                </a:solidFill>
                <a:latin typeface="Open Sans Bold"/>
              </a:rPr>
              <a:t>của</a:t>
            </a:r>
            <a:r>
              <a:rPr lang="en-US" sz="1200" baseline="0" dirty="0">
                <a:solidFill>
                  <a:srgbClr val="000000"/>
                </a:solidFill>
                <a:latin typeface="Open Sans Bold"/>
              </a:rPr>
              <a:t> </a:t>
            </a:r>
            <a:r>
              <a:rPr lang="en-US" sz="1200" baseline="0" dirty="0" err="1">
                <a:solidFill>
                  <a:srgbClr val="000000"/>
                </a:solidFill>
                <a:latin typeface="Open Sans Bold"/>
              </a:rPr>
              <a:t>tắc</a:t>
            </a:r>
            <a:r>
              <a:rPr lang="en-US" sz="1200" baseline="0" dirty="0">
                <a:solidFill>
                  <a:srgbClr val="000000"/>
                </a:solidFill>
                <a:latin typeface="Open Sans Bold"/>
              </a:rPr>
              <a:t> </a:t>
            </a:r>
            <a:r>
              <a:rPr lang="en-US" sz="1200" baseline="0" dirty="0" err="1">
                <a:solidFill>
                  <a:srgbClr val="000000"/>
                </a:solidFill>
                <a:latin typeface="Open Sans Bold"/>
              </a:rPr>
              <a:t>ruột</a:t>
            </a:r>
            <a:r>
              <a:rPr lang="en-US" sz="1200" dirty="0" err="1">
                <a:solidFill>
                  <a:srgbClr val="000000"/>
                </a:solidFill>
                <a:latin typeface="Open Sans Bold"/>
              </a:rPr>
              <a:t>Không</a:t>
            </a:r>
            <a:r>
              <a:rPr lang="en-US" sz="1200" dirty="0">
                <a:solidFill>
                  <a:srgbClr val="000000"/>
                </a:solidFill>
                <a:latin typeface="Open Sans Bold"/>
              </a:rPr>
              <a:t> </a:t>
            </a:r>
            <a:r>
              <a:rPr lang="en-US" sz="1200" dirty="0" err="1">
                <a:solidFill>
                  <a:srgbClr val="000000"/>
                </a:solidFill>
                <a:latin typeface="Open Sans Bold"/>
              </a:rPr>
              <a:t>xác</a:t>
            </a:r>
            <a:r>
              <a:rPr lang="en-US" sz="1200" dirty="0">
                <a:solidFill>
                  <a:srgbClr val="000000"/>
                </a:solidFill>
                <a:latin typeface="Open Sans Bold"/>
              </a:rPr>
              <a:t> </a:t>
            </a:r>
            <a:r>
              <a:rPr lang="en-US" sz="1200" dirty="0" err="1">
                <a:solidFill>
                  <a:srgbClr val="000000"/>
                </a:solidFill>
                <a:latin typeface="Open Sans Bold"/>
              </a:rPr>
              <a:t>định</a:t>
            </a:r>
            <a:r>
              <a:rPr lang="en-US" sz="1200" dirty="0">
                <a:solidFill>
                  <a:srgbClr val="000000"/>
                </a:solidFill>
                <a:latin typeface="Open Sans Bold"/>
              </a:rPr>
              <a:t> </a:t>
            </a:r>
            <a:r>
              <a:rPr lang="en-US" sz="1200" dirty="0" err="1">
                <a:solidFill>
                  <a:srgbClr val="000000"/>
                </a:solidFill>
                <a:latin typeface="Open Sans Bold"/>
              </a:rPr>
              <a:t>được</a:t>
            </a:r>
            <a:r>
              <a:rPr lang="en-US" sz="1200" dirty="0">
                <a:solidFill>
                  <a:srgbClr val="000000"/>
                </a:solidFill>
                <a:latin typeface="Open Sans Bold"/>
              </a:rPr>
              <a:t> </a:t>
            </a:r>
            <a:r>
              <a:rPr lang="en-US" sz="1200" dirty="0" err="1">
                <a:solidFill>
                  <a:srgbClr val="000000"/>
                </a:solidFill>
                <a:latin typeface="Open Sans Bold"/>
              </a:rPr>
              <a:t>nguyên</a:t>
            </a:r>
            <a:r>
              <a:rPr lang="en-US" sz="1200" dirty="0">
                <a:solidFill>
                  <a:srgbClr val="000000"/>
                </a:solidFill>
                <a:latin typeface="Open Sans Bold"/>
              </a:rPr>
              <a:t> </a:t>
            </a:r>
            <a:r>
              <a:rPr lang="en-US" sz="1200" dirty="0" err="1">
                <a:solidFill>
                  <a:srgbClr val="000000"/>
                </a:solidFill>
                <a:latin typeface="Open Sans Bold"/>
              </a:rPr>
              <a:t>nhân</a:t>
            </a:r>
            <a:endParaRPr lang="en-US" sz="1200" dirty="0">
              <a:solidFill>
                <a:srgbClr val="000000"/>
              </a:solidFill>
              <a:latin typeface="Open Sans Bold"/>
            </a:endParaRPr>
          </a:p>
          <a:p>
            <a:pPr marL="0" marR="0" lvl="0" indent="0" algn="l" defTabSz="914400" rtl="0" eaLnBrk="1" fontAlgn="auto" latinLnBrk="0" hangingPunct="1">
              <a:lnSpc>
                <a:spcPct val="100000"/>
              </a:lnSpc>
              <a:spcBef>
                <a:spcPts val="0"/>
              </a:spcBef>
              <a:spcAft>
                <a:spcPts val="0"/>
              </a:spcAft>
              <a:buClrTx/>
              <a:buSzTx/>
              <a:buFontTx/>
              <a:buNone/>
            </a:pPr>
            <a:endParaRPr lang="en-US" sz="1200" dirty="0">
              <a:solidFill>
                <a:srgbClr val="000000"/>
              </a:solidFill>
              <a:latin typeface="Open Sans Bold"/>
            </a:endParaRPr>
          </a:p>
          <a:p>
            <a:endParaRPr lang="en-US" baseline="0" dirty="0"/>
          </a:p>
          <a:p>
            <a:endParaRPr lang="en-US" dirty="0"/>
          </a:p>
        </p:txBody>
      </p:sp>
      <p:sp>
        <p:nvSpPr>
          <p:cNvPr id="1048674" name="Slide Number Placeholder 3"/>
          <p:cNvSpPr>
            <a:spLocks noGrp="1"/>
          </p:cNvSpPr>
          <p:nvPr>
            <p:ph type="sldNum" sz="quarter" idx="10"/>
          </p:nvPr>
        </p:nvSpPr>
        <p:spPr>
          <a:xfrm>
            <a:off x="5180013"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71B2431-D351-4C6E-A3CF-9DFAC0E3E050}" type="slidenum">
              <a:rPr kumimoji="0" lang="cs-CZ"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cs-CZ"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42081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Slide Image Placeholder 1"/>
          <p:cNvSpPr>
            <a:spLocks noGrp="1" noRot="1" noChangeAspect="1"/>
          </p:cNvSpPr>
          <p:nvPr>
            <p:ph type="sldImg"/>
          </p:nvPr>
        </p:nvSpPr>
        <p:spPr>
          <a:xfrm>
            <a:off x="2290763" y="512763"/>
            <a:ext cx="4562475" cy="2566987"/>
          </a:xfrm>
        </p:spPr>
      </p:sp>
      <p:sp>
        <p:nvSpPr>
          <p:cNvPr id="1048678" name="Notes Placeholder 2"/>
          <p:cNvSpPr>
            <a:spLocks noGrp="1"/>
          </p:cNvSpPr>
          <p:nvPr>
            <p:ph type="body" idx="1"/>
          </p:nvPr>
        </p:nvSpPr>
        <p:spPr/>
        <p:txBody>
          <a:bodyPr/>
          <a:lstStyle/>
          <a:p>
            <a:r>
              <a:rPr lang="en-US" dirty="0" err="1"/>
              <a:t>Xq</a:t>
            </a:r>
            <a:r>
              <a:rPr lang="en-US" dirty="0"/>
              <a:t> </a:t>
            </a:r>
            <a:r>
              <a:rPr lang="en-US" dirty="0" err="1"/>
              <a:t>trước</a:t>
            </a:r>
            <a:r>
              <a:rPr lang="en-US" baseline="0" dirty="0"/>
              <a:t> </a:t>
            </a:r>
            <a:r>
              <a:rPr lang="en-US" baseline="0" dirty="0" err="1"/>
              <a:t>khi</a:t>
            </a:r>
            <a:r>
              <a:rPr lang="en-US" baseline="0" dirty="0"/>
              <a:t> </a:t>
            </a:r>
            <a:r>
              <a:rPr lang="en-US" baseline="0" dirty="0" err="1"/>
              <a:t>uống</a:t>
            </a:r>
            <a:r>
              <a:rPr lang="en-US" baseline="0" dirty="0"/>
              <a:t> </a:t>
            </a:r>
            <a:r>
              <a:rPr lang="en-US" baseline="0" dirty="0" err="1"/>
              <a:t>cản</a:t>
            </a:r>
            <a:r>
              <a:rPr lang="en-US" baseline="0" dirty="0"/>
              <a:t> </a:t>
            </a:r>
            <a:r>
              <a:rPr lang="en-US" baseline="0" dirty="0" err="1"/>
              <a:t>quang</a:t>
            </a:r>
            <a:r>
              <a:rPr lang="en-US" baseline="0" dirty="0"/>
              <a:t>, </a:t>
            </a:r>
            <a:r>
              <a:rPr lang="en-US" baseline="0" dirty="0" err="1"/>
              <a:t>quai</a:t>
            </a:r>
            <a:r>
              <a:rPr lang="en-US" baseline="0" dirty="0"/>
              <a:t> </a:t>
            </a:r>
            <a:r>
              <a:rPr lang="en-US" baseline="0" dirty="0" err="1"/>
              <a:t>ruột</a:t>
            </a:r>
            <a:r>
              <a:rPr lang="en-US" baseline="0" dirty="0"/>
              <a:t> </a:t>
            </a:r>
            <a:r>
              <a:rPr lang="en-US" baseline="0" dirty="0" err="1"/>
              <a:t>dãn</a:t>
            </a:r>
            <a:r>
              <a:rPr lang="en-US" baseline="0" dirty="0"/>
              <a:t> ở ¼ </a:t>
            </a:r>
            <a:r>
              <a:rPr lang="en-US" baseline="0" dirty="0" err="1"/>
              <a:t>trên</a:t>
            </a:r>
            <a:r>
              <a:rPr lang="en-US" baseline="0" dirty="0"/>
              <a:t> T, k </a:t>
            </a:r>
            <a:r>
              <a:rPr lang="en-US" baseline="0" dirty="0" err="1"/>
              <a:t>thấy</a:t>
            </a:r>
            <a:r>
              <a:rPr lang="en-US" baseline="0" dirty="0"/>
              <a:t> </a:t>
            </a:r>
            <a:r>
              <a:rPr lang="en-US" baseline="0" dirty="0" err="1"/>
              <a:t>hơi</a:t>
            </a:r>
            <a:r>
              <a:rPr lang="en-US" baseline="0" dirty="0"/>
              <a:t> </a:t>
            </a:r>
            <a:r>
              <a:rPr lang="en-US" baseline="0" dirty="0" err="1"/>
              <a:t>trong</a:t>
            </a:r>
            <a:r>
              <a:rPr lang="en-US" baseline="0" dirty="0"/>
              <a:t> </a:t>
            </a:r>
            <a:r>
              <a:rPr lang="en-US" baseline="0" dirty="0" err="1"/>
              <a:t>khung</a:t>
            </a:r>
            <a:r>
              <a:rPr lang="en-US" baseline="0" dirty="0"/>
              <a:t> </a:t>
            </a:r>
            <a:r>
              <a:rPr lang="en-US" baseline="0" dirty="0" err="1"/>
              <a:t>đại</a:t>
            </a:r>
            <a:r>
              <a:rPr lang="en-US" baseline="0" dirty="0"/>
              <a:t> </a:t>
            </a:r>
            <a:r>
              <a:rPr lang="en-US" baseline="0" dirty="0" err="1"/>
              <a:t>tràng</a:t>
            </a:r>
            <a:endParaRPr lang="en-US" dirty="0"/>
          </a:p>
          <a:p>
            <a:r>
              <a:rPr lang="en-US" dirty="0" err="1"/>
              <a:t>Bn</a:t>
            </a:r>
            <a:r>
              <a:rPr lang="en-US" dirty="0"/>
              <a:t> </a:t>
            </a:r>
            <a:r>
              <a:rPr lang="en-US" dirty="0" err="1"/>
              <a:t>được</a:t>
            </a:r>
            <a:r>
              <a:rPr lang="en-US" baseline="0" dirty="0"/>
              <a:t> </a:t>
            </a:r>
            <a:r>
              <a:rPr lang="en-US" baseline="0" dirty="0" err="1"/>
              <a:t>bơm</a:t>
            </a:r>
            <a:r>
              <a:rPr lang="en-US" baseline="0" dirty="0"/>
              <a:t> </a:t>
            </a:r>
            <a:r>
              <a:rPr lang="en-US" baseline="0" dirty="0" err="1"/>
              <a:t>thuốc</a:t>
            </a:r>
            <a:r>
              <a:rPr lang="en-US" baseline="0" dirty="0"/>
              <a:t> </a:t>
            </a:r>
            <a:r>
              <a:rPr lang="en-US" baseline="0" dirty="0" err="1"/>
              <a:t>cản</a:t>
            </a:r>
            <a:r>
              <a:rPr lang="en-US" baseline="0" dirty="0"/>
              <a:t> </a:t>
            </a:r>
            <a:r>
              <a:rPr lang="en-US" baseline="0" dirty="0" err="1"/>
              <a:t>quang</a:t>
            </a:r>
            <a:r>
              <a:rPr lang="en-US" baseline="0" dirty="0"/>
              <a:t> qua </a:t>
            </a:r>
            <a:r>
              <a:rPr lang="en-US" baseline="0" dirty="0" err="1"/>
              <a:t>ống</a:t>
            </a:r>
            <a:r>
              <a:rPr lang="en-US" baseline="0" dirty="0"/>
              <a:t> </a:t>
            </a:r>
            <a:r>
              <a:rPr lang="en-US" baseline="0" dirty="0" err="1"/>
              <a:t>thông</a:t>
            </a:r>
            <a:r>
              <a:rPr lang="en-US" baseline="0" dirty="0"/>
              <a:t> </a:t>
            </a:r>
            <a:r>
              <a:rPr lang="en-US" baseline="0" dirty="0" err="1"/>
              <a:t>mũi</a:t>
            </a:r>
            <a:r>
              <a:rPr lang="en-US" baseline="0" dirty="0"/>
              <a:t> </a:t>
            </a:r>
            <a:r>
              <a:rPr lang="en-US" baseline="0" dirty="0" err="1"/>
              <a:t>dạ</a:t>
            </a:r>
            <a:r>
              <a:rPr lang="en-US" baseline="0" dirty="0"/>
              <a:t> </a:t>
            </a:r>
            <a:r>
              <a:rPr lang="en-US" baseline="0" dirty="0" err="1"/>
              <a:t>dày</a:t>
            </a:r>
            <a:r>
              <a:rPr lang="en-US" baseline="0" dirty="0"/>
              <a:t>, </a:t>
            </a:r>
            <a:r>
              <a:rPr lang="en-US" baseline="0" dirty="0" err="1"/>
              <a:t>hình</a:t>
            </a:r>
            <a:r>
              <a:rPr lang="en-US" baseline="0" dirty="0"/>
              <a:t> 5h </a:t>
            </a:r>
            <a:r>
              <a:rPr lang="en-US" baseline="0" dirty="0" err="1"/>
              <a:t>và</a:t>
            </a:r>
            <a:r>
              <a:rPr lang="en-US" baseline="0" dirty="0"/>
              <a:t> 16h, </a:t>
            </a:r>
            <a:r>
              <a:rPr lang="en-US" baseline="0" dirty="0" err="1"/>
              <a:t>chất</a:t>
            </a:r>
            <a:r>
              <a:rPr lang="en-US" baseline="0" dirty="0"/>
              <a:t> </a:t>
            </a:r>
            <a:r>
              <a:rPr lang="en-US" baseline="0" dirty="0" err="1"/>
              <a:t>cản</a:t>
            </a:r>
            <a:r>
              <a:rPr lang="en-US" baseline="0" dirty="0"/>
              <a:t> </a:t>
            </a:r>
            <a:r>
              <a:rPr lang="en-US" baseline="0" dirty="0" err="1"/>
              <a:t>quang</a:t>
            </a:r>
            <a:r>
              <a:rPr lang="en-US" baseline="0" dirty="0"/>
              <a:t> </a:t>
            </a:r>
            <a:r>
              <a:rPr lang="en-US" baseline="0" dirty="0" err="1"/>
              <a:t>vẫn</a:t>
            </a:r>
            <a:r>
              <a:rPr lang="en-US" baseline="0" dirty="0"/>
              <a:t> </a:t>
            </a:r>
            <a:r>
              <a:rPr lang="en-US" baseline="0" dirty="0" err="1"/>
              <a:t>còn</a:t>
            </a:r>
            <a:r>
              <a:rPr lang="en-US" baseline="0" dirty="0"/>
              <a:t> </a:t>
            </a:r>
            <a:r>
              <a:rPr lang="en-US" baseline="0" dirty="0" err="1"/>
              <a:t>trong</a:t>
            </a:r>
            <a:r>
              <a:rPr lang="en-US" baseline="0" dirty="0"/>
              <a:t> </a:t>
            </a:r>
            <a:r>
              <a:rPr lang="en-US" baseline="0" dirty="0" err="1"/>
              <a:t>ruột</a:t>
            </a:r>
            <a:r>
              <a:rPr lang="en-US" baseline="0" dirty="0"/>
              <a:t> non </a:t>
            </a:r>
            <a:r>
              <a:rPr lang="en-US" baseline="0" dirty="0" err="1"/>
              <a:t>và</a:t>
            </a:r>
            <a:r>
              <a:rPr lang="en-US" baseline="0" dirty="0"/>
              <a:t> </a:t>
            </a:r>
            <a:r>
              <a:rPr lang="en-US" baseline="0" dirty="0" err="1"/>
              <a:t>không</a:t>
            </a:r>
            <a:r>
              <a:rPr lang="en-US" baseline="0" dirty="0"/>
              <a:t> </a:t>
            </a:r>
            <a:r>
              <a:rPr lang="en-US" baseline="0" dirty="0" err="1"/>
              <a:t>xuống</a:t>
            </a:r>
            <a:r>
              <a:rPr lang="en-US" baseline="0" dirty="0"/>
              <a:t> </a:t>
            </a:r>
            <a:r>
              <a:rPr lang="en-US" baseline="0" dirty="0" err="1"/>
              <a:t>đại</a:t>
            </a:r>
            <a:r>
              <a:rPr lang="en-US" baseline="0" dirty="0"/>
              <a:t> </a:t>
            </a:r>
            <a:r>
              <a:rPr lang="en-US" baseline="0" dirty="0" err="1"/>
              <a:t>tràng</a:t>
            </a:r>
            <a:endParaRPr lang="en-US" sz="1200" dirty="0">
              <a:solidFill>
                <a:srgbClr val="000000"/>
              </a:solidFill>
              <a:latin typeface="Open Sans Bold"/>
            </a:endParaRPr>
          </a:p>
          <a:p>
            <a:pPr marL="0" marR="0" lvl="0" indent="0" algn="l" defTabSz="914400" rtl="0" eaLnBrk="1" fontAlgn="auto" latinLnBrk="0" hangingPunct="1">
              <a:lnSpc>
                <a:spcPct val="100000"/>
              </a:lnSpc>
              <a:spcBef>
                <a:spcPts val="0"/>
              </a:spcBef>
              <a:spcAft>
                <a:spcPts val="0"/>
              </a:spcAft>
              <a:buClrTx/>
              <a:buSzTx/>
              <a:buFontTx/>
              <a:buNone/>
            </a:pPr>
            <a:endParaRPr lang="en-US" sz="1200" dirty="0">
              <a:solidFill>
                <a:srgbClr val="000000"/>
              </a:solidFill>
              <a:latin typeface="Open Sans Bold"/>
            </a:endParaRPr>
          </a:p>
          <a:p>
            <a:endParaRPr lang="en-US" baseline="0" dirty="0"/>
          </a:p>
          <a:p>
            <a:endParaRPr lang="en-US" dirty="0"/>
          </a:p>
        </p:txBody>
      </p:sp>
      <p:sp>
        <p:nvSpPr>
          <p:cNvPr id="1048679" name="Slide Number Placeholder 3"/>
          <p:cNvSpPr>
            <a:spLocks noGrp="1"/>
          </p:cNvSpPr>
          <p:nvPr>
            <p:ph type="sldNum" sz="quarter" idx="10"/>
          </p:nvPr>
        </p:nvSpPr>
        <p:spPr>
          <a:xfrm>
            <a:off x="5180013"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71B2431-D351-4C6E-A3CF-9DFAC0E3E050}" type="slidenum">
              <a:rPr kumimoji="0" lang="cs-CZ"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cs-CZ"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4786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Chỗ dành sẵn cho Ghi chú 1048681"/>
          <p:cNvSpPr>
            <a:spLocks noGrp="1"/>
          </p:cNvSpPr>
          <p:nvPr>
            <p:ph type="body"/>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mtClean="0"/>
              <a:t>Ct có</a:t>
            </a:r>
            <a:r>
              <a:rPr lang="en-US" altLang="zh-CN" baseline="0" smtClean="0"/>
              <a:t> thể trả lời đầy đủ các câu hỏi cần tiếp cận đối với bệnh tắc ruột.</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mtClean="0"/>
              <a:t>Current </a:t>
            </a:r>
            <a:r>
              <a:rPr lang="zh-CN" altLang="en-US"/>
              <a:t>helical CT scans not only have good test characteristics for diagnosing small bowel obstruction but also have approximately 90% accuracy in predicting strangulationand the need for urgent </a:t>
            </a:r>
            <a:r>
              <a:rPr lang="zh-CN" altLang="en-US" smtClean="0"/>
              <a:t>surgery</a:t>
            </a:r>
            <a:r>
              <a:rPr lang="en-US" altLang="zh-CN" smtClean="0"/>
              <a:t>. </a:t>
            </a:r>
            <a:r>
              <a:rPr lang="zh-CN" altLang="en-US" smtClean="0"/>
              <a:t>Signs of a closed loop, bowel ischemia, and free fluid are signs that suggest the need for surgery without delay</a:t>
            </a:r>
            <a:endParaRPr lang="en-US" altLang="zh-CN"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mtClean="0"/>
              <a:t>It may also help to define the location of the obstruction. </a:t>
            </a:r>
            <a:r>
              <a:rPr lang="zh-CN" altLang="en-US"/>
              <a:t>
Although adhesions are not directly visible even on CT scan, a CT scan can differentiate accurately between different causes of bowel obstruction by excluding other cause
</a:t>
            </a:r>
          </a:p>
        </p:txBody>
      </p:sp>
    </p:spTree>
    <p:extLst>
      <p:ext uri="{BB962C8B-B14F-4D97-AF65-F5344CB8AC3E}">
        <p14:creationId xmlns:p14="http://schemas.microsoft.com/office/powerpoint/2010/main" val="117946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710ee6ad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710ee6ad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9825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Chỗ dành sẵn cho Hình ảnh của Bản chiếu 1"/>
          <p:cNvSpPr>
            <a:spLocks noGrp="1" noRot="1" noChangeAspect="1"/>
          </p:cNvSpPr>
          <p:nvPr>
            <p:ph type="sldImg"/>
          </p:nvPr>
        </p:nvSpPr>
        <p:spPr>
          <a:xfrm>
            <a:off x="2290763" y="512763"/>
            <a:ext cx="4562475" cy="2566987"/>
          </a:xfrm>
        </p:spPr>
      </p:sp>
      <p:sp>
        <p:nvSpPr>
          <p:cNvPr id="1048687"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en-US" b="0" i="0">
                <a:solidFill>
                  <a:srgbClr val="FFFFFF"/>
                </a:solidFill>
                <a:effectLst/>
                <a:latin typeface="Segoe UI Historic" panose="020B0502040204020203" pitchFamily="34" charset="0"/>
              </a:rPr>
              <a:t>Tắc ruột non:</a:t>
            </a:r>
            <a:r>
              <a:rPr lang="vi-VN" b="0" i="0">
                <a:solidFill>
                  <a:srgbClr val="FFFFFF"/>
                </a:solidFill>
                <a:effectLst/>
                <a:latin typeface="Segoe UI Historic" panose="020B0502040204020203" pitchFamily="34" charset="0"/>
              </a:rPr>
              <a:t> CT vùng bụng ở ngang rốn (A) cho thấy vùng chuyển tiếp (mũi tên đứt nét). </a:t>
            </a:r>
            <a:r>
              <a:rPr lang="en-US" b="0" i="0">
                <a:solidFill>
                  <a:srgbClr val="FFFFFF"/>
                </a:solidFill>
                <a:effectLst/>
                <a:latin typeface="Segoe UI Historic" panose="020B0502040204020203" pitchFamily="34" charset="0"/>
              </a:rPr>
              <a:t>Ruột trên chỗ tắc </a:t>
            </a:r>
            <a:r>
              <a:rPr lang="vi-VN" b="0" i="0">
                <a:solidFill>
                  <a:srgbClr val="FFFFFF"/>
                </a:solidFill>
                <a:effectLst/>
                <a:latin typeface="Segoe UI Historic" panose="020B0502040204020203" pitchFamily="34" charset="0"/>
              </a:rPr>
              <a:t>(mũi tên ngắn) bị giãn ra và ruột non</a:t>
            </a:r>
            <a:r>
              <a:rPr lang="en-US" b="0" i="0">
                <a:solidFill>
                  <a:srgbClr val="FFFFFF"/>
                </a:solidFill>
                <a:effectLst/>
                <a:latin typeface="Segoe UI Historic" panose="020B0502040204020203" pitchFamily="34" charset="0"/>
              </a:rPr>
              <a:t> d</a:t>
            </a:r>
            <a:r>
              <a:rPr lang="vi-VN" b="0" i="0">
                <a:solidFill>
                  <a:srgbClr val="FFFFFF"/>
                </a:solidFill>
                <a:effectLst/>
                <a:latin typeface="Segoe UI Historic" panose="020B0502040204020203" pitchFamily="34" charset="0"/>
              </a:rPr>
              <a:t>ưới</a:t>
            </a:r>
            <a:r>
              <a:rPr lang="en-US" b="0" i="0">
                <a:solidFill>
                  <a:srgbClr val="FFFFFF"/>
                </a:solidFill>
                <a:effectLst/>
                <a:latin typeface="Segoe UI Historic" panose="020B0502040204020203" pitchFamily="34" charset="0"/>
              </a:rPr>
              <a:t> chỗ tắc xẹp</a:t>
            </a:r>
            <a:r>
              <a:rPr lang="vi-VN" b="0" i="0">
                <a:solidFill>
                  <a:srgbClr val="FFFFFF"/>
                </a:solidFill>
                <a:effectLst/>
                <a:latin typeface="Segoe UI Historic" panose="020B0502040204020203" pitchFamily="34" charset="0"/>
              </a:rPr>
              <a:t> (mũi tên). </a:t>
            </a:r>
            <a:r>
              <a:rPr lang="en-US" b="0" i="0">
                <a:solidFill>
                  <a:srgbClr val="FFFFFF"/>
                </a:solidFill>
                <a:effectLst/>
                <a:latin typeface="Segoe UI Historic" panose="020B0502040204020203" pitchFamily="34" charset="0"/>
              </a:rPr>
              <a:t>Ruột xẹp nằm cạnh ruột dãn </a:t>
            </a:r>
            <a:r>
              <a:rPr lang="vi-VN" b="0" i="0">
                <a:solidFill>
                  <a:srgbClr val="FFFFFF"/>
                </a:solidFill>
                <a:effectLst/>
                <a:latin typeface="Segoe UI Historic" panose="020B0502040204020203" pitchFamily="34" charset="0"/>
              </a:rPr>
              <a:t>(đầu mũi tên). Hình ảnh B là một tái tạo </a:t>
            </a:r>
            <a:r>
              <a:rPr lang="en-US" b="0" i="0">
                <a:solidFill>
                  <a:srgbClr val="FFFFFF"/>
                </a:solidFill>
                <a:effectLst/>
                <a:latin typeface="Segoe UI Historic" panose="020B0502040204020203" pitchFamily="34" charset="0"/>
              </a:rPr>
              <a:t>mặt phẳng đứng dọc </a:t>
            </a:r>
            <a:r>
              <a:rPr lang="vi-VN" b="0" i="0">
                <a:solidFill>
                  <a:srgbClr val="FFFFFF"/>
                </a:solidFill>
                <a:effectLst/>
                <a:latin typeface="Segoe UI Historic" panose="020B0502040204020203" pitchFamily="34" charset="0"/>
              </a:rPr>
              <a:t>và hiển thị vùng chuyển tiếp (mũi tên đứt nét) và dấu hiệu phân ở ruột non (mũi tên) ở ruột non ngược dòng lân cận. Các trực tràng trống rỗng (đầu mũi tên). CT: chụp cắt lớp vi tính. </a:t>
            </a:r>
            <a:endParaRPr lang="en-US"/>
          </a:p>
          <a:p>
            <a:endParaRPr lang="en-US"/>
          </a:p>
        </p:txBody>
      </p:sp>
      <p:sp>
        <p:nvSpPr>
          <p:cNvPr id="1048688" name="Chỗ dành sẵn cho Số hiệu Bản chiếu 3"/>
          <p:cNvSpPr>
            <a:spLocks noGrp="1"/>
          </p:cNvSpPr>
          <p:nvPr>
            <p:ph type="sldNum" sz="quarter" idx="5"/>
          </p:nvPr>
        </p:nvSpPr>
        <p:spPr>
          <a:xfrm>
            <a:off x="5180013"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257B9E9-AC01-402E-9B4B-F4E712C5C1F6}" type="slidenum">
              <a:rPr kumimoji="0" lang="en-US" sz="1400" b="0" i="0" u="none" strike="noStrike" kern="0" cap="none" spc="0" normalizeH="0" baseline="0" noProof="0" smtClean="0">
                <a:ln>
                  <a:noFill/>
                </a:ln>
                <a:solidFill>
                  <a:srgbClr val="000000"/>
                </a:solidFill>
                <a:effectLst/>
                <a:uLnTx/>
                <a:uFillTx/>
                <a:latin typeface="Arial" panose="020B0604020202020204" pitchFamily="34"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89" name="Chỗ dành sẵn cho Chân trang 4"/>
          <p:cNvSpPr>
            <a:spLocks noGrp="1"/>
          </p:cNvSpPr>
          <p:nvPr>
            <p:ph type="ftr" sz="quarter" idx="4"/>
          </p:nvPr>
        </p:nvSpPr>
        <p:spPr>
          <a:xfrm>
            <a:off x="0"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3997320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e710ee6ade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e710ee6ade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225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3406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Ldnv: đau</a:t>
            </a:r>
            <a:r>
              <a:rPr lang="en-US" baseline="0"/>
              <a:t> bụng</a:t>
            </a:r>
          </a:p>
          <a:p>
            <a:pPr marL="158750" indent="0">
              <a:buNone/>
            </a:pPr>
            <a:r>
              <a:rPr lang="en-US" baseline="0"/>
              <a:t>Cách nv 9h, bn đau bụng âm ỉ tv tăng dần và lan xuống hạ vị, có lúc đau quặn kèm nôn ói trên 10 lần</a:t>
            </a:r>
          </a:p>
          <a:p>
            <a:pPr marL="158750" indent="0">
              <a:buNone/>
            </a:pPr>
            <a:r>
              <a:rPr lang="en-US" baseline="0"/>
              <a:t>Tiền căn: pt cắt ruột non do tngt 02/2022, tha.</a:t>
            </a:r>
          </a:p>
          <a:p>
            <a:pPr marL="158750" indent="0">
              <a:buNone/>
            </a:pPr>
            <a:r>
              <a:rPr lang="en-US" baseline="0"/>
              <a:t>Được pt cắt bỏ dây dính</a:t>
            </a:r>
            <a:endParaRPr lang="en-US"/>
          </a:p>
        </p:txBody>
      </p:sp>
    </p:spTree>
    <p:extLst>
      <p:ext uri="{BB962C8B-B14F-4D97-AF65-F5344CB8AC3E}">
        <p14:creationId xmlns:p14="http://schemas.microsoft.com/office/powerpoint/2010/main" val="3043763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710ee6ad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710ee6ad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Đánh</a:t>
            </a:r>
            <a:r>
              <a:rPr lang="en-US" baseline="0" dirty="0"/>
              <a:t> </a:t>
            </a:r>
            <a:r>
              <a:rPr lang="en-US" baseline="0" dirty="0" err="1"/>
              <a:t>giá</a:t>
            </a:r>
            <a:r>
              <a:rPr lang="en-US" baseline="0" dirty="0"/>
              <a:t> </a:t>
            </a:r>
            <a:r>
              <a:rPr lang="en-US" baseline="0" dirty="0" err="1"/>
              <a:t>biến</a:t>
            </a:r>
            <a:r>
              <a:rPr lang="en-US" baseline="0" dirty="0"/>
              <a:t> </a:t>
            </a:r>
            <a:r>
              <a:rPr lang="en-US" baseline="0" dirty="0" err="1"/>
              <a:t>chứng</a:t>
            </a:r>
            <a:r>
              <a:rPr lang="en-US" baseline="0" dirty="0"/>
              <a:t>, </a:t>
            </a:r>
            <a:r>
              <a:rPr lang="en-US" baseline="0" dirty="0" err="1"/>
              <a:t>tổng</a:t>
            </a:r>
            <a:r>
              <a:rPr lang="en-US" baseline="0" dirty="0"/>
              <a:t> </a:t>
            </a:r>
            <a:r>
              <a:rPr lang="en-US" baseline="0" dirty="0" err="1"/>
              <a:t>trạng</a:t>
            </a:r>
            <a:r>
              <a:rPr lang="en-US" baseline="0" dirty="0"/>
              <a:t> </a:t>
            </a:r>
            <a:r>
              <a:rPr lang="en-US" baseline="0" dirty="0" err="1"/>
              <a:t>bệnh</a:t>
            </a:r>
            <a:r>
              <a:rPr lang="en-US" baseline="0" dirty="0"/>
              <a:t> </a:t>
            </a:r>
            <a:r>
              <a:rPr lang="en-US" baseline="0" dirty="0" err="1"/>
              <a:t>nhân</a:t>
            </a:r>
            <a:endParaRPr dirty="0"/>
          </a:p>
        </p:txBody>
      </p:sp>
    </p:spTree>
    <p:extLst>
      <p:ext uri="{BB962C8B-B14F-4D97-AF65-F5344CB8AC3E}">
        <p14:creationId xmlns:p14="http://schemas.microsoft.com/office/powerpoint/2010/main" val="671458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5180013"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71B2431-D351-4C6E-A3CF-9DFAC0E3E050}" type="slidenum">
              <a:rPr kumimoji="0" lang="cs-CZ"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lang="cs-CZ"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286666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26"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1.7.2013</a:t>
            </a:r>
          </a:p>
        </p:txBody>
      </p:sp>
      <p:sp>
        <p:nvSpPr>
          <p:cNvPr id="1048727"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1048728"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hình</a:t>
            </a:r>
            <a:r>
              <a:rPr lang="en-US" dirty="0"/>
              <a:t> CT: </a:t>
            </a:r>
            <a:r>
              <a:rPr lang="en-US" dirty="0" err="1"/>
              <a:t>dãn</a:t>
            </a:r>
            <a:r>
              <a:rPr lang="en-US" dirty="0"/>
              <a:t> </a:t>
            </a:r>
            <a:r>
              <a:rPr lang="en-US" dirty="0" err="1"/>
              <a:t>quai</a:t>
            </a:r>
            <a:r>
              <a:rPr lang="en-US" dirty="0"/>
              <a:t> </a:t>
            </a:r>
            <a:r>
              <a:rPr lang="en-US" dirty="0" err="1"/>
              <a:t>ruột</a:t>
            </a:r>
            <a:r>
              <a:rPr lang="en-US" dirty="0"/>
              <a:t>, ứ </a:t>
            </a:r>
            <a:r>
              <a:rPr lang="en-US" dirty="0" err="1"/>
              <a:t>dịch</a:t>
            </a:r>
            <a:r>
              <a:rPr lang="en-US" dirty="0"/>
              <a:t>, </a:t>
            </a:r>
            <a:r>
              <a:rPr lang="en-US" dirty="0" err="1"/>
              <a:t>có</a:t>
            </a:r>
            <a:r>
              <a:rPr lang="en-US" dirty="0"/>
              <a:t> </a:t>
            </a:r>
            <a:r>
              <a:rPr lang="en-US" dirty="0" err="1"/>
              <a:t>phân</a:t>
            </a:r>
            <a:r>
              <a:rPr lang="en-US" dirty="0"/>
              <a:t> </a:t>
            </a:r>
            <a:r>
              <a:rPr lang="en-US" dirty="0" err="1"/>
              <a:t>trong</a:t>
            </a:r>
            <a:r>
              <a:rPr lang="en-US" dirty="0"/>
              <a:t> </a:t>
            </a:r>
            <a:r>
              <a:rPr lang="en-US" dirty="0" err="1"/>
              <a:t>lòng</a:t>
            </a:r>
            <a:r>
              <a:rPr lang="en-US" dirty="0"/>
              <a:t> </a:t>
            </a:r>
            <a:r>
              <a:rPr lang="en-US" dirty="0" err="1"/>
              <a:t>ruột</a:t>
            </a:r>
            <a:r>
              <a:rPr lang="en-US" dirty="0"/>
              <a:t> non, </a:t>
            </a:r>
            <a:r>
              <a:rPr lang="en-US" dirty="0" err="1"/>
              <a:t>kế</a:t>
            </a:r>
            <a:r>
              <a:rPr lang="en-US" dirty="0"/>
              <a:t> </a:t>
            </a:r>
            <a:r>
              <a:rPr lang="en-US" dirty="0" err="1"/>
              <a:t>quai</a:t>
            </a:r>
            <a:r>
              <a:rPr lang="en-US" dirty="0"/>
              <a:t> </a:t>
            </a:r>
            <a:r>
              <a:rPr lang="en-US" dirty="0" err="1"/>
              <a:t>ruột</a:t>
            </a:r>
            <a:r>
              <a:rPr lang="en-US" dirty="0"/>
              <a:t> </a:t>
            </a:r>
            <a:r>
              <a:rPr lang="en-US" dirty="0" err="1"/>
              <a:t>xẹp</a:t>
            </a:r>
            <a:endParaRPr lang="en-US" dirty="0"/>
          </a:p>
          <a:p>
            <a:r>
              <a:rPr lang="en-US" dirty="0"/>
              <a:t>BN </a:t>
            </a:r>
            <a:r>
              <a:rPr lang="en-US" dirty="0" err="1"/>
              <a:t>được</a:t>
            </a:r>
            <a:r>
              <a:rPr lang="en-US" dirty="0"/>
              <a:t> </a:t>
            </a:r>
            <a:r>
              <a:rPr lang="en-US" dirty="0" err="1"/>
              <a:t>đt</a:t>
            </a:r>
            <a:r>
              <a:rPr lang="en-US" dirty="0"/>
              <a:t> </a:t>
            </a:r>
            <a:r>
              <a:rPr lang="en-US" dirty="0" err="1"/>
              <a:t>nội</a:t>
            </a:r>
            <a:r>
              <a:rPr lang="en-US" dirty="0"/>
              <a:t> </a:t>
            </a:r>
            <a:r>
              <a:rPr lang="en-US" dirty="0" err="1"/>
              <a:t>đồng</a:t>
            </a:r>
            <a:r>
              <a:rPr lang="en-US" dirty="0"/>
              <a:t> </a:t>
            </a:r>
            <a:r>
              <a:rPr lang="en-US" dirty="0" err="1"/>
              <a:t>thời</a:t>
            </a:r>
            <a:r>
              <a:rPr lang="en-US" dirty="0"/>
              <a:t> </a:t>
            </a:r>
            <a:r>
              <a:rPr lang="en-US" dirty="0" err="1"/>
              <a:t>chụp</a:t>
            </a:r>
            <a:r>
              <a:rPr lang="en-US" dirty="0"/>
              <a:t> </a:t>
            </a:r>
            <a:r>
              <a:rPr lang="en-US" dirty="0" err="1"/>
              <a:t>lưu</a:t>
            </a:r>
            <a:r>
              <a:rPr lang="en-US" dirty="0"/>
              <a:t> </a:t>
            </a:r>
            <a:r>
              <a:rPr lang="en-US" dirty="0" err="1"/>
              <a:t>thông</a:t>
            </a:r>
            <a:r>
              <a:rPr lang="en-US" dirty="0"/>
              <a:t> </a:t>
            </a:r>
            <a:r>
              <a:rPr lang="en-US" dirty="0" err="1"/>
              <a:t>ruột</a:t>
            </a:r>
            <a:r>
              <a:rPr lang="en-US" dirty="0"/>
              <a:t> non, </a:t>
            </a:r>
            <a:r>
              <a:rPr lang="en-US" dirty="0" err="1"/>
              <a:t>sau</a:t>
            </a:r>
            <a:r>
              <a:rPr lang="en-US" dirty="0"/>
              <a:t> 7h </a:t>
            </a:r>
            <a:r>
              <a:rPr lang="en-US" dirty="0" err="1"/>
              <a:t>tcls</a:t>
            </a:r>
            <a:r>
              <a:rPr lang="en-US" dirty="0"/>
              <a:t> </a:t>
            </a:r>
            <a:r>
              <a:rPr lang="en-US" dirty="0" err="1"/>
              <a:t>không</a:t>
            </a:r>
            <a:r>
              <a:rPr lang="en-US" dirty="0"/>
              <a:t> </a:t>
            </a:r>
            <a:r>
              <a:rPr lang="en-US" dirty="0" err="1"/>
              <a:t>giảm</a:t>
            </a:r>
            <a:r>
              <a:rPr lang="en-US" dirty="0"/>
              <a:t>, </a:t>
            </a:r>
            <a:r>
              <a:rPr lang="en-US" dirty="0" err="1"/>
              <a:t>thuốc</a:t>
            </a:r>
            <a:r>
              <a:rPr lang="en-US" dirty="0"/>
              <a:t> </a:t>
            </a:r>
            <a:r>
              <a:rPr lang="en-US" dirty="0" err="1"/>
              <a:t>cản</a:t>
            </a:r>
            <a:r>
              <a:rPr lang="en-US" dirty="0"/>
              <a:t> </a:t>
            </a:r>
            <a:r>
              <a:rPr lang="en-US" dirty="0" err="1"/>
              <a:t>quang</a:t>
            </a:r>
            <a:r>
              <a:rPr lang="en-US" dirty="0"/>
              <a:t> </a:t>
            </a:r>
            <a:r>
              <a:rPr lang="en-US" dirty="0" err="1"/>
              <a:t>không</a:t>
            </a:r>
            <a:r>
              <a:rPr lang="en-US" dirty="0"/>
              <a:t> </a:t>
            </a:r>
            <a:r>
              <a:rPr lang="en-US" dirty="0" err="1"/>
              <a:t>xuống</a:t>
            </a:r>
            <a:r>
              <a:rPr lang="en-US" dirty="0"/>
              <a:t> </a:t>
            </a:r>
            <a:r>
              <a:rPr lang="en-US" dirty="0" err="1"/>
              <a:t>nên</a:t>
            </a:r>
            <a:r>
              <a:rPr lang="en-US" dirty="0"/>
              <a:t> </a:t>
            </a:r>
            <a:r>
              <a:rPr lang="en-US" dirty="0" err="1"/>
              <a:t>chuyển</a:t>
            </a:r>
            <a:r>
              <a:rPr lang="en-US" dirty="0"/>
              <a:t> </a:t>
            </a:r>
            <a:r>
              <a:rPr lang="en-US" dirty="0" err="1"/>
              <a:t>mổ</a:t>
            </a:r>
            <a:r>
              <a:rPr lang="en-US" dirty="0"/>
              <a:t> </a:t>
            </a:r>
            <a:r>
              <a:rPr lang="en-US" dirty="0" err="1"/>
              <a:t>mở</a:t>
            </a:r>
            <a:r>
              <a:rPr lang="en-US" dirty="0"/>
              <a:t> </a:t>
            </a:r>
            <a:r>
              <a:rPr lang="en-US" dirty="0" err="1"/>
              <a:t>gỡ</a:t>
            </a:r>
            <a:r>
              <a:rPr lang="en-US" dirty="0"/>
              <a:t> </a:t>
            </a:r>
            <a:r>
              <a:rPr lang="en-US" dirty="0" err="1"/>
              <a:t>dính</a:t>
            </a:r>
            <a:endParaRPr lang="en-US" dirty="0"/>
          </a:p>
        </p:txBody>
      </p:sp>
      <p:sp>
        <p:nvSpPr>
          <p:cNvPr id="1048729"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30"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442371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BN </a:t>
            </a:r>
            <a:r>
              <a:rPr lang="en-US" dirty="0" err="1"/>
              <a:t>dự</a:t>
            </a:r>
            <a:r>
              <a:rPr lang="en-US" baseline="0" dirty="0"/>
              <a:t> </a:t>
            </a:r>
            <a:r>
              <a:rPr lang="en-US" baseline="0" dirty="0" err="1"/>
              <a:t>định</a:t>
            </a:r>
            <a:r>
              <a:rPr lang="en-US" baseline="0" dirty="0"/>
              <a:t> </a:t>
            </a:r>
            <a:r>
              <a:rPr lang="en-US" baseline="0" dirty="0" err="1"/>
              <a:t>pt</a:t>
            </a:r>
            <a:r>
              <a:rPr lang="en-US" baseline="0" dirty="0"/>
              <a:t> </a:t>
            </a:r>
            <a:r>
              <a:rPr lang="en-US" baseline="0" dirty="0" err="1"/>
              <a:t>nội</a:t>
            </a:r>
            <a:r>
              <a:rPr lang="en-US" baseline="0" dirty="0"/>
              <a:t> </a:t>
            </a:r>
            <a:r>
              <a:rPr lang="en-US" baseline="0" dirty="0" err="1"/>
              <a:t>soi</a:t>
            </a:r>
            <a:r>
              <a:rPr lang="en-US" baseline="0" dirty="0"/>
              <a:t> </a:t>
            </a:r>
            <a:r>
              <a:rPr lang="en-US" baseline="0" dirty="0" err="1"/>
              <a:t>nhưng</a:t>
            </a:r>
            <a:r>
              <a:rPr lang="en-US" baseline="0" dirty="0"/>
              <a:t> </a:t>
            </a:r>
            <a:r>
              <a:rPr lang="en-US" baseline="0" dirty="0" err="1"/>
              <a:t>thất</a:t>
            </a:r>
            <a:r>
              <a:rPr lang="en-US" baseline="0" dirty="0"/>
              <a:t> </a:t>
            </a:r>
            <a:r>
              <a:rPr lang="en-US" baseline="0" dirty="0" err="1"/>
              <a:t>bại</a:t>
            </a:r>
            <a:r>
              <a:rPr lang="en-US" baseline="0" dirty="0"/>
              <a:t> =&gt; </a:t>
            </a:r>
            <a:r>
              <a:rPr lang="en-US" baseline="0" dirty="0" err="1"/>
              <a:t>chuyển</a:t>
            </a:r>
            <a:r>
              <a:rPr lang="en-US" baseline="0" dirty="0"/>
              <a:t> </a:t>
            </a:r>
            <a:r>
              <a:rPr lang="en-US" baseline="0" dirty="0" err="1"/>
              <a:t>mổ</a:t>
            </a:r>
            <a:r>
              <a:rPr lang="en-US" baseline="0" dirty="0"/>
              <a:t> </a:t>
            </a:r>
            <a:r>
              <a:rPr lang="en-US" baseline="0" dirty="0" err="1"/>
              <a:t>mở</a:t>
            </a:r>
            <a:endParaRPr lang="en-US" dirty="0"/>
          </a:p>
        </p:txBody>
      </p:sp>
    </p:spTree>
    <p:extLst>
      <p:ext uri="{BB962C8B-B14F-4D97-AF65-F5344CB8AC3E}">
        <p14:creationId xmlns:p14="http://schemas.microsoft.com/office/powerpoint/2010/main" val="2746349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130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4"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35"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1.7.2013</a:t>
            </a:r>
          </a:p>
        </p:txBody>
      </p:sp>
      <p:sp>
        <p:nvSpPr>
          <p:cNvPr id="1048736"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1048737"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Mặc dù có nhiều tiến bộ trong các kỹ thuật đóng thành bụng, nhưng tỉ lệ thoát vị vết mổ vẫn khá cao: 15-20% sau các cuộc mở bụng.</a:t>
            </a:r>
          </a:p>
        </p:txBody>
      </p:sp>
      <p:sp>
        <p:nvSpPr>
          <p:cNvPr id="1048738"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39"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49610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e710ee6ade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e710ee6ade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TCCN </a:t>
            </a:r>
            <a:r>
              <a:rPr lang="en-US" dirty="0" err="1"/>
              <a:t>và</a:t>
            </a:r>
            <a:r>
              <a:rPr lang="en-US" dirty="0"/>
              <a:t> TCTT </a:t>
            </a:r>
            <a:r>
              <a:rPr lang="en-US" dirty="0" err="1"/>
              <a:t>thay</a:t>
            </a:r>
            <a:r>
              <a:rPr lang="en-US" dirty="0"/>
              <a:t> </a:t>
            </a:r>
            <a:r>
              <a:rPr lang="en-US" dirty="0" err="1"/>
              <a:t>đổi</a:t>
            </a:r>
            <a:r>
              <a:rPr lang="en-US" dirty="0"/>
              <a:t>, </a:t>
            </a:r>
            <a:r>
              <a:rPr lang="en-US" dirty="0" err="1"/>
              <a:t>th</a:t>
            </a:r>
            <a:r>
              <a:rPr lang="vi-VN" dirty="0"/>
              <a:t>ư</a:t>
            </a:r>
            <a:r>
              <a:rPr lang="en-US" dirty="0" err="1"/>
              <a:t>ờng</a:t>
            </a:r>
            <a:r>
              <a:rPr lang="en-US" dirty="0"/>
              <a:t> m</a:t>
            </a:r>
            <a:r>
              <a:rPr lang="vi-VN" dirty="0"/>
              <a:t>ơ</a:t>
            </a:r>
            <a:r>
              <a:rPr lang="en-US" dirty="0"/>
              <a:t> </a:t>
            </a:r>
            <a:r>
              <a:rPr lang="en-US" dirty="0" err="1"/>
              <a:t>hồ</a:t>
            </a:r>
            <a:r>
              <a:rPr lang="en-US" dirty="0"/>
              <a:t>, </a:t>
            </a:r>
            <a:r>
              <a:rPr lang="en-US" dirty="0" err="1"/>
              <a:t>không</a:t>
            </a:r>
            <a:r>
              <a:rPr lang="en-US" dirty="0"/>
              <a:t> </a:t>
            </a:r>
            <a:r>
              <a:rPr lang="en-US" dirty="0" err="1"/>
              <a:t>rõ</a:t>
            </a:r>
            <a:r>
              <a:rPr lang="en-US" dirty="0"/>
              <a:t> rang</a:t>
            </a:r>
          </a:p>
          <a:p>
            <a:pPr marL="0" lvl="0" indent="0" algn="l" rtl="0">
              <a:spcBef>
                <a:spcPts val="0"/>
              </a:spcBef>
              <a:spcAft>
                <a:spcPts val="0"/>
              </a:spcAft>
              <a:buNone/>
            </a:pPr>
            <a:r>
              <a:rPr lang="en-US" dirty="0" err="1"/>
              <a:t>Có</a:t>
            </a:r>
            <a:r>
              <a:rPr lang="en-US" dirty="0"/>
              <a:t> </a:t>
            </a:r>
            <a:r>
              <a:rPr lang="en-US" dirty="0" err="1"/>
              <a:t>thể</a:t>
            </a:r>
            <a:r>
              <a:rPr lang="en-US" dirty="0"/>
              <a:t> </a:t>
            </a:r>
            <a:r>
              <a:rPr lang="en-US" dirty="0" err="1"/>
              <a:t>có</a:t>
            </a:r>
            <a:r>
              <a:rPr lang="en-US" dirty="0"/>
              <a:t> </a:t>
            </a:r>
            <a:r>
              <a:rPr lang="en-US" dirty="0" err="1"/>
              <a:t>những</a:t>
            </a:r>
            <a:r>
              <a:rPr lang="en-US" dirty="0"/>
              <a:t> </a:t>
            </a:r>
            <a:r>
              <a:rPr lang="en-US" dirty="0" err="1"/>
              <a:t>triệu</a:t>
            </a:r>
            <a:r>
              <a:rPr lang="en-US" dirty="0"/>
              <a:t> </a:t>
            </a:r>
            <a:r>
              <a:rPr lang="en-US" dirty="0" err="1"/>
              <a:t>chứng</a:t>
            </a:r>
            <a:r>
              <a:rPr lang="en-US" dirty="0"/>
              <a:t> </a:t>
            </a:r>
            <a:r>
              <a:rPr lang="en-US" dirty="0" err="1"/>
              <a:t>đặc</a:t>
            </a:r>
            <a:r>
              <a:rPr lang="en-US" dirty="0"/>
              <a:t> </a:t>
            </a:r>
            <a:r>
              <a:rPr lang="en-US" dirty="0" err="1"/>
              <a:t>hiệu</a:t>
            </a:r>
            <a:r>
              <a:rPr lang="en-US" dirty="0"/>
              <a:t> </a:t>
            </a:r>
            <a:r>
              <a:rPr lang="en-US" dirty="0" err="1"/>
              <a:t>nh</a:t>
            </a:r>
            <a:r>
              <a:rPr lang="vi-VN" dirty="0"/>
              <a:t>ư</a:t>
            </a:r>
            <a:r>
              <a:rPr lang="en-US" dirty="0"/>
              <a:t> </a:t>
            </a:r>
            <a:r>
              <a:rPr lang="en-US" dirty="0" err="1"/>
              <a:t>nôn</a:t>
            </a:r>
            <a:r>
              <a:rPr lang="en-US" dirty="0"/>
              <a:t> ra </a:t>
            </a:r>
            <a:r>
              <a:rPr lang="en-US" dirty="0" err="1"/>
              <a:t>máu</a:t>
            </a:r>
            <a:r>
              <a:rPr lang="en-US" dirty="0"/>
              <a:t>, </a:t>
            </a:r>
            <a:r>
              <a:rPr lang="en-US" dirty="0" err="1"/>
              <a:t>tiêu</a:t>
            </a:r>
            <a:r>
              <a:rPr lang="en-US" dirty="0"/>
              <a:t> </a:t>
            </a:r>
            <a:r>
              <a:rPr lang="en-US" dirty="0" err="1"/>
              <a:t>phân</a:t>
            </a:r>
            <a:r>
              <a:rPr lang="en-US" dirty="0"/>
              <a:t> </a:t>
            </a:r>
            <a:r>
              <a:rPr lang="en-US" dirty="0" err="1"/>
              <a:t>đen</a:t>
            </a:r>
            <a:r>
              <a:rPr lang="en-US" dirty="0"/>
              <a:t>, </a:t>
            </a:r>
            <a:r>
              <a:rPr lang="en-US" dirty="0" err="1"/>
              <a:t>ống</a:t>
            </a:r>
            <a:r>
              <a:rPr lang="en-US" dirty="0"/>
              <a:t> </a:t>
            </a:r>
            <a:r>
              <a:rPr lang="en-US" dirty="0" err="1"/>
              <a:t>dẫn</a:t>
            </a:r>
            <a:r>
              <a:rPr lang="en-US" dirty="0"/>
              <a:t> l</a:t>
            </a:r>
            <a:r>
              <a:rPr lang="vi-VN" dirty="0"/>
              <a:t>ư</a:t>
            </a:r>
            <a:r>
              <a:rPr lang="en-US" dirty="0"/>
              <a:t>u hay </a:t>
            </a:r>
            <a:r>
              <a:rPr lang="en-US" dirty="0" err="1"/>
              <a:t>thông</a:t>
            </a:r>
            <a:r>
              <a:rPr lang="en-US" dirty="0"/>
              <a:t> </a:t>
            </a:r>
            <a:r>
              <a:rPr lang="en-US" dirty="0" err="1"/>
              <a:t>mũi</a:t>
            </a:r>
            <a:r>
              <a:rPr lang="en-US" dirty="0"/>
              <a:t> </a:t>
            </a:r>
            <a:r>
              <a:rPr lang="en-US" dirty="0" err="1"/>
              <a:t>dạ</a:t>
            </a:r>
            <a:r>
              <a:rPr lang="en-US" dirty="0"/>
              <a:t> </a:t>
            </a:r>
            <a:r>
              <a:rPr lang="en-US" dirty="0" err="1"/>
              <a:t>dày</a:t>
            </a:r>
            <a:r>
              <a:rPr lang="en-US" dirty="0"/>
              <a:t> </a:t>
            </a:r>
            <a:r>
              <a:rPr lang="en-US" dirty="0" err="1"/>
              <a:t>có</a:t>
            </a:r>
            <a:r>
              <a:rPr lang="en-US" dirty="0"/>
              <a:t> </a:t>
            </a:r>
            <a:r>
              <a:rPr lang="en-US" dirty="0" err="1"/>
              <a:t>máu</a:t>
            </a:r>
            <a:r>
              <a:rPr lang="en-US" dirty="0"/>
              <a:t>. Hay </a:t>
            </a:r>
            <a:r>
              <a:rPr lang="en-US" dirty="0" err="1"/>
              <a:t>chỉ</a:t>
            </a:r>
            <a:r>
              <a:rPr lang="en-US" dirty="0"/>
              <a:t> m</a:t>
            </a:r>
            <a:r>
              <a:rPr lang="vi-VN" dirty="0"/>
              <a:t>ơ</a:t>
            </a:r>
            <a:r>
              <a:rPr lang="en-US" dirty="0"/>
              <a:t> </a:t>
            </a:r>
            <a:r>
              <a:rPr lang="en-US" dirty="0" err="1"/>
              <a:t>hồ</a:t>
            </a:r>
            <a:r>
              <a:rPr lang="en-US" dirty="0"/>
              <a:t> </a:t>
            </a:r>
            <a:r>
              <a:rPr lang="en-US" dirty="0" err="1"/>
              <a:t>biểu</a:t>
            </a:r>
            <a:r>
              <a:rPr lang="en-US" dirty="0"/>
              <a:t> </a:t>
            </a:r>
            <a:r>
              <a:rPr lang="en-US" dirty="0" err="1"/>
              <a:t>hiện</a:t>
            </a:r>
            <a:r>
              <a:rPr lang="en-US" dirty="0"/>
              <a:t> </a:t>
            </a:r>
            <a:r>
              <a:rPr lang="en-US" dirty="0" err="1"/>
              <a:t>bằng</a:t>
            </a:r>
            <a:r>
              <a:rPr lang="en-US" dirty="0"/>
              <a:t> </a:t>
            </a:r>
            <a:r>
              <a:rPr lang="en-US" dirty="0" err="1"/>
              <a:t>triệu</a:t>
            </a:r>
            <a:r>
              <a:rPr lang="en-US" dirty="0"/>
              <a:t> </a:t>
            </a:r>
            <a:r>
              <a:rPr lang="en-US" dirty="0" err="1"/>
              <a:t>chứng</a:t>
            </a:r>
            <a:r>
              <a:rPr lang="en-US" dirty="0"/>
              <a:t> </a:t>
            </a:r>
            <a:r>
              <a:rPr lang="en-US" dirty="0" err="1"/>
              <a:t>gợi</a:t>
            </a:r>
            <a:r>
              <a:rPr lang="en-US" dirty="0"/>
              <a:t> ý </a:t>
            </a:r>
            <a:r>
              <a:rPr lang="en-US" dirty="0" err="1"/>
              <a:t>chảy</a:t>
            </a:r>
            <a:r>
              <a:rPr lang="en-US" dirty="0"/>
              <a:t> </a:t>
            </a:r>
            <a:r>
              <a:rPr lang="en-US" dirty="0" err="1"/>
              <a:t>máu</a:t>
            </a:r>
            <a:r>
              <a:rPr lang="en-US" dirty="0"/>
              <a:t> </a:t>
            </a:r>
            <a:r>
              <a:rPr lang="en-US" dirty="0" err="1"/>
              <a:t>trong</a:t>
            </a:r>
            <a:r>
              <a:rPr lang="en-US" dirty="0"/>
              <a:t> ổ </a:t>
            </a:r>
            <a:r>
              <a:rPr lang="en-US" dirty="0" err="1"/>
              <a:t>bụng</a:t>
            </a:r>
            <a:r>
              <a:rPr lang="en-US" dirty="0"/>
              <a:t> </a:t>
            </a:r>
            <a:r>
              <a:rPr lang="en-US" dirty="0" err="1"/>
              <a:t>nh</a:t>
            </a:r>
            <a:r>
              <a:rPr lang="vi-VN" dirty="0"/>
              <a:t>ư</a:t>
            </a:r>
            <a:r>
              <a:rPr lang="en-US" dirty="0"/>
              <a:t> </a:t>
            </a:r>
            <a:r>
              <a:rPr lang="en-US" dirty="0" err="1"/>
              <a:t>đau</a:t>
            </a:r>
            <a:r>
              <a:rPr lang="en-US" dirty="0"/>
              <a:t> </a:t>
            </a:r>
            <a:r>
              <a:rPr lang="en-US" dirty="0" err="1"/>
              <a:t>bụng</a:t>
            </a:r>
            <a:r>
              <a:rPr lang="en-US" dirty="0"/>
              <a:t>, </a:t>
            </a:r>
            <a:r>
              <a:rPr lang="en-US" dirty="0" err="1"/>
              <a:t>ch</a:t>
            </a:r>
            <a:r>
              <a:rPr lang="vi-VN" dirty="0"/>
              <a:t>ư</a:t>
            </a:r>
            <a:r>
              <a:rPr lang="en-US" dirty="0" err="1"/>
              <a:t>ớng</a:t>
            </a:r>
            <a:r>
              <a:rPr lang="en-US" dirty="0"/>
              <a:t> </a:t>
            </a:r>
            <a:r>
              <a:rPr lang="en-US" dirty="0" err="1"/>
              <a:t>bụng</a:t>
            </a:r>
            <a:r>
              <a:rPr lang="en-US" dirty="0"/>
              <a:t>, </a:t>
            </a:r>
            <a:r>
              <a:rPr lang="en-US" dirty="0" err="1"/>
              <a:t>mạch</a:t>
            </a:r>
            <a:r>
              <a:rPr lang="en-US" dirty="0"/>
              <a:t> </a:t>
            </a:r>
            <a:r>
              <a:rPr lang="en-US" dirty="0" err="1"/>
              <a:t>nhanh</a:t>
            </a:r>
            <a:r>
              <a:rPr lang="en-US" dirty="0"/>
              <a:t>.</a:t>
            </a:r>
          </a:p>
          <a:p>
            <a:pPr marL="0" lvl="0" indent="0" algn="l" rtl="0">
              <a:spcBef>
                <a:spcPts val="0"/>
              </a:spcBef>
              <a:spcAft>
                <a:spcPts val="0"/>
              </a:spcAft>
              <a:buNone/>
            </a:pPr>
            <a:r>
              <a:rPr lang="en-US" dirty="0" err="1"/>
              <a:t>Nếu</a:t>
            </a:r>
            <a:r>
              <a:rPr lang="en-US" dirty="0"/>
              <a:t> </a:t>
            </a:r>
            <a:r>
              <a:rPr lang="en-US" dirty="0" err="1"/>
              <a:t>tình</a:t>
            </a:r>
            <a:r>
              <a:rPr lang="en-US" dirty="0"/>
              <a:t> </a:t>
            </a:r>
            <a:r>
              <a:rPr lang="en-US" dirty="0" err="1"/>
              <a:t>trạng</a:t>
            </a:r>
            <a:r>
              <a:rPr lang="en-US" dirty="0"/>
              <a:t> </a:t>
            </a:r>
            <a:r>
              <a:rPr lang="en-US" dirty="0" err="1"/>
              <a:t>xuất</a:t>
            </a:r>
            <a:r>
              <a:rPr lang="en-US" dirty="0"/>
              <a:t> </a:t>
            </a:r>
            <a:r>
              <a:rPr lang="en-US" dirty="0" err="1"/>
              <a:t>huyết</a:t>
            </a:r>
            <a:r>
              <a:rPr lang="en-US" dirty="0"/>
              <a:t> </a:t>
            </a:r>
            <a:r>
              <a:rPr lang="en-US" dirty="0" err="1"/>
              <a:t>nặng</a:t>
            </a:r>
            <a:r>
              <a:rPr lang="en-US" dirty="0"/>
              <a:t> </a:t>
            </a:r>
            <a:r>
              <a:rPr lang="en-US" dirty="0" err="1"/>
              <a:t>có</a:t>
            </a:r>
            <a:r>
              <a:rPr lang="en-US" dirty="0"/>
              <a:t> </a:t>
            </a:r>
            <a:r>
              <a:rPr lang="en-US" dirty="0" err="1"/>
              <a:t>thể</a:t>
            </a:r>
            <a:r>
              <a:rPr lang="en-US" dirty="0"/>
              <a:t> </a:t>
            </a:r>
            <a:r>
              <a:rPr lang="en-US" dirty="0" err="1"/>
              <a:t>dẫn</a:t>
            </a:r>
            <a:r>
              <a:rPr lang="en-US" dirty="0"/>
              <a:t> </a:t>
            </a:r>
            <a:r>
              <a:rPr lang="en-US" dirty="0" err="1"/>
              <a:t>đến</a:t>
            </a:r>
            <a:r>
              <a:rPr lang="en-US" dirty="0"/>
              <a:t> </a:t>
            </a:r>
            <a:r>
              <a:rPr lang="en-US" dirty="0" err="1"/>
              <a:t>sốc</a:t>
            </a:r>
            <a:r>
              <a:rPr lang="en-US" dirty="0"/>
              <a:t> </a:t>
            </a:r>
            <a:r>
              <a:rPr lang="en-US" dirty="0" err="1"/>
              <a:t>mất</a:t>
            </a:r>
            <a:r>
              <a:rPr lang="en-US" dirty="0"/>
              <a:t> </a:t>
            </a:r>
            <a:r>
              <a:rPr lang="en-US" dirty="0" err="1"/>
              <a:t>máu</a:t>
            </a:r>
            <a:r>
              <a:rPr lang="en-US" dirty="0"/>
              <a:t>.</a:t>
            </a:r>
          </a:p>
          <a:p>
            <a:pPr marL="0" lvl="0" indent="0" algn="l" rtl="0">
              <a:spcBef>
                <a:spcPts val="0"/>
              </a:spcBef>
              <a:spcAft>
                <a:spcPts val="0"/>
              </a:spcAft>
              <a:buNone/>
            </a:pPr>
            <a:r>
              <a:rPr lang="en-US" dirty="0"/>
              <a:t>CLS: </a:t>
            </a:r>
            <a:r>
              <a:rPr lang="en-US" dirty="0" err="1"/>
              <a:t>thấy</a:t>
            </a:r>
            <a:r>
              <a:rPr lang="en-US" dirty="0"/>
              <a:t> Hb </a:t>
            </a:r>
            <a:r>
              <a:rPr lang="en-US" dirty="0" err="1"/>
              <a:t>giảm</a:t>
            </a:r>
            <a:r>
              <a:rPr lang="en-US" dirty="0"/>
              <a:t>, </a:t>
            </a:r>
            <a:r>
              <a:rPr lang="en-US" dirty="0" err="1"/>
              <a:t>nội</a:t>
            </a:r>
            <a:r>
              <a:rPr lang="en-US" dirty="0"/>
              <a:t> </a:t>
            </a:r>
            <a:r>
              <a:rPr lang="en-US" dirty="0" err="1"/>
              <a:t>soi</a:t>
            </a:r>
            <a:r>
              <a:rPr lang="en-US" dirty="0"/>
              <a:t> </a:t>
            </a:r>
            <a:r>
              <a:rPr lang="en-US" dirty="0" err="1"/>
              <a:t>tiêu</a:t>
            </a:r>
            <a:r>
              <a:rPr lang="en-US" dirty="0"/>
              <a:t> </a:t>
            </a:r>
            <a:r>
              <a:rPr lang="en-US" dirty="0" err="1"/>
              <a:t>hoá</a:t>
            </a:r>
            <a:r>
              <a:rPr lang="en-US" dirty="0"/>
              <a:t> </a:t>
            </a:r>
            <a:r>
              <a:rPr lang="en-US" dirty="0" err="1"/>
              <a:t>vừa</a:t>
            </a:r>
            <a:r>
              <a:rPr lang="en-US" dirty="0"/>
              <a:t> </a:t>
            </a:r>
            <a:r>
              <a:rPr lang="en-US" dirty="0" err="1"/>
              <a:t>chẩn</a:t>
            </a:r>
            <a:r>
              <a:rPr lang="en-US" dirty="0"/>
              <a:t> </a:t>
            </a:r>
            <a:r>
              <a:rPr lang="en-US" dirty="0" err="1"/>
              <a:t>đoán</a:t>
            </a:r>
            <a:r>
              <a:rPr lang="en-US" dirty="0"/>
              <a:t> </a:t>
            </a:r>
            <a:r>
              <a:rPr lang="en-US" dirty="0" err="1"/>
              <a:t>và</a:t>
            </a:r>
            <a:r>
              <a:rPr lang="en-US" dirty="0"/>
              <a:t> </a:t>
            </a:r>
            <a:r>
              <a:rPr lang="en-US" dirty="0" err="1"/>
              <a:t>điều</a:t>
            </a:r>
            <a:r>
              <a:rPr lang="en-US" dirty="0"/>
              <a:t> </a:t>
            </a:r>
            <a:r>
              <a:rPr lang="en-US" dirty="0" err="1"/>
              <a:t>trị</a:t>
            </a:r>
            <a:r>
              <a:rPr lang="en-US" dirty="0"/>
              <a:t> </a:t>
            </a:r>
            <a:r>
              <a:rPr lang="en-US" dirty="0" err="1"/>
              <a:t>cho</a:t>
            </a:r>
            <a:r>
              <a:rPr lang="en-US" dirty="0"/>
              <a:t> </a:t>
            </a:r>
            <a:r>
              <a:rPr lang="en-US" dirty="0" err="1"/>
              <a:t>các</a:t>
            </a:r>
            <a:r>
              <a:rPr lang="en-US" dirty="0"/>
              <a:t> tr</a:t>
            </a:r>
            <a:r>
              <a:rPr lang="vi-VN" dirty="0"/>
              <a:t>ư</a:t>
            </a:r>
            <a:r>
              <a:rPr lang="en-US" dirty="0" err="1"/>
              <a:t>ờng</a:t>
            </a:r>
            <a:r>
              <a:rPr lang="en-US" dirty="0"/>
              <a:t> </a:t>
            </a:r>
            <a:r>
              <a:rPr lang="en-US" dirty="0" err="1"/>
              <a:t>hợp</a:t>
            </a:r>
            <a:r>
              <a:rPr lang="en-US" dirty="0"/>
              <a:t> XHTH hay </a:t>
            </a:r>
            <a:r>
              <a:rPr lang="en-US" dirty="0" err="1"/>
              <a:t>chụp</a:t>
            </a:r>
            <a:r>
              <a:rPr lang="en-US" dirty="0"/>
              <a:t> CT-scan </a:t>
            </a:r>
            <a:r>
              <a:rPr lang="en-US" dirty="0" err="1"/>
              <a:t>nếu</a:t>
            </a:r>
            <a:r>
              <a:rPr lang="en-US" dirty="0"/>
              <a:t> </a:t>
            </a:r>
            <a:r>
              <a:rPr lang="en-US" dirty="0" err="1"/>
              <a:t>nghi</a:t>
            </a:r>
            <a:r>
              <a:rPr lang="en-US" dirty="0"/>
              <a:t> </a:t>
            </a:r>
            <a:r>
              <a:rPr lang="en-US" dirty="0" err="1"/>
              <a:t>ngờ</a:t>
            </a:r>
            <a:r>
              <a:rPr lang="en-US" dirty="0"/>
              <a:t> </a:t>
            </a:r>
            <a:r>
              <a:rPr lang="en-US" dirty="0" err="1"/>
              <a:t>chảy</a:t>
            </a:r>
            <a:r>
              <a:rPr lang="en-US" dirty="0"/>
              <a:t> </a:t>
            </a:r>
            <a:r>
              <a:rPr lang="en-US" dirty="0" err="1"/>
              <a:t>máu</a:t>
            </a:r>
            <a:r>
              <a:rPr lang="en-US" dirty="0"/>
              <a:t> </a:t>
            </a:r>
            <a:r>
              <a:rPr lang="en-US" dirty="0" err="1"/>
              <a:t>trong</a:t>
            </a:r>
            <a:r>
              <a:rPr lang="en-US" dirty="0"/>
              <a:t> ổ </a:t>
            </a:r>
            <a:r>
              <a:rPr lang="en-US" dirty="0" err="1"/>
              <a:t>bụng</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87291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5"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56"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1.7.2013</a:t>
            </a:r>
          </a:p>
        </p:txBody>
      </p:sp>
      <p:sp>
        <p:nvSpPr>
          <p:cNvPr id="1048757"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1048758"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Phẫu thuật cấp cứu[7], rạch đường giữa, nhiễm trùng [8] và có tỷ lệ xuất hiện thoát vị vết mổ cao hơn</a:t>
            </a:r>
          </a:p>
        </p:txBody>
      </p:sp>
      <p:sp>
        <p:nvSpPr>
          <p:cNvPr id="1048759"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60"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2217190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64"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1.7.2013</a:t>
            </a:r>
          </a:p>
        </p:txBody>
      </p:sp>
      <p:sp>
        <p:nvSpPr>
          <p:cNvPr id="1048765"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1048766"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Nhìn chung, Các triệu chứng có thể từ không có triệu chứng đến khó chịu, đau hoặc các triệu chứng của biến chứng tắc ruột hoặc thoát vị nghẹt</a:t>
            </a:r>
          </a:p>
        </p:txBody>
      </p:sp>
      <p:sp>
        <p:nvSpPr>
          <p:cNvPr id="1048767"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68"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19777972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2" name="Chỗ dành sẵn cho Ghi chú 1048861"/>
          <p:cNvSpPr>
            <a:spLocks noGrp="1"/>
          </p:cNvSpPr>
          <p:nvPr>
            <p:ph type="body"/>
          </p:nvPr>
        </p:nvSpPr>
        <p:spPr/>
        <p:txBody>
          <a:bodyPr/>
          <a:lstStyle/>
          <a:p>
            <a:r>
              <a:rPr lang="zh-CN" altLang="en-US"/>
              <a:t>Tv kẹt có thể mãn tính không có triệu chứng trong thoát vị vết mổ lớn, hoặc nghẹt cấp tính và có khả năng có triệu chứng [20]. Trong thoát vị kẹt mãn tính, có sự dính phát giữa thành phần và túi thoát vị.</a:t>
            </a:r>
          </a:p>
        </p:txBody>
      </p:sp>
    </p:spTree>
    <p:extLst>
      <p:ext uri="{BB962C8B-B14F-4D97-AF65-F5344CB8AC3E}">
        <p14:creationId xmlns:p14="http://schemas.microsoft.com/office/powerpoint/2010/main" val="3441382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2" name="Slide Image Placeholder 1"/>
          <p:cNvSpPr>
            <a:spLocks noGrp="1" noRot="1" noChangeAspect="1"/>
          </p:cNvSpPr>
          <p:nvPr>
            <p:ph type="sldImg"/>
          </p:nvPr>
        </p:nvSpPr>
        <p:spPr>
          <a:xfrm>
            <a:off x="2290763" y="512763"/>
            <a:ext cx="4562475" cy="2566987"/>
          </a:xfrm>
        </p:spPr>
      </p:sp>
      <p:sp>
        <p:nvSpPr>
          <p:cNvPr id="1048773" name="Notes Placeholder 2"/>
          <p:cNvSpPr>
            <a:spLocks noGrp="1"/>
          </p:cNvSpPr>
          <p:nvPr>
            <p:ph type="body" idx="1"/>
          </p:nvPr>
        </p:nvSpPr>
        <p:spPr/>
        <p:txBody>
          <a:bodyPr/>
          <a:lstStyle/>
          <a:p>
            <a:r>
              <a:rPr lang="vi-VN"/>
              <a:t>Mặc dù hầu hết thoát vị vết mổ đều được chẩn đoán </a:t>
            </a:r>
            <a:r>
              <a:rPr lang="en-US"/>
              <a:t>sau khi hỏi</a:t>
            </a:r>
            <a:r>
              <a:rPr lang="en-US" baseline="0"/>
              <a:t> bệnh và khám lâm sàng</a:t>
            </a:r>
            <a:r>
              <a:rPr lang="vi-VN"/>
              <a:t>, hình ảnh </a:t>
            </a:r>
            <a:r>
              <a:rPr lang="en-US"/>
              <a:t>học</a:t>
            </a:r>
            <a:r>
              <a:rPr lang="en-US" baseline="0"/>
              <a:t> </a:t>
            </a:r>
            <a:r>
              <a:rPr lang="en-US"/>
              <a:t>có</a:t>
            </a:r>
            <a:r>
              <a:rPr lang="en-US" baseline="0"/>
              <a:t> thể </a:t>
            </a:r>
            <a:r>
              <a:rPr lang="vi-VN"/>
              <a:t>được </a:t>
            </a:r>
            <a:r>
              <a:rPr lang="en-US"/>
              <a:t>thực</a:t>
            </a:r>
            <a:r>
              <a:rPr lang="en-US" baseline="0"/>
              <a:t> hiện </a:t>
            </a:r>
            <a:r>
              <a:rPr lang="vi-VN"/>
              <a:t>trong giai đoạn </a:t>
            </a:r>
            <a:r>
              <a:rPr lang="en-US"/>
              <a:t>sớm</a:t>
            </a:r>
            <a:r>
              <a:rPr lang="vi-VN"/>
              <a:t>, bệnh nhân béo phì, hoặc các trường hợp phức tạp [14]. </a:t>
            </a:r>
            <a:endParaRPr lang="en-US"/>
          </a:p>
          <a:p>
            <a:r>
              <a:rPr lang="en-US"/>
              <a:t>Và</a:t>
            </a:r>
            <a:r>
              <a:rPr lang="en-US" baseline="0"/>
              <a:t> </a:t>
            </a:r>
            <a:r>
              <a:rPr lang="vi-VN"/>
              <a:t>Chụp cắt lớp vi tính (CT) </a:t>
            </a:r>
            <a:r>
              <a:rPr lang="en-US"/>
              <a:t>không</a:t>
            </a:r>
            <a:r>
              <a:rPr lang="en-US" baseline="0"/>
              <a:t> những </a:t>
            </a:r>
            <a:r>
              <a:rPr lang="en-US"/>
              <a:t>giúp</a:t>
            </a:r>
            <a:r>
              <a:rPr lang="en-US" baseline="0"/>
              <a:t> </a:t>
            </a:r>
            <a:r>
              <a:rPr lang="vi-VN"/>
              <a:t>xác định chẩn đoán </a:t>
            </a:r>
            <a:r>
              <a:rPr lang="en-US"/>
              <a:t>mà</a:t>
            </a:r>
            <a:r>
              <a:rPr lang="en-US" baseline="0"/>
              <a:t> còn </a:t>
            </a:r>
            <a:r>
              <a:rPr lang="vi-VN"/>
              <a:t>giúp </a:t>
            </a:r>
            <a:r>
              <a:rPr lang="en-US"/>
              <a:t>lên</a:t>
            </a:r>
            <a:r>
              <a:rPr lang="vi-VN"/>
              <a:t> kế hoạch cho phẫu thuật</a:t>
            </a:r>
            <a:endParaRPr lang="en-US"/>
          </a:p>
          <a:p>
            <a:endParaRPr lang="en-US"/>
          </a:p>
        </p:txBody>
      </p:sp>
      <p:sp>
        <p:nvSpPr>
          <p:cNvPr id="1048774" name="Slide Number Placeholder 3"/>
          <p:cNvSpPr>
            <a:spLocks noGrp="1"/>
          </p:cNvSpPr>
          <p:nvPr>
            <p:ph type="sldNum" sz="quarter" idx="10"/>
          </p:nvPr>
        </p:nvSpPr>
        <p:spPr>
          <a:xfrm>
            <a:off x="5180013"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71B2431-D351-4C6E-A3CF-9DFAC0E3E050}" type="slidenum">
              <a:rPr kumimoji="0" lang="cs-CZ"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lang="cs-CZ"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007376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6"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77"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1.7.2013</a:t>
            </a:r>
          </a:p>
        </p:txBody>
      </p:sp>
      <p:sp>
        <p:nvSpPr>
          <p:cNvPr id="1048778"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1048779"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Thoát vị vết mổ đường giữa, thành phần thoát vị là đại </a:t>
            </a:r>
            <a:r>
              <a:rPr lang="en-US" smtClean="0"/>
              <a:t>tràng ngang </a:t>
            </a:r>
            <a:r>
              <a:rPr lang="en-US"/>
              <a:t>và mỡ mạc nối, không thấy biến chứng tắc ruột và thiếu máu ruột</a:t>
            </a:r>
          </a:p>
        </p:txBody>
      </p:sp>
      <p:sp>
        <p:nvSpPr>
          <p:cNvPr id="1048780"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781"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cs-CZ" sz="1200" b="0" i="0" u="none" strike="noStrike" kern="0" cap="none" spc="0" normalizeH="0" baseline="0" noProof="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1275423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Slide Image Placeholder 1"/>
          <p:cNvSpPr>
            <a:spLocks noGrp="1" noRot="1" noChangeAspect="1"/>
          </p:cNvSpPr>
          <p:nvPr>
            <p:ph type="sldImg"/>
          </p:nvPr>
        </p:nvSpPr>
        <p:spPr>
          <a:xfrm>
            <a:off x="2290763" y="512763"/>
            <a:ext cx="4562475" cy="2566987"/>
          </a:xfrm>
        </p:spPr>
      </p:sp>
      <p:sp>
        <p:nvSpPr>
          <p:cNvPr id="1048791" name="Notes Placeholder 2"/>
          <p:cNvSpPr>
            <a:spLocks noGrp="1"/>
          </p:cNvSpPr>
          <p:nvPr>
            <p:ph type="body" idx="1"/>
          </p:nvPr>
        </p:nvSpPr>
        <p:spPr/>
        <p:txBody>
          <a:bodyPr/>
          <a:lstStyle/>
          <a:p>
            <a:r>
              <a:rPr lang="vi-VN"/>
              <a:t>Thoát vị nhỏ và không có triệu chứng có thể được được </a:t>
            </a:r>
            <a:r>
              <a:rPr lang="en-US"/>
              <a:t>điều</a:t>
            </a:r>
            <a:r>
              <a:rPr lang="en-US" baseline="0"/>
              <a:t> trị bảo tồn </a:t>
            </a:r>
            <a:r>
              <a:rPr lang="vi-VN"/>
              <a:t>với nguy cơ biến chứng thấp,7]. </a:t>
            </a:r>
            <a:endParaRPr lang="en-US"/>
          </a:p>
          <a:p>
            <a:r>
              <a:rPr lang="en-US"/>
              <a:t>T</a:t>
            </a:r>
            <a:r>
              <a:rPr lang="vi-VN"/>
              <a:t>hoát vị lớn hoặc có triệu chứng nên được phẫu thuật sửa chữa để tránh các biến chứng, làm giảm các triệu chứng và cải thiện chất lượng cuộc sống</a:t>
            </a:r>
            <a:endParaRPr lang="en-US"/>
          </a:p>
        </p:txBody>
      </p:sp>
      <p:sp>
        <p:nvSpPr>
          <p:cNvPr id="1048792" name="Slide Number Placeholder 3"/>
          <p:cNvSpPr>
            <a:spLocks noGrp="1"/>
          </p:cNvSpPr>
          <p:nvPr>
            <p:ph type="sldNum" sz="quarter" idx="10"/>
          </p:nvPr>
        </p:nvSpPr>
        <p:spPr>
          <a:xfrm>
            <a:off x="5180013" y="6502400"/>
            <a:ext cx="3962400" cy="3413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9A2C60DB-F0ED-412C-8D44-76795A6D1F3F}" type="slidenum">
              <a:rPr kumimoji="0" lang="en-US" sz="1400" b="0" i="0" u="none" strike="noStrike" kern="0" cap="none" spc="0" normalizeH="0" baseline="0" noProof="0" smtClean="0">
                <a:ln>
                  <a:noFill/>
                </a:ln>
                <a:solidFill>
                  <a:srgbClr val="000000"/>
                </a:solidFill>
                <a:effectLst/>
                <a:uLnTx/>
                <a:uFillTx/>
                <a:latin typeface="Arial" panose="020B0604020202020204" pitchFamily="34"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3827547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811cd5716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811cd5716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15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710ee6ad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e710ee6ad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CT đ</a:t>
            </a:r>
            <a:r>
              <a:rPr lang="vi-VN" dirty="0"/>
              <a:t>ư</a:t>
            </a:r>
            <a:r>
              <a:rPr lang="en-US" dirty="0" err="1"/>
              <a:t>ợc</a:t>
            </a:r>
            <a:r>
              <a:rPr lang="en-US" dirty="0"/>
              <a:t> </a:t>
            </a:r>
            <a:r>
              <a:rPr lang="en-US" dirty="0" err="1"/>
              <a:t>xem</a:t>
            </a:r>
            <a:r>
              <a:rPr lang="en-US" dirty="0"/>
              <a:t> </a:t>
            </a:r>
            <a:r>
              <a:rPr lang="en-US" dirty="0" err="1"/>
              <a:t>là</a:t>
            </a:r>
            <a:r>
              <a:rPr lang="en-US" dirty="0"/>
              <a:t> </a:t>
            </a:r>
            <a:r>
              <a:rPr lang="en-US" dirty="0" err="1"/>
              <a:t>đầu</a:t>
            </a:r>
            <a:r>
              <a:rPr lang="en-US" dirty="0"/>
              <a:t> </a:t>
            </a:r>
            <a:r>
              <a:rPr lang="en-US" dirty="0" err="1"/>
              <a:t>tay</a:t>
            </a:r>
            <a:r>
              <a:rPr lang="en-US" dirty="0"/>
              <a:t> </a:t>
            </a:r>
            <a:r>
              <a:rPr lang="en-US" dirty="0" err="1"/>
              <a:t>vì</a:t>
            </a:r>
            <a:r>
              <a:rPr lang="en-US" dirty="0"/>
              <a:t> </a:t>
            </a:r>
            <a:r>
              <a:rPr lang="en-US" dirty="0" err="1"/>
              <a:t>có</a:t>
            </a:r>
            <a:r>
              <a:rPr lang="en-US" dirty="0"/>
              <a:t> </a:t>
            </a:r>
            <a:r>
              <a:rPr lang="en-US" dirty="0" err="1"/>
              <a:t>thể</a:t>
            </a:r>
            <a:r>
              <a:rPr lang="en-US" dirty="0"/>
              <a:t> </a:t>
            </a:r>
            <a:r>
              <a:rPr lang="en-US" dirty="0" err="1"/>
              <a:t>xác</a:t>
            </a:r>
            <a:r>
              <a:rPr lang="en-US" dirty="0"/>
              <a:t> </a:t>
            </a:r>
            <a:r>
              <a:rPr lang="en-US" dirty="0" err="1"/>
              <a:t>định</a:t>
            </a:r>
            <a:r>
              <a:rPr lang="en-US" dirty="0"/>
              <a:t> đ</a:t>
            </a:r>
            <a:r>
              <a:rPr lang="vi-VN" dirty="0"/>
              <a:t>ư</a:t>
            </a:r>
            <a:r>
              <a:rPr lang="en-US" dirty="0" err="1"/>
              <a:t>ợc</a:t>
            </a:r>
            <a:r>
              <a:rPr lang="en-US" dirty="0"/>
              <a:t> </a:t>
            </a:r>
            <a:r>
              <a:rPr lang="en-US" dirty="0" err="1"/>
              <a:t>chảy</a:t>
            </a:r>
            <a:r>
              <a:rPr lang="en-US" dirty="0"/>
              <a:t> </a:t>
            </a:r>
            <a:r>
              <a:rPr lang="en-US" dirty="0" err="1"/>
              <a:t>máu</a:t>
            </a:r>
            <a:r>
              <a:rPr lang="en-US" dirty="0"/>
              <a:t> </a:t>
            </a:r>
            <a:r>
              <a:rPr lang="en-US" dirty="0" err="1"/>
              <a:t>trong</a:t>
            </a:r>
            <a:r>
              <a:rPr lang="en-US" dirty="0"/>
              <a:t> ổ </a:t>
            </a:r>
            <a:r>
              <a:rPr lang="en-US" dirty="0" err="1"/>
              <a:t>bụng</a:t>
            </a:r>
            <a:r>
              <a:rPr lang="en-US" dirty="0"/>
              <a:t> </a:t>
            </a:r>
            <a:r>
              <a:rPr lang="en-US" dirty="0" err="1"/>
              <a:t>hoặc</a:t>
            </a:r>
            <a:r>
              <a:rPr lang="en-US" dirty="0"/>
              <a:t> </a:t>
            </a:r>
            <a:r>
              <a:rPr lang="en-US" dirty="0" err="1"/>
              <a:t>trong</a:t>
            </a:r>
            <a:r>
              <a:rPr lang="en-US" dirty="0"/>
              <a:t> </a:t>
            </a:r>
            <a:r>
              <a:rPr lang="en-US" dirty="0" err="1"/>
              <a:t>lòng</a:t>
            </a:r>
            <a:r>
              <a:rPr lang="en-US" dirty="0"/>
              <a:t> </a:t>
            </a:r>
            <a:r>
              <a:rPr lang="en-US" dirty="0" err="1"/>
              <a:t>ống</a:t>
            </a:r>
            <a:r>
              <a:rPr lang="en-US" dirty="0"/>
              <a:t> </a:t>
            </a:r>
            <a:r>
              <a:rPr lang="en-US" dirty="0" err="1"/>
              <a:t>tiêu</a:t>
            </a:r>
            <a:r>
              <a:rPr lang="en-US" dirty="0"/>
              <a:t> </a:t>
            </a:r>
            <a:r>
              <a:rPr lang="en-US" dirty="0" err="1"/>
              <a:t>hoá</a:t>
            </a:r>
            <a:r>
              <a:rPr lang="en-US" dirty="0"/>
              <a:t> </a:t>
            </a:r>
            <a:r>
              <a:rPr lang="en-US" dirty="0" err="1"/>
              <a:t>nhờ</a:t>
            </a:r>
            <a:r>
              <a:rPr lang="en-US" dirty="0"/>
              <a:t> </a:t>
            </a:r>
            <a:r>
              <a:rPr lang="en-US" dirty="0" err="1"/>
              <a:t>vào</a:t>
            </a:r>
            <a:r>
              <a:rPr lang="en-US" dirty="0"/>
              <a:t> </a:t>
            </a:r>
            <a:r>
              <a:rPr lang="en-US" dirty="0" err="1"/>
              <a:t>xác</a:t>
            </a:r>
            <a:r>
              <a:rPr lang="en-US" dirty="0"/>
              <a:t> </a:t>
            </a:r>
            <a:r>
              <a:rPr lang="en-US" dirty="0" err="1"/>
              <a:t>định</a:t>
            </a:r>
            <a:r>
              <a:rPr lang="en-US" dirty="0"/>
              <a:t> </a:t>
            </a:r>
            <a:r>
              <a:rPr lang="en-US" dirty="0" err="1"/>
              <a:t>hịnh</a:t>
            </a:r>
            <a:r>
              <a:rPr lang="en-US" dirty="0"/>
              <a:t> </a:t>
            </a:r>
            <a:r>
              <a:rPr lang="en-US" dirty="0" err="1"/>
              <a:t>ảnh</a:t>
            </a:r>
            <a:r>
              <a:rPr lang="en-US" dirty="0"/>
              <a:t> </a:t>
            </a:r>
            <a:r>
              <a:rPr lang="en-US" dirty="0" err="1"/>
              <a:t>dịch</a:t>
            </a:r>
            <a:r>
              <a:rPr lang="en-US" dirty="0"/>
              <a:t> </a:t>
            </a:r>
            <a:r>
              <a:rPr lang="en-US" dirty="0" err="1"/>
              <a:t>có</a:t>
            </a:r>
            <a:r>
              <a:rPr lang="en-US" dirty="0"/>
              <a:t> </a:t>
            </a:r>
            <a:r>
              <a:rPr lang="en-US" dirty="0" err="1"/>
              <a:t>đậm</a:t>
            </a:r>
            <a:r>
              <a:rPr lang="en-US" dirty="0"/>
              <a:t> </a:t>
            </a:r>
            <a:r>
              <a:rPr lang="en-US" dirty="0" err="1"/>
              <a:t>độ</a:t>
            </a:r>
            <a:r>
              <a:rPr lang="en-US" dirty="0"/>
              <a:t> </a:t>
            </a:r>
            <a:r>
              <a:rPr lang="en-US" dirty="0" err="1"/>
              <a:t>cao</a:t>
            </a:r>
            <a:r>
              <a:rPr lang="en-US" dirty="0"/>
              <a:t> </a:t>
            </a:r>
            <a:r>
              <a:rPr lang="en-US" dirty="0" err="1"/>
              <a:t>trên</a:t>
            </a:r>
            <a:r>
              <a:rPr lang="en-US" dirty="0"/>
              <a:t> CT ở </a:t>
            </a:r>
            <a:r>
              <a:rPr lang="en-US" dirty="0" err="1"/>
              <a:t>thì</a:t>
            </a:r>
            <a:r>
              <a:rPr lang="en-US" dirty="0"/>
              <a:t> </a:t>
            </a:r>
            <a:r>
              <a:rPr lang="en-US" dirty="0" err="1"/>
              <a:t>không</a:t>
            </a:r>
            <a:r>
              <a:rPr lang="en-US" dirty="0"/>
              <a:t> </a:t>
            </a:r>
            <a:r>
              <a:rPr lang="en-US" dirty="0" err="1"/>
              <a:t>thuốc</a:t>
            </a:r>
            <a:r>
              <a:rPr lang="en-US" dirty="0"/>
              <a:t>. Qua </a:t>
            </a:r>
            <a:r>
              <a:rPr lang="en-US" dirty="0" err="1"/>
              <a:t>thì</a:t>
            </a:r>
            <a:r>
              <a:rPr lang="en-US" dirty="0"/>
              <a:t> </a:t>
            </a:r>
            <a:r>
              <a:rPr lang="en-US" dirty="0" err="1"/>
              <a:t>đm</a:t>
            </a:r>
            <a:r>
              <a:rPr lang="en-US" dirty="0"/>
              <a:t> </a:t>
            </a:r>
            <a:r>
              <a:rPr lang="en-US" dirty="0" err="1"/>
              <a:t>và</a:t>
            </a:r>
            <a:r>
              <a:rPr lang="en-US" dirty="0"/>
              <a:t> tm </a:t>
            </a:r>
            <a:r>
              <a:rPr lang="en-US" dirty="0" err="1"/>
              <a:t>có</a:t>
            </a:r>
            <a:r>
              <a:rPr lang="en-US" dirty="0"/>
              <a:t> </a:t>
            </a:r>
            <a:r>
              <a:rPr lang="en-US" dirty="0" err="1"/>
              <a:t>thể</a:t>
            </a:r>
            <a:r>
              <a:rPr lang="en-US" dirty="0"/>
              <a:t> </a:t>
            </a:r>
            <a:r>
              <a:rPr lang="en-US" dirty="0" err="1"/>
              <a:t>thấy</a:t>
            </a:r>
            <a:r>
              <a:rPr lang="en-US" dirty="0"/>
              <a:t> đ</a:t>
            </a:r>
            <a:r>
              <a:rPr lang="vi-VN" dirty="0"/>
              <a:t>ư</a:t>
            </a:r>
            <a:r>
              <a:rPr lang="en-US" dirty="0" err="1"/>
              <a:t>ợc</a:t>
            </a:r>
            <a:r>
              <a:rPr lang="en-US" dirty="0"/>
              <a:t> </a:t>
            </a:r>
            <a:r>
              <a:rPr lang="en-US" dirty="0" err="1"/>
              <a:t>hình</a:t>
            </a:r>
            <a:r>
              <a:rPr lang="en-US" dirty="0"/>
              <a:t> </a:t>
            </a:r>
            <a:r>
              <a:rPr lang="en-US" dirty="0" err="1"/>
              <a:t>ảnh</a:t>
            </a:r>
            <a:r>
              <a:rPr lang="en-US" dirty="0"/>
              <a:t> </a:t>
            </a:r>
            <a:r>
              <a:rPr lang="en-US" dirty="0" err="1"/>
              <a:t>thoát</a:t>
            </a:r>
            <a:r>
              <a:rPr lang="en-US" dirty="0"/>
              <a:t> </a:t>
            </a:r>
            <a:r>
              <a:rPr lang="en-US" dirty="0" err="1"/>
              <a:t>thuốc</a:t>
            </a:r>
            <a:r>
              <a:rPr lang="en-US" dirty="0"/>
              <a:t> t</a:t>
            </a:r>
            <a:r>
              <a:rPr lang="vi-VN" dirty="0"/>
              <a:t>ư</a:t>
            </a:r>
            <a:r>
              <a:rPr lang="en-US" dirty="0" err="1"/>
              <a:t>ơng</a:t>
            </a:r>
            <a:r>
              <a:rPr lang="en-US" dirty="0"/>
              <a:t> </a:t>
            </a:r>
            <a:r>
              <a:rPr lang="en-US" dirty="0" err="1"/>
              <a:t>phản</a:t>
            </a:r>
            <a:r>
              <a:rPr lang="en-US" dirty="0"/>
              <a:t> </a:t>
            </a:r>
            <a:r>
              <a:rPr lang="en-US" dirty="0" err="1"/>
              <a:t>cho</a:t>
            </a:r>
            <a:r>
              <a:rPr lang="en-US" dirty="0"/>
              <a:t> </a:t>
            </a:r>
            <a:r>
              <a:rPr lang="en-US" dirty="0" err="1"/>
              <a:t>thấy</a:t>
            </a:r>
            <a:r>
              <a:rPr lang="en-US" dirty="0"/>
              <a:t> </a:t>
            </a:r>
            <a:r>
              <a:rPr lang="en-US" dirty="0" err="1"/>
              <a:t>tình</a:t>
            </a:r>
            <a:r>
              <a:rPr lang="en-US" dirty="0"/>
              <a:t> </a:t>
            </a:r>
            <a:r>
              <a:rPr lang="en-US" dirty="0" err="1"/>
              <a:t>trạng</a:t>
            </a:r>
            <a:r>
              <a:rPr lang="en-US" dirty="0"/>
              <a:t> </a:t>
            </a:r>
            <a:r>
              <a:rPr lang="en-US" dirty="0" err="1"/>
              <a:t>chảy</a:t>
            </a:r>
            <a:r>
              <a:rPr lang="en-US" dirty="0"/>
              <a:t> </a:t>
            </a:r>
            <a:r>
              <a:rPr lang="en-US" dirty="0" err="1"/>
              <a:t>máu</a:t>
            </a:r>
            <a:r>
              <a:rPr lang="en-US" dirty="0"/>
              <a:t> </a:t>
            </a:r>
            <a:r>
              <a:rPr lang="en-US" dirty="0" err="1"/>
              <a:t>hoạt</a:t>
            </a:r>
            <a:r>
              <a:rPr lang="en-US" dirty="0"/>
              <a:t> </a:t>
            </a:r>
            <a:r>
              <a:rPr lang="en-US" dirty="0" err="1"/>
              <a:t>động</a:t>
            </a:r>
            <a:r>
              <a:rPr lang="en-US" dirty="0"/>
              <a:t>. </a:t>
            </a:r>
            <a:r>
              <a:rPr lang="en-US" dirty="0" err="1"/>
              <a:t>Ngoài</a:t>
            </a:r>
            <a:r>
              <a:rPr lang="en-US" dirty="0"/>
              <a:t> ra </a:t>
            </a:r>
            <a:r>
              <a:rPr lang="en-US" dirty="0" err="1"/>
              <a:t>còn</a:t>
            </a:r>
            <a:r>
              <a:rPr lang="en-US" dirty="0"/>
              <a:t> </a:t>
            </a:r>
            <a:r>
              <a:rPr lang="en-US" dirty="0" err="1"/>
              <a:t>có</a:t>
            </a:r>
            <a:r>
              <a:rPr lang="en-US" dirty="0"/>
              <a:t> </a:t>
            </a:r>
            <a:r>
              <a:rPr lang="en-US" dirty="0" err="1"/>
              <a:t>thể</a:t>
            </a:r>
            <a:r>
              <a:rPr lang="en-US" dirty="0"/>
              <a:t> </a:t>
            </a:r>
            <a:r>
              <a:rPr lang="en-US" dirty="0" err="1"/>
              <a:t>dựng</a:t>
            </a:r>
            <a:r>
              <a:rPr lang="en-US" dirty="0"/>
              <a:t> </a:t>
            </a:r>
            <a:r>
              <a:rPr lang="en-US" dirty="0" err="1"/>
              <a:t>hình</a:t>
            </a:r>
            <a:r>
              <a:rPr lang="en-US" dirty="0"/>
              <a:t> đ</a:t>
            </a:r>
            <a:r>
              <a:rPr lang="vi-VN" dirty="0"/>
              <a:t>ư</a:t>
            </a:r>
            <a:r>
              <a:rPr lang="en-US" dirty="0" err="1"/>
              <a:t>ợc</a:t>
            </a:r>
            <a:r>
              <a:rPr lang="en-US" dirty="0"/>
              <a:t> </a:t>
            </a:r>
            <a:r>
              <a:rPr lang="en-US" dirty="0" err="1"/>
              <a:t>cây</a:t>
            </a:r>
            <a:r>
              <a:rPr lang="en-US" dirty="0"/>
              <a:t> </a:t>
            </a:r>
            <a:r>
              <a:rPr lang="en-US" dirty="0" err="1"/>
              <a:t>mạch</a:t>
            </a:r>
            <a:r>
              <a:rPr lang="en-US" dirty="0"/>
              <a:t> </a:t>
            </a:r>
            <a:r>
              <a:rPr lang="en-US" dirty="0" err="1"/>
              <a:t>máu</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động</a:t>
            </a:r>
            <a:r>
              <a:rPr lang="en-US" dirty="0"/>
              <a:t> </a:t>
            </a:r>
            <a:r>
              <a:rPr lang="en-US" dirty="0" err="1"/>
              <a:t>mạch</a:t>
            </a:r>
            <a:r>
              <a:rPr lang="en-US" dirty="0"/>
              <a:t> </a:t>
            </a:r>
            <a:r>
              <a:rPr lang="en-US" dirty="0" err="1"/>
              <a:t>thủ</a:t>
            </a:r>
            <a:r>
              <a:rPr lang="en-US" dirty="0"/>
              <a:t> </a:t>
            </a:r>
            <a:r>
              <a:rPr lang="en-US" dirty="0" err="1"/>
              <a:t>phạm</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347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Giai</a:t>
            </a:r>
            <a:r>
              <a:rPr lang="en-US" dirty="0"/>
              <a:t> </a:t>
            </a:r>
            <a:r>
              <a:rPr lang="en-US" dirty="0" err="1"/>
              <a:t>đoạn</a:t>
            </a:r>
            <a:r>
              <a:rPr lang="en-US" dirty="0"/>
              <a:t> </a:t>
            </a:r>
            <a:r>
              <a:rPr lang="en-US" dirty="0" err="1"/>
              <a:t>tối</a:t>
            </a:r>
            <a:r>
              <a:rPr lang="en-US" dirty="0"/>
              <a:t> </a:t>
            </a:r>
            <a:r>
              <a:rPr lang="en-US" dirty="0" err="1"/>
              <a:t>cấp</a:t>
            </a:r>
            <a:r>
              <a:rPr lang="en-US" dirty="0"/>
              <a:t>: </a:t>
            </a:r>
            <a:r>
              <a:rPr lang="en-US" dirty="0" err="1"/>
              <a:t>máu</a:t>
            </a:r>
            <a:r>
              <a:rPr lang="en-US" dirty="0"/>
              <a:t> </a:t>
            </a:r>
            <a:r>
              <a:rPr lang="en-US" dirty="0" err="1"/>
              <a:t>vừa</a:t>
            </a:r>
            <a:r>
              <a:rPr lang="en-US" dirty="0"/>
              <a:t> </a:t>
            </a:r>
            <a:r>
              <a:rPr lang="en-US" dirty="0" err="1"/>
              <a:t>thoát</a:t>
            </a:r>
            <a:r>
              <a:rPr lang="en-US" dirty="0"/>
              <a:t> ra </a:t>
            </a:r>
            <a:r>
              <a:rPr lang="en-US" dirty="0" err="1"/>
              <a:t>khỏi</a:t>
            </a:r>
            <a:r>
              <a:rPr lang="en-US" dirty="0"/>
              <a:t> </a:t>
            </a:r>
            <a:r>
              <a:rPr lang="en-US" dirty="0" err="1"/>
              <a:t>lòng</a:t>
            </a:r>
            <a:r>
              <a:rPr lang="en-US" dirty="0"/>
              <a:t> </a:t>
            </a:r>
            <a:r>
              <a:rPr lang="en-US" dirty="0" err="1"/>
              <a:t>mạch</a:t>
            </a:r>
            <a:r>
              <a:rPr lang="en-US" dirty="0"/>
              <a:t> </a:t>
            </a:r>
            <a:r>
              <a:rPr lang="en-US" dirty="0" err="1"/>
              <a:t>nên</a:t>
            </a:r>
            <a:r>
              <a:rPr lang="en-US" dirty="0"/>
              <a:t> </a:t>
            </a:r>
            <a:r>
              <a:rPr lang="en-US" dirty="0" err="1"/>
              <a:t>đậm</a:t>
            </a:r>
            <a:r>
              <a:rPr lang="en-US" dirty="0"/>
              <a:t> </a:t>
            </a:r>
            <a:r>
              <a:rPr lang="en-US" dirty="0" err="1"/>
              <a:t>độ</a:t>
            </a:r>
            <a:r>
              <a:rPr lang="en-US" dirty="0"/>
              <a:t> </a:t>
            </a:r>
            <a:r>
              <a:rPr lang="en-US" dirty="0" err="1"/>
              <a:t>ch</a:t>
            </a:r>
            <a:r>
              <a:rPr lang="vi-VN" dirty="0"/>
              <a:t>ư</a:t>
            </a:r>
            <a:r>
              <a:rPr lang="en-US" dirty="0"/>
              <a:t>a </a:t>
            </a:r>
            <a:r>
              <a:rPr lang="en-US" dirty="0" err="1"/>
              <a:t>thay</a:t>
            </a:r>
            <a:r>
              <a:rPr lang="en-US" dirty="0"/>
              <a:t> </a:t>
            </a:r>
            <a:r>
              <a:rPr lang="en-US" dirty="0" err="1"/>
              <a:t>đổi</a:t>
            </a:r>
            <a:r>
              <a:rPr lang="en-US" dirty="0"/>
              <a:t> so vs </a:t>
            </a:r>
            <a:r>
              <a:rPr lang="en-US" dirty="0" err="1"/>
              <a:t>máu</a:t>
            </a:r>
            <a:r>
              <a:rPr lang="en-US" dirty="0"/>
              <a:t> </a:t>
            </a:r>
            <a:r>
              <a:rPr lang="en-US" dirty="0" err="1"/>
              <a:t>trong</a:t>
            </a:r>
            <a:r>
              <a:rPr lang="en-US" dirty="0"/>
              <a:t> long </a:t>
            </a:r>
            <a:r>
              <a:rPr lang="en-US" dirty="0" err="1"/>
              <a:t>mạch</a:t>
            </a:r>
            <a:endParaRPr lang="en-US" dirty="0"/>
          </a:p>
          <a:p>
            <a:pPr marL="158750" indent="0">
              <a:buNone/>
            </a:pPr>
            <a:r>
              <a:rPr lang="en-US" dirty="0" err="1"/>
              <a:t>Giai</a:t>
            </a:r>
            <a:r>
              <a:rPr lang="en-US" dirty="0"/>
              <a:t> </a:t>
            </a:r>
            <a:r>
              <a:rPr lang="en-US" dirty="0" err="1"/>
              <a:t>đoạn</a:t>
            </a:r>
            <a:r>
              <a:rPr lang="en-US" dirty="0"/>
              <a:t> </a:t>
            </a:r>
            <a:r>
              <a:rPr lang="en-US" dirty="0" err="1"/>
              <a:t>cấp</a:t>
            </a:r>
            <a:r>
              <a:rPr lang="en-US" dirty="0"/>
              <a:t>: </a:t>
            </a:r>
            <a:r>
              <a:rPr lang="en-US" dirty="0" err="1"/>
              <a:t>khối</a:t>
            </a:r>
            <a:r>
              <a:rPr lang="en-US" dirty="0"/>
              <a:t> </a:t>
            </a:r>
            <a:r>
              <a:rPr lang="en-US" dirty="0" err="1"/>
              <a:t>máu</a:t>
            </a:r>
            <a:r>
              <a:rPr lang="en-US" dirty="0"/>
              <a:t> </a:t>
            </a:r>
            <a:r>
              <a:rPr lang="en-US" dirty="0" err="1"/>
              <a:t>tụ</a:t>
            </a:r>
            <a:r>
              <a:rPr lang="en-US" dirty="0"/>
              <a:t> </a:t>
            </a:r>
            <a:r>
              <a:rPr lang="en-US" dirty="0" err="1"/>
              <a:t>bắt</a:t>
            </a:r>
            <a:r>
              <a:rPr lang="en-US" dirty="0"/>
              <a:t> </a:t>
            </a:r>
            <a:r>
              <a:rPr lang="en-US" dirty="0" err="1"/>
              <a:t>đầu</a:t>
            </a:r>
            <a:r>
              <a:rPr lang="en-US" dirty="0"/>
              <a:t> </a:t>
            </a:r>
            <a:r>
              <a:rPr lang="en-US" dirty="0" err="1"/>
              <a:t>đông</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hữu</a:t>
            </a:r>
            <a:r>
              <a:rPr lang="en-US" dirty="0"/>
              <a:t> </a:t>
            </a:r>
            <a:r>
              <a:rPr lang="en-US" dirty="0" err="1"/>
              <a:t>hình</a:t>
            </a:r>
            <a:r>
              <a:rPr lang="en-US" dirty="0"/>
              <a:t> co </a:t>
            </a:r>
            <a:r>
              <a:rPr lang="en-US" dirty="0" err="1"/>
              <a:t>cụm</a:t>
            </a:r>
            <a:r>
              <a:rPr lang="en-US" dirty="0"/>
              <a:t> </a:t>
            </a:r>
            <a:r>
              <a:rPr lang="en-US" dirty="0" err="1"/>
              <a:t>lại</a:t>
            </a:r>
            <a:r>
              <a:rPr lang="en-US" dirty="0"/>
              <a:t> </a:t>
            </a:r>
            <a:r>
              <a:rPr lang="en-US" dirty="0" err="1"/>
              <a:t>làm</a:t>
            </a:r>
            <a:r>
              <a:rPr lang="en-US" dirty="0"/>
              <a:t> tang </a:t>
            </a:r>
            <a:r>
              <a:rPr lang="en-US" dirty="0" err="1"/>
              <a:t>đậm</a:t>
            </a:r>
            <a:r>
              <a:rPr lang="en-US" dirty="0"/>
              <a:t> </a:t>
            </a:r>
            <a:r>
              <a:rPr lang="en-US" dirty="0" err="1"/>
              <a:t>độ</a:t>
            </a:r>
            <a:r>
              <a:rPr lang="en-US" dirty="0"/>
              <a:t> </a:t>
            </a:r>
            <a:r>
              <a:rPr lang="en-US" dirty="0" err="1"/>
              <a:t>trên</a:t>
            </a:r>
            <a:r>
              <a:rPr lang="en-US" dirty="0"/>
              <a:t> CT</a:t>
            </a:r>
          </a:p>
          <a:p>
            <a:pPr marL="158750" indent="0">
              <a:buNone/>
            </a:pPr>
            <a:r>
              <a:rPr lang="en-US" dirty="0"/>
              <a:t>Sau </a:t>
            </a:r>
            <a:r>
              <a:rPr lang="en-US" dirty="0" err="1"/>
              <a:t>đó</a:t>
            </a:r>
            <a:r>
              <a:rPr lang="en-US" dirty="0"/>
              <a:t> </a:t>
            </a:r>
            <a:r>
              <a:rPr lang="en-US" dirty="0" err="1"/>
              <a:t>đậm</a:t>
            </a:r>
            <a:r>
              <a:rPr lang="en-US" dirty="0"/>
              <a:t> </a:t>
            </a:r>
            <a:r>
              <a:rPr lang="en-US" dirty="0" err="1"/>
              <a:t>độ</a:t>
            </a:r>
            <a:r>
              <a:rPr lang="en-US" dirty="0"/>
              <a:t> </a:t>
            </a:r>
            <a:r>
              <a:rPr lang="en-US" dirty="0" err="1"/>
              <a:t>giảm</a:t>
            </a:r>
            <a:r>
              <a:rPr lang="en-US" dirty="0"/>
              <a:t> </a:t>
            </a:r>
            <a:r>
              <a:rPr lang="en-US" dirty="0" err="1"/>
              <a:t>dần</a:t>
            </a:r>
            <a:r>
              <a:rPr lang="en-US" dirty="0"/>
              <a:t> </a:t>
            </a:r>
            <a:r>
              <a:rPr lang="en-US" dirty="0" err="1"/>
              <a:t>theo</a:t>
            </a:r>
            <a:r>
              <a:rPr lang="en-US" dirty="0"/>
              <a:t> </a:t>
            </a:r>
            <a:r>
              <a:rPr lang="en-US" dirty="0" err="1"/>
              <a:t>thời</a:t>
            </a:r>
            <a:r>
              <a:rPr lang="en-US" dirty="0"/>
              <a:t> </a:t>
            </a:r>
            <a:r>
              <a:rPr lang="en-US" dirty="0" err="1"/>
              <a:t>gian</a:t>
            </a:r>
            <a:endParaRPr lang="en-US" dirty="0"/>
          </a:p>
        </p:txBody>
      </p:sp>
    </p:spTree>
    <p:extLst>
      <p:ext uri="{BB962C8B-B14F-4D97-AF65-F5344CB8AC3E}">
        <p14:creationId xmlns:p14="http://schemas.microsoft.com/office/powerpoint/2010/main" val="869903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Thì</a:t>
            </a:r>
            <a:r>
              <a:rPr lang="en-US" dirty="0"/>
              <a:t> ko </a:t>
            </a:r>
            <a:r>
              <a:rPr lang="en-US" dirty="0" err="1"/>
              <a:t>thuốc</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có</a:t>
            </a:r>
            <a:r>
              <a:rPr lang="en-US" dirty="0"/>
              <a:t> </a:t>
            </a:r>
            <a:r>
              <a:rPr lang="en-US" dirty="0" err="1"/>
              <a:t>chảy</a:t>
            </a:r>
            <a:r>
              <a:rPr lang="en-US" dirty="0"/>
              <a:t> </a:t>
            </a:r>
            <a:r>
              <a:rPr lang="en-US" dirty="0" err="1"/>
              <a:t>máu</a:t>
            </a:r>
            <a:r>
              <a:rPr lang="en-US" dirty="0"/>
              <a:t> </a:t>
            </a:r>
            <a:r>
              <a:rPr lang="en-US" dirty="0" err="1"/>
              <a:t>vì</a:t>
            </a:r>
            <a:r>
              <a:rPr lang="en-US" dirty="0"/>
              <a:t> </a:t>
            </a:r>
            <a:r>
              <a:rPr lang="en-US" dirty="0" err="1"/>
              <a:t>thấy</a:t>
            </a:r>
            <a:r>
              <a:rPr lang="en-US" dirty="0"/>
              <a:t> </a:t>
            </a:r>
            <a:r>
              <a:rPr lang="en-US" dirty="0" err="1"/>
              <a:t>khối</a:t>
            </a:r>
            <a:r>
              <a:rPr lang="en-US" dirty="0"/>
              <a:t> </a:t>
            </a:r>
            <a:r>
              <a:rPr lang="en-US" dirty="0" err="1"/>
              <a:t>tụ</a:t>
            </a:r>
            <a:r>
              <a:rPr lang="en-US" dirty="0"/>
              <a:t> </a:t>
            </a:r>
            <a:r>
              <a:rPr lang="en-US" dirty="0" err="1"/>
              <a:t>dịch</a:t>
            </a:r>
            <a:r>
              <a:rPr lang="en-US" dirty="0"/>
              <a:t> </a:t>
            </a:r>
            <a:r>
              <a:rPr lang="en-US" dirty="0" err="1"/>
              <a:t>có</a:t>
            </a:r>
            <a:r>
              <a:rPr lang="en-US" dirty="0"/>
              <a:t> </a:t>
            </a:r>
            <a:r>
              <a:rPr lang="en-US" dirty="0" err="1"/>
              <a:t>đậm</a:t>
            </a:r>
            <a:r>
              <a:rPr lang="en-US" dirty="0"/>
              <a:t> </a:t>
            </a:r>
            <a:r>
              <a:rPr lang="en-US" dirty="0" err="1"/>
              <a:t>độ</a:t>
            </a:r>
            <a:r>
              <a:rPr lang="en-US" dirty="0"/>
              <a:t> </a:t>
            </a:r>
            <a:r>
              <a:rPr lang="en-US" dirty="0" err="1"/>
              <a:t>cao</a:t>
            </a:r>
            <a:r>
              <a:rPr lang="en-US" dirty="0"/>
              <a:t> (</a:t>
            </a:r>
            <a:r>
              <a:rPr lang="en-US" dirty="0" err="1"/>
              <a:t>th</a:t>
            </a:r>
            <a:r>
              <a:rPr lang="vi-VN" dirty="0"/>
              <a:t>ư</a:t>
            </a:r>
            <a:r>
              <a:rPr lang="en-US" dirty="0" err="1"/>
              <a:t>ờng</a:t>
            </a:r>
            <a:r>
              <a:rPr lang="en-US" dirty="0"/>
              <a:t> &gt;40HU), </a:t>
            </a:r>
            <a:r>
              <a:rPr lang="en-US" dirty="0" err="1"/>
              <a:t>sau</a:t>
            </a:r>
            <a:r>
              <a:rPr lang="en-US" dirty="0"/>
              <a:t> </a:t>
            </a:r>
            <a:r>
              <a:rPr lang="en-US" dirty="0" err="1"/>
              <a:t>khi</a:t>
            </a:r>
            <a:r>
              <a:rPr lang="en-US" dirty="0"/>
              <a:t> </a:t>
            </a:r>
            <a:r>
              <a:rPr lang="en-US" dirty="0" err="1"/>
              <a:t>tiêm</a:t>
            </a:r>
            <a:r>
              <a:rPr lang="en-US" dirty="0"/>
              <a:t> </a:t>
            </a:r>
            <a:r>
              <a:rPr lang="en-US" dirty="0" err="1"/>
              <a:t>thuốc</a:t>
            </a:r>
            <a:r>
              <a:rPr lang="en-US" dirty="0"/>
              <a:t> do </a:t>
            </a:r>
            <a:r>
              <a:rPr lang="en-US" dirty="0" err="1"/>
              <a:t>các</a:t>
            </a:r>
            <a:r>
              <a:rPr lang="en-US" dirty="0"/>
              <a:t> c</a:t>
            </a:r>
            <a:r>
              <a:rPr lang="vi-VN" dirty="0"/>
              <a:t>ơ</a:t>
            </a:r>
            <a:r>
              <a:rPr lang="en-US" dirty="0"/>
              <a:t> </a:t>
            </a:r>
            <a:r>
              <a:rPr lang="en-US" dirty="0" err="1"/>
              <a:t>quan</a:t>
            </a:r>
            <a:r>
              <a:rPr lang="en-US" dirty="0"/>
              <a:t> </a:t>
            </a:r>
            <a:r>
              <a:rPr lang="en-US" dirty="0" err="1"/>
              <a:t>lân</a:t>
            </a:r>
            <a:r>
              <a:rPr lang="en-US" dirty="0"/>
              <a:t> </a:t>
            </a:r>
            <a:r>
              <a:rPr lang="en-US" dirty="0" err="1"/>
              <a:t>cận</a:t>
            </a:r>
            <a:r>
              <a:rPr lang="en-US" dirty="0"/>
              <a:t> </a:t>
            </a:r>
            <a:r>
              <a:rPr lang="en-US" dirty="0" err="1"/>
              <a:t>bắt</a:t>
            </a:r>
            <a:r>
              <a:rPr lang="en-US" dirty="0"/>
              <a:t> </a:t>
            </a:r>
            <a:r>
              <a:rPr lang="en-US" dirty="0" err="1"/>
              <a:t>thuốc</a:t>
            </a:r>
            <a:r>
              <a:rPr lang="en-US" dirty="0"/>
              <a:t> </a:t>
            </a:r>
            <a:r>
              <a:rPr lang="en-US" dirty="0" err="1"/>
              <a:t>nên</a:t>
            </a:r>
            <a:r>
              <a:rPr lang="en-US" dirty="0"/>
              <a:t> </a:t>
            </a:r>
            <a:r>
              <a:rPr lang="en-US" dirty="0" err="1"/>
              <a:t>hình</a:t>
            </a:r>
            <a:r>
              <a:rPr lang="en-US" dirty="0"/>
              <a:t> </a:t>
            </a:r>
            <a:r>
              <a:rPr lang="en-US" dirty="0" err="1"/>
              <a:t>ảnh</a:t>
            </a:r>
            <a:r>
              <a:rPr lang="en-US" dirty="0"/>
              <a:t> </a:t>
            </a:r>
            <a:r>
              <a:rPr lang="en-US" dirty="0" err="1"/>
              <a:t>bị</a:t>
            </a:r>
            <a:r>
              <a:rPr lang="en-US" dirty="0"/>
              <a:t> </a:t>
            </a:r>
            <a:r>
              <a:rPr lang="en-US" dirty="0" err="1"/>
              <a:t>che</a:t>
            </a:r>
            <a:r>
              <a:rPr lang="en-US" dirty="0"/>
              <a:t> </a:t>
            </a:r>
            <a:r>
              <a:rPr lang="en-US" dirty="0" err="1"/>
              <a:t>mờ</a:t>
            </a:r>
            <a:r>
              <a:rPr lang="en-US" dirty="0"/>
              <a:t> </a:t>
            </a:r>
            <a:r>
              <a:rPr lang="en-US" dirty="0" err="1"/>
              <a:t>đi</a:t>
            </a:r>
            <a:r>
              <a:rPr lang="en-US" dirty="0"/>
              <a:t>, do </a:t>
            </a:r>
            <a:r>
              <a:rPr lang="en-US" dirty="0" err="1"/>
              <a:t>đó</a:t>
            </a:r>
            <a:r>
              <a:rPr lang="en-US" dirty="0"/>
              <a:t> </a:t>
            </a:r>
            <a:r>
              <a:rPr lang="en-US" dirty="0" err="1"/>
              <a:t>thì</a:t>
            </a:r>
            <a:r>
              <a:rPr lang="en-US" dirty="0"/>
              <a:t> </a:t>
            </a:r>
            <a:r>
              <a:rPr lang="en-US" dirty="0" err="1"/>
              <a:t>không</a:t>
            </a:r>
            <a:r>
              <a:rPr lang="en-US" dirty="0"/>
              <a:t> </a:t>
            </a:r>
            <a:r>
              <a:rPr lang="en-US" dirty="0" err="1"/>
              <a:t>thuốc</a:t>
            </a:r>
            <a:r>
              <a:rPr lang="en-US" dirty="0"/>
              <a:t> </a:t>
            </a:r>
            <a:r>
              <a:rPr lang="en-US" dirty="0" err="1"/>
              <a:t>là</a:t>
            </a:r>
            <a:r>
              <a:rPr lang="en-US" dirty="0"/>
              <a:t> </a:t>
            </a:r>
            <a:r>
              <a:rPr lang="en-US" dirty="0" err="1"/>
              <a:t>cần</a:t>
            </a:r>
            <a:r>
              <a:rPr lang="en-US" dirty="0"/>
              <a:t> </a:t>
            </a:r>
            <a:r>
              <a:rPr lang="en-US" dirty="0" err="1"/>
              <a:t>thiết</a:t>
            </a:r>
            <a:r>
              <a:rPr lang="en-US" dirty="0"/>
              <a:t> </a:t>
            </a:r>
            <a:r>
              <a:rPr lang="en-US" dirty="0" err="1"/>
              <a:t>để</a:t>
            </a:r>
            <a:r>
              <a:rPr lang="en-US" dirty="0"/>
              <a:t> </a:t>
            </a:r>
            <a:r>
              <a:rPr lang="en-US" dirty="0" err="1"/>
              <a:t>nhận</a:t>
            </a:r>
            <a:r>
              <a:rPr lang="en-US" dirty="0"/>
              <a:t> </a:t>
            </a:r>
            <a:r>
              <a:rPr lang="en-US" dirty="0" err="1"/>
              <a:t>diện</a:t>
            </a:r>
            <a:r>
              <a:rPr lang="en-US" dirty="0"/>
              <a:t> </a:t>
            </a:r>
            <a:r>
              <a:rPr lang="en-US" dirty="0" err="1"/>
              <a:t>chảy</a:t>
            </a:r>
            <a:r>
              <a:rPr lang="en-US" dirty="0"/>
              <a:t> </a:t>
            </a:r>
            <a:r>
              <a:rPr lang="en-US" dirty="0" err="1"/>
              <a:t>máu</a:t>
            </a:r>
            <a:r>
              <a:rPr lang="en-US" dirty="0"/>
              <a:t>.</a:t>
            </a:r>
          </a:p>
          <a:p>
            <a:endParaRPr lang="en-US" dirty="0"/>
          </a:p>
        </p:txBody>
      </p:sp>
    </p:spTree>
    <p:extLst>
      <p:ext uri="{BB962C8B-B14F-4D97-AF65-F5344CB8AC3E}">
        <p14:creationId xmlns:p14="http://schemas.microsoft.com/office/powerpoint/2010/main" val="1106282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710ee6ad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710ee6ad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3438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0625" y="4473225"/>
            <a:ext cx="4115987" cy="769394"/>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65275" y="-156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36925" y="-5398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95726">
            <a:off x="-130622" y="3655115"/>
            <a:ext cx="2199510" cy="1987525"/>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44234">
            <a:off x="6088289" y="3622766"/>
            <a:ext cx="3520410" cy="179935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250" y="-738525"/>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0479">
            <a:off x="48915" y="-222860"/>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98900" y="3115900"/>
            <a:ext cx="2290125" cy="220645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lvl1pPr marL="0" marR="0" lvl="0" indent="0" algn="l" rtl="0">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762900" y="3607600"/>
            <a:ext cx="3563100" cy="2949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27" name="Google Shape;27;p4"/>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6583825"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706900" y="-25977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subTitle" idx="1"/>
          </p:nvPr>
        </p:nvSpPr>
        <p:spPr>
          <a:xfrm>
            <a:off x="713200" y="1525025"/>
            <a:ext cx="7717500" cy="3169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AutoNum type="arabicPeriod"/>
              <a:defRPr sz="1200"/>
            </a:lvl1pPr>
            <a:lvl2pPr lvl="1" rtl="0">
              <a:lnSpc>
                <a:spcPct val="100000"/>
              </a:lnSpc>
              <a:spcBef>
                <a:spcPts val="0"/>
              </a:spcBef>
              <a:spcAft>
                <a:spcPts val="0"/>
              </a:spcAft>
              <a:buSzPts val="1400"/>
              <a:buAutoNum type="alphaLcPeriod"/>
              <a:defRPr sz="1200"/>
            </a:lvl2pPr>
            <a:lvl3pPr lvl="2" rtl="0">
              <a:lnSpc>
                <a:spcPct val="100000"/>
              </a:lnSpc>
              <a:spcBef>
                <a:spcPts val="0"/>
              </a:spcBef>
              <a:spcAft>
                <a:spcPts val="0"/>
              </a:spcAft>
              <a:buSzPts val="1400"/>
              <a:buAutoNum type="romanLcPeriod"/>
              <a:defRPr sz="1200"/>
            </a:lvl3pPr>
            <a:lvl4pPr lvl="3" rtl="0">
              <a:lnSpc>
                <a:spcPct val="100000"/>
              </a:lnSpc>
              <a:spcBef>
                <a:spcPts val="0"/>
              </a:spcBef>
              <a:spcAft>
                <a:spcPts val="0"/>
              </a:spcAft>
              <a:buSzPts val="1400"/>
              <a:buAutoNum type="arabicPeriod"/>
              <a:defRPr sz="1200"/>
            </a:lvl4pPr>
            <a:lvl5pPr lvl="4" rtl="0">
              <a:lnSpc>
                <a:spcPct val="100000"/>
              </a:lnSpc>
              <a:spcBef>
                <a:spcPts val="0"/>
              </a:spcBef>
              <a:spcAft>
                <a:spcPts val="0"/>
              </a:spcAft>
              <a:buSzPts val="1400"/>
              <a:buAutoNum type="alphaLcPeriod"/>
              <a:defRPr sz="1200"/>
            </a:lvl5pPr>
            <a:lvl6pPr lvl="5" rtl="0">
              <a:lnSpc>
                <a:spcPct val="100000"/>
              </a:lnSpc>
              <a:spcBef>
                <a:spcPts val="0"/>
              </a:spcBef>
              <a:spcAft>
                <a:spcPts val="0"/>
              </a:spcAft>
              <a:buSzPts val="1400"/>
              <a:buAutoNum type="romanLcPeriod"/>
              <a:defRPr sz="1200"/>
            </a:lvl6pPr>
            <a:lvl7pPr lvl="6" rtl="0">
              <a:lnSpc>
                <a:spcPct val="100000"/>
              </a:lnSpc>
              <a:spcBef>
                <a:spcPts val="0"/>
              </a:spcBef>
              <a:spcAft>
                <a:spcPts val="0"/>
              </a:spcAft>
              <a:buSzPts val="1400"/>
              <a:buAutoNum type="arabicPeriod"/>
              <a:defRPr sz="1200"/>
            </a:lvl7pPr>
            <a:lvl8pPr lvl="7" rtl="0">
              <a:lnSpc>
                <a:spcPct val="100000"/>
              </a:lnSpc>
              <a:spcBef>
                <a:spcPts val="0"/>
              </a:spcBef>
              <a:spcAft>
                <a:spcPts val="0"/>
              </a:spcAft>
              <a:buSzPts val="1400"/>
              <a:buAutoNum type="alphaLcPeriod"/>
              <a:defRPr sz="1200"/>
            </a:lvl8pPr>
            <a:lvl9pPr lvl="8" rtl="0">
              <a:lnSpc>
                <a:spcPct val="100000"/>
              </a:lnSpc>
              <a:spcBef>
                <a:spcPts val="0"/>
              </a:spcBef>
              <a:spcAft>
                <a:spcPts val="0"/>
              </a:spcAft>
              <a:buSzPts val="1400"/>
              <a:buAutoNum type="romanLcPeriod"/>
              <a:defRPr sz="1200"/>
            </a:lvl9pPr>
          </a:lstStyle>
          <a:p>
            <a:endParaRPr/>
          </a:p>
        </p:txBody>
      </p:sp>
    </p:spTree>
    <p:extLst>
      <p:ext uri="{BB962C8B-B14F-4D97-AF65-F5344CB8AC3E}">
        <p14:creationId xmlns:p14="http://schemas.microsoft.com/office/powerpoint/2010/main" val="1067444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42"/>
        <p:cNvGrpSpPr/>
        <p:nvPr/>
      </p:nvGrpSpPr>
      <p:grpSpPr>
        <a:xfrm>
          <a:off x="0" y="0"/>
          <a:ext cx="0" cy="0"/>
          <a:chOff x="0" y="0"/>
          <a:chExt cx="0" cy="0"/>
        </a:xfrm>
      </p:grpSpPr>
      <p:sp>
        <p:nvSpPr>
          <p:cNvPr id="143" name="Google Shape;143;p20"/>
          <p:cNvSpPr/>
          <p:nvPr/>
        </p:nvSpPr>
        <p:spPr>
          <a:xfrm>
            <a:off x="-804300" y="4317374"/>
            <a:ext cx="2023768" cy="13159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3180931">
            <a:off x="6093995" y="-214534"/>
            <a:ext cx="3897900" cy="199199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0"/>
          <p:cNvSpPr txBox="1">
            <a:spLocks noGrp="1"/>
          </p:cNvSpPr>
          <p:nvPr>
            <p:ph type="title" idx="2"/>
          </p:nvPr>
        </p:nvSpPr>
        <p:spPr>
          <a:xfrm>
            <a:off x="13076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0"/>
          <p:cNvSpPr txBox="1">
            <a:spLocks noGrp="1"/>
          </p:cNvSpPr>
          <p:nvPr>
            <p:ph type="subTitle" idx="1"/>
          </p:nvPr>
        </p:nvSpPr>
        <p:spPr>
          <a:xfrm>
            <a:off x="13056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9" name="Google Shape;149;p20"/>
          <p:cNvSpPr txBox="1">
            <a:spLocks noGrp="1"/>
          </p:cNvSpPr>
          <p:nvPr>
            <p:ph type="title" idx="3" hasCustomPrompt="1"/>
          </p:nvPr>
        </p:nvSpPr>
        <p:spPr>
          <a:xfrm>
            <a:off x="18315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0" name="Google Shape;150;p20"/>
          <p:cNvSpPr txBox="1">
            <a:spLocks noGrp="1"/>
          </p:cNvSpPr>
          <p:nvPr>
            <p:ph type="title" idx="4"/>
          </p:nvPr>
        </p:nvSpPr>
        <p:spPr>
          <a:xfrm>
            <a:off x="363015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0"/>
          <p:cNvSpPr txBox="1">
            <a:spLocks noGrp="1"/>
          </p:cNvSpPr>
          <p:nvPr>
            <p:ph type="subTitle" idx="5"/>
          </p:nvPr>
        </p:nvSpPr>
        <p:spPr>
          <a:xfrm>
            <a:off x="362820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2" name="Google Shape;152;p20"/>
          <p:cNvSpPr txBox="1">
            <a:spLocks noGrp="1"/>
          </p:cNvSpPr>
          <p:nvPr>
            <p:ph type="title" idx="6" hasCustomPrompt="1"/>
          </p:nvPr>
        </p:nvSpPr>
        <p:spPr>
          <a:xfrm>
            <a:off x="4154100" y="1571491"/>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3" name="Google Shape;153;p20"/>
          <p:cNvSpPr txBox="1">
            <a:spLocks noGrp="1"/>
          </p:cNvSpPr>
          <p:nvPr>
            <p:ph type="title" idx="7"/>
          </p:nvPr>
        </p:nvSpPr>
        <p:spPr>
          <a:xfrm>
            <a:off x="59527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0"/>
          <p:cNvSpPr txBox="1">
            <a:spLocks noGrp="1"/>
          </p:cNvSpPr>
          <p:nvPr>
            <p:ph type="subTitle" idx="8"/>
          </p:nvPr>
        </p:nvSpPr>
        <p:spPr>
          <a:xfrm>
            <a:off x="59507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5" name="Google Shape;155;p20"/>
          <p:cNvSpPr txBox="1">
            <a:spLocks noGrp="1"/>
          </p:cNvSpPr>
          <p:nvPr>
            <p:ph type="title" idx="9" hasCustomPrompt="1"/>
          </p:nvPr>
        </p:nvSpPr>
        <p:spPr>
          <a:xfrm>
            <a:off x="64766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extLst>
      <p:ext uri="{BB962C8B-B14F-4D97-AF65-F5344CB8AC3E}">
        <p14:creationId xmlns:p14="http://schemas.microsoft.com/office/powerpoint/2010/main" val="3722107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2"/>
        <p:cNvGrpSpPr/>
        <p:nvPr/>
      </p:nvGrpSpPr>
      <p:grpSpPr>
        <a:xfrm>
          <a:off x="0" y="0"/>
          <a:ext cx="0" cy="0"/>
          <a:chOff x="0" y="0"/>
          <a:chExt cx="0" cy="0"/>
        </a:xfrm>
      </p:grpSpPr>
      <p:sp>
        <p:nvSpPr>
          <p:cNvPr id="133" name="Google Shape;133;p19"/>
          <p:cNvSpPr/>
          <p:nvPr/>
        </p:nvSpPr>
        <p:spPr>
          <a:xfrm>
            <a:off x="3929675" y="4535527"/>
            <a:ext cx="4002127" cy="748110"/>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7615100" y="3954513"/>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10800000" flipH="1">
            <a:off x="-79600" y="-109724"/>
            <a:ext cx="2755853" cy="596752"/>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905375" y="2156701"/>
            <a:ext cx="2094000" cy="411600"/>
          </a:xfrm>
          <a:prstGeom prst="rect">
            <a:avLst/>
          </a:prstGeom>
        </p:spPr>
        <p:txBody>
          <a:bodyPr spcFirstLastPara="1" wrap="square" lIns="0" tIns="0" rIns="0" bIns="0" anchor="ctr" anchorCtr="0">
            <a:noAutofit/>
          </a:bodyPr>
          <a:lstStyle>
            <a:lvl1pPr lvl="0" algn="l"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19"/>
          <p:cNvSpPr txBox="1">
            <a:spLocks noGrp="1"/>
          </p:cNvSpPr>
          <p:nvPr>
            <p:ph type="subTitle" idx="1"/>
          </p:nvPr>
        </p:nvSpPr>
        <p:spPr>
          <a:xfrm>
            <a:off x="907862" y="2737725"/>
            <a:ext cx="2093100" cy="1023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 name="Google Shape;139;p19"/>
          <p:cNvSpPr txBox="1">
            <a:spLocks noGrp="1"/>
          </p:cNvSpPr>
          <p:nvPr>
            <p:ph type="title" idx="2"/>
          </p:nvPr>
        </p:nvSpPr>
        <p:spPr>
          <a:xfrm>
            <a:off x="6144625" y="2015125"/>
            <a:ext cx="2094000" cy="411600"/>
          </a:xfrm>
          <a:prstGeom prst="rect">
            <a:avLst/>
          </a:prstGeom>
        </p:spPr>
        <p:txBody>
          <a:bodyPr spcFirstLastPara="1" wrap="square" lIns="0" tIns="0" rIns="0" bIns="0" anchor="ctr" anchorCtr="0">
            <a:noAutofit/>
          </a:bodyPr>
          <a:lstStyle>
            <a:lvl1pPr lvl="0" algn="r"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9"/>
          <p:cNvSpPr txBox="1">
            <a:spLocks noGrp="1"/>
          </p:cNvSpPr>
          <p:nvPr>
            <p:ph type="subTitle" idx="3"/>
          </p:nvPr>
        </p:nvSpPr>
        <p:spPr>
          <a:xfrm>
            <a:off x="6144637" y="2589995"/>
            <a:ext cx="2094000" cy="1024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19"/>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54014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
        <p:cNvGrpSpPr/>
        <p:nvPr/>
      </p:nvGrpSpPr>
      <p:grpSpPr>
        <a:xfrm>
          <a:off x="0" y="0"/>
          <a:ext cx="0" cy="0"/>
          <a:chOff x="0" y="0"/>
          <a:chExt cx="0" cy="0"/>
        </a:xfrm>
      </p:grpSpPr>
      <p:sp>
        <p:nvSpPr>
          <p:cNvPr id="33" name="Google Shape;33;p5"/>
          <p:cNvSpPr/>
          <p:nvPr/>
        </p:nvSpPr>
        <p:spPr>
          <a:xfrm>
            <a:off x="1353872" y="-169303"/>
            <a:ext cx="7887674" cy="10687980"/>
          </a:xfrm>
          <a:custGeom>
            <a:avLst/>
            <a:gdLst/>
            <a:ahLst/>
            <a:cxnLst/>
            <a:rect l="l" t="t" r="r" b="b"/>
            <a:pathLst>
              <a:path w="23730" h="31753" extrusionOk="0">
                <a:moveTo>
                  <a:pt x="1" y="0"/>
                </a:moveTo>
                <a:cubicBezTo>
                  <a:pt x="12" y="191"/>
                  <a:pt x="120" y="357"/>
                  <a:pt x="191" y="524"/>
                </a:cubicBezTo>
                <a:cubicBezTo>
                  <a:pt x="465" y="1084"/>
                  <a:pt x="763" y="1643"/>
                  <a:pt x="1084" y="2179"/>
                </a:cubicBezTo>
                <a:cubicBezTo>
                  <a:pt x="2287" y="4179"/>
                  <a:pt x="3870" y="5846"/>
                  <a:pt x="5942" y="7013"/>
                </a:cubicBezTo>
                <a:cubicBezTo>
                  <a:pt x="7347" y="7799"/>
                  <a:pt x="8835" y="8382"/>
                  <a:pt x="10395" y="8799"/>
                </a:cubicBezTo>
                <a:cubicBezTo>
                  <a:pt x="11490" y="9097"/>
                  <a:pt x="12562" y="9454"/>
                  <a:pt x="13490" y="10168"/>
                </a:cubicBezTo>
                <a:cubicBezTo>
                  <a:pt x="14526" y="10966"/>
                  <a:pt x="15479" y="11847"/>
                  <a:pt x="16264" y="12895"/>
                </a:cubicBezTo>
                <a:cubicBezTo>
                  <a:pt x="18086" y="15252"/>
                  <a:pt x="19122" y="17931"/>
                  <a:pt x="19443" y="20907"/>
                </a:cubicBezTo>
                <a:cubicBezTo>
                  <a:pt x="19586" y="22336"/>
                  <a:pt x="19622" y="23789"/>
                  <a:pt x="19741" y="25218"/>
                </a:cubicBezTo>
                <a:cubicBezTo>
                  <a:pt x="19813" y="26230"/>
                  <a:pt x="19979" y="27206"/>
                  <a:pt x="20313" y="28170"/>
                </a:cubicBezTo>
                <a:cubicBezTo>
                  <a:pt x="20848" y="29635"/>
                  <a:pt x="21777" y="30778"/>
                  <a:pt x="23134" y="31552"/>
                </a:cubicBezTo>
                <a:cubicBezTo>
                  <a:pt x="23287" y="31643"/>
                  <a:pt x="23448" y="31752"/>
                  <a:pt x="23633" y="31752"/>
                </a:cubicBezTo>
                <a:cubicBezTo>
                  <a:pt x="23665" y="31752"/>
                  <a:pt x="23697" y="31749"/>
                  <a:pt x="23730" y="31742"/>
                </a:cubicBezTo>
                <a:lnTo>
                  <a:pt x="23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1234475" y="4471600"/>
            <a:ext cx="3451957" cy="747486"/>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6312624" y="-89900"/>
            <a:ext cx="3002097" cy="801511"/>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1505914" y="2913163"/>
            <a:ext cx="2898600" cy="39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Syne SemiBold"/>
              <a:buNone/>
              <a:defRPr sz="2000">
                <a:solidFill>
                  <a:schemeClr val="lt2"/>
                </a:solidFill>
                <a:latin typeface="Syne SemiBold"/>
                <a:ea typeface="Syne SemiBold"/>
                <a:cs typeface="Syne SemiBold"/>
                <a:sym typeface="Syne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1506814" y="3406913"/>
            <a:ext cx="2896800" cy="104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2"/>
          </p:nvPr>
        </p:nvSpPr>
        <p:spPr>
          <a:xfrm>
            <a:off x="4739486" y="1909223"/>
            <a:ext cx="2898600" cy="1042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 name="Google Shape;39;p5"/>
          <p:cNvSpPr txBox="1">
            <a:spLocks noGrp="1"/>
          </p:cNvSpPr>
          <p:nvPr>
            <p:ph type="subTitle" idx="3"/>
          </p:nvPr>
        </p:nvSpPr>
        <p:spPr>
          <a:xfrm>
            <a:off x="4739486" y="1412563"/>
            <a:ext cx="2898600" cy="3933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2"/>
              </a:buClr>
              <a:buSzPts val="2800"/>
              <a:buFont typeface="Syne SemiBold"/>
              <a:buNone/>
              <a:defRPr sz="2000">
                <a:solidFill>
                  <a:schemeClr val="lt2"/>
                </a:solidFill>
                <a:latin typeface="Syne SemiBold"/>
                <a:ea typeface="Syne SemiBold"/>
                <a:cs typeface="Syne SemiBold"/>
                <a:sym typeface="Syne SemiBold"/>
              </a:defRPr>
            </a:lvl1pPr>
            <a:lvl2pPr lvl="1"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2pPr>
            <a:lvl3pPr lvl="2"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3pPr>
            <a:lvl4pPr lvl="3"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4pPr>
            <a:lvl5pPr lvl="4"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5pPr>
            <a:lvl6pPr lvl="5"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6pPr>
            <a:lvl7pPr lvl="6"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7pPr>
            <a:lvl8pPr lvl="7"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8pPr>
            <a:lvl9pPr lvl="8"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9pPr>
          </a:lstStyle>
          <a:p>
            <a:endParaRPr/>
          </a:p>
        </p:txBody>
      </p:sp>
    </p:spTree>
    <p:extLst>
      <p:ext uri="{BB962C8B-B14F-4D97-AF65-F5344CB8AC3E}">
        <p14:creationId xmlns:p14="http://schemas.microsoft.com/office/powerpoint/2010/main" val="1022970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5"/>
        <p:cNvGrpSpPr/>
        <p:nvPr/>
      </p:nvGrpSpPr>
      <p:grpSpPr>
        <a:xfrm>
          <a:off x="0" y="0"/>
          <a:ext cx="0" cy="0"/>
          <a:chOff x="0" y="0"/>
          <a:chExt cx="0" cy="0"/>
        </a:xfrm>
      </p:grpSpPr>
      <p:sp>
        <p:nvSpPr>
          <p:cNvPr id="126" name="Google Shape;126;p18"/>
          <p:cNvSpPr/>
          <p:nvPr/>
        </p:nvSpPr>
        <p:spPr>
          <a:xfrm>
            <a:off x="576600" y="3109350"/>
            <a:ext cx="4460258" cy="227964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3918840" y="4487355"/>
            <a:ext cx="946605" cy="720462"/>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10445712">
            <a:off x="82197" y="-539280"/>
            <a:ext cx="3641534" cy="3508483"/>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1966325" y="1334050"/>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4942838" y="1440719"/>
            <a:ext cx="3264300" cy="4071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31" name="Google Shape;131;p18"/>
          <p:cNvSpPr txBox="1">
            <a:spLocks noGrp="1"/>
          </p:cNvSpPr>
          <p:nvPr>
            <p:ph type="subTitle" idx="1"/>
          </p:nvPr>
        </p:nvSpPr>
        <p:spPr>
          <a:xfrm>
            <a:off x="4942388" y="1936372"/>
            <a:ext cx="3265200" cy="1766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3921330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87"/>
        <p:cNvGrpSpPr/>
        <p:nvPr/>
      </p:nvGrpSpPr>
      <p:grpSpPr>
        <a:xfrm>
          <a:off x="0" y="0"/>
          <a:ext cx="0" cy="0"/>
          <a:chOff x="0" y="0"/>
          <a:chExt cx="0" cy="0"/>
        </a:xfrm>
      </p:grpSpPr>
      <p:sp>
        <p:nvSpPr>
          <p:cNvPr id="188" name="Google Shape;188;p25"/>
          <p:cNvSpPr/>
          <p:nvPr/>
        </p:nvSpPr>
        <p:spPr>
          <a:xfrm>
            <a:off x="-36275" y="-110175"/>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rot="10800000">
            <a:off x="5840450" y="3807400"/>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6993300" y="473725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rot="10800000">
            <a:off x="-194050" y="-1101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txBox="1">
            <a:spLocks noGrp="1"/>
          </p:cNvSpPr>
          <p:nvPr>
            <p:ph type="title"/>
          </p:nvPr>
        </p:nvSpPr>
        <p:spPr>
          <a:xfrm>
            <a:off x="1244419"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5"/>
          <p:cNvSpPr txBox="1">
            <a:spLocks noGrp="1"/>
          </p:cNvSpPr>
          <p:nvPr>
            <p:ph type="subTitle" idx="1"/>
          </p:nvPr>
        </p:nvSpPr>
        <p:spPr>
          <a:xfrm>
            <a:off x="1242319" y="1948625"/>
            <a:ext cx="2994300" cy="1055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4" name="Google Shape;194;p25"/>
          <p:cNvSpPr txBox="1">
            <a:spLocks noGrp="1"/>
          </p:cNvSpPr>
          <p:nvPr>
            <p:ph type="title" idx="2"/>
          </p:nvPr>
        </p:nvSpPr>
        <p:spPr>
          <a:xfrm>
            <a:off x="4911581"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5"/>
          <p:cNvSpPr txBox="1">
            <a:spLocks noGrp="1"/>
          </p:cNvSpPr>
          <p:nvPr>
            <p:ph type="subTitle" idx="3"/>
          </p:nvPr>
        </p:nvSpPr>
        <p:spPr>
          <a:xfrm>
            <a:off x="4911581" y="1947672"/>
            <a:ext cx="2990100" cy="1051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6" name="Google Shape;196;p25"/>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642361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62"/>
        <p:cNvGrpSpPr/>
        <p:nvPr/>
      </p:nvGrpSpPr>
      <p:grpSpPr>
        <a:xfrm>
          <a:off x="0" y="0"/>
          <a:ext cx="0" cy="0"/>
          <a:chOff x="0" y="0"/>
          <a:chExt cx="0" cy="0"/>
        </a:xfrm>
      </p:grpSpPr>
      <p:sp>
        <p:nvSpPr>
          <p:cNvPr id="163" name="Google Shape;163;p22"/>
          <p:cNvSpPr/>
          <p:nvPr/>
        </p:nvSpPr>
        <p:spPr>
          <a:xfrm>
            <a:off x="-112000" y="-8083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6107775" y="-1417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138925" y="467890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2"/>
          <p:cNvSpPr/>
          <p:nvPr/>
        </p:nvSpPr>
        <p:spPr>
          <a:xfrm rot="10800000">
            <a:off x="6981453" y="459903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328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3"/>
          <p:cNvSpPr/>
          <p:nvPr/>
        </p:nvSpPr>
        <p:spPr>
          <a:xfrm flipH="1">
            <a:off x="-2339200" y="-202835"/>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21" name="Google Shape;21;p3"/>
          <p:cNvSpPr/>
          <p:nvPr/>
        </p:nvSpPr>
        <p:spPr>
          <a:xfrm>
            <a:off x="7277150" y="260195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22" name="Google Shape;22;p3"/>
          <p:cNvSpPr/>
          <p:nvPr/>
        </p:nvSpPr>
        <p:spPr>
          <a:xfrm>
            <a:off x="7158125" y="-793875"/>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23" name="Google Shape;23;p3"/>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3600"/>
              <a:buNone/>
              <a:defRPr sz="4600" b="1">
                <a:solidFill>
                  <a:schemeClr val="lt2"/>
                </a:solidFill>
                <a:latin typeface="Syne"/>
                <a:ea typeface="Syne"/>
                <a:cs typeface="Syne"/>
                <a:sym typeface="Sy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1018406" y="3408100"/>
            <a:ext cx="51114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 name="Google Shape;25;p3"/>
          <p:cNvSpPr txBox="1">
            <a:spLocks noGrp="1"/>
          </p:cNvSpPr>
          <p:nvPr>
            <p:ph type="title" idx="2" hasCustomPrompt="1"/>
          </p:nvPr>
        </p:nvSpPr>
        <p:spPr>
          <a:xfrm>
            <a:off x="6004594" y="1530150"/>
            <a:ext cx="2121000" cy="19635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69945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flipH="1">
            <a:off x="-2339200" y="-202835"/>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277150" y="260195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158125" y="-793875"/>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3600"/>
              <a:buNone/>
              <a:defRPr sz="4600" b="1">
                <a:solidFill>
                  <a:schemeClr val="lt2"/>
                </a:solidFill>
                <a:latin typeface="Syne"/>
                <a:ea typeface="Syne"/>
                <a:cs typeface="Syne"/>
                <a:sym typeface="Sy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1018406" y="3408100"/>
            <a:ext cx="51114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 name="Google Shape;25;p3"/>
          <p:cNvSpPr txBox="1">
            <a:spLocks noGrp="1"/>
          </p:cNvSpPr>
          <p:nvPr>
            <p:ph type="title" idx="2" hasCustomPrompt="1"/>
          </p:nvPr>
        </p:nvSpPr>
        <p:spPr>
          <a:xfrm>
            <a:off x="6004594" y="1530150"/>
            <a:ext cx="2121000" cy="19635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27" name="Google Shape;27;p4"/>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28" name="Google Shape;28;p4"/>
          <p:cNvSpPr/>
          <p:nvPr/>
        </p:nvSpPr>
        <p:spPr>
          <a:xfrm rot="10800000">
            <a:off x="6583825"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29" name="Google Shape;29;p4"/>
          <p:cNvSpPr/>
          <p:nvPr/>
        </p:nvSpPr>
        <p:spPr>
          <a:xfrm>
            <a:off x="-706900" y="-25977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30" name="Google Shape;30;p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subTitle" idx="1"/>
          </p:nvPr>
        </p:nvSpPr>
        <p:spPr>
          <a:xfrm>
            <a:off x="713200" y="1525025"/>
            <a:ext cx="7717500" cy="3169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AutoNum type="arabicPeriod"/>
              <a:defRPr sz="1200"/>
            </a:lvl1pPr>
            <a:lvl2pPr lvl="1" rtl="0">
              <a:lnSpc>
                <a:spcPct val="100000"/>
              </a:lnSpc>
              <a:spcBef>
                <a:spcPts val="0"/>
              </a:spcBef>
              <a:spcAft>
                <a:spcPts val="0"/>
              </a:spcAft>
              <a:buSzPts val="1400"/>
              <a:buAutoNum type="alphaLcPeriod"/>
              <a:defRPr sz="1200"/>
            </a:lvl2pPr>
            <a:lvl3pPr lvl="2" rtl="0">
              <a:lnSpc>
                <a:spcPct val="100000"/>
              </a:lnSpc>
              <a:spcBef>
                <a:spcPts val="0"/>
              </a:spcBef>
              <a:spcAft>
                <a:spcPts val="0"/>
              </a:spcAft>
              <a:buSzPts val="1400"/>
              <a:buAutoNum type="romanLcPeriod"/>
              <a:defRPr sz="1200"/>
            </a:lvl3pPr>
            <a:lvl4pPr lvl="3" rtl="0">
              <a:lnSpc>
                <a:spcPct val="100000"/>
              </a:lnSpc>
              <a:spcBef>
                <a:spcPts val="0"/>
              </a:spcBef>
              <a:spcAft>
                <a:spcPts val="0"/>
              </a:spcAft>
              <a:buSzPts val="1400"/>
              <a:buAutoNum type="arabicPeriod"/>
              <a:defRPr sz="1200"/>
            </a:lvl4pPr>
            <a:lvl5pPr lvl="4" rtl="0">
              <a:lnSpc>
                <a:spcPct val="100000"/>
              </a:lnSpc>
              <a:spcBef>
                <a:spcPts val="0"/>
              </a:spcBef>
              <a:spcAft>
                <a:spcPts val="0"/>
              </a:spcAft>
              <a:buSzPts val="1400"/>
              <a:buAutoNum type="alphaLcPeriod"/>
              <a:defRPr sz="1200"/>
            </a:lvl5pPr>
            <a:lvl6pPr lvl="5" rtl="0">
              <a:lnSpc>
                <a:spcPct val="100000"/>
              </a:lnSpc>
              <a:spcBef>
                <a:spcPts val="0"/>
              </a:spcBef>
              <a:spcAft>
                <a:spcPts val="0"/>
              </a:spcAft>
              <a:buSzPts val="1400"/>
              <a:buAutoNum type="romanLcPeriod"/>
              <a:defRPr sz="1200"/>
            </a:lvl6pPr>
            <a:lvl7pPr lvl="6" rtl="0">
              <a:lnSpc>
                <a:spcPct val="100000"/>
              </a:lnSpc>
              <a:spcBef>
                <a:spcPts val="0"/>
              </a:spcBef>
              <a:spcAft>
                <a:spcPts val="0"/>
              </a:spcAft>
              <a:buSzPts val="1400"/>
              <a:buAutoNum type="arabicPeriod"/>
              <a:defRPr sz="1200"/>
            </a:lvl7pPr>
            <a:lvl8pPr lvl="7" rtl="0">
              <a:lnSpc>
                <a:spcPct val="100000"/>
              </a:lnSpc>
              <a:spcBef>
                <a:spcPts val="0"/>
              </a:spcBef>
              <a:spcAft>
                <a:spcPts val="0"/>
              </a:spcAft>
              <a:buSzPts val="1400"/>
              <a:buAutoNum type="alphaLcPeriod"/>
              <a:defRPr sz="1200"/>
            </a:lvl8pPr>
            <a:lvl9pPr lvl="8" rtl="0">
              <a:lnSpc>
                <a:spcPct val="100000"/>
              </a:lnSpc>
              <a:spcBef>
                <a:spcPts val="0"/>
              </a:spcBef>
              <a:spcAft>
                <a:spcPts val="0"/>
              </a:spcAft>
              <a:buSzPts val="1400"/>
              <a:buAutoNum type="romanLcPeriod"/>
              <a:defRPr sz="1200"/>
            </a:lvl9pPr>
          </a:lstStyle>
          <a:p>
            <a:endParaRPr/>
          </a:p>
        </p:txBody>
      </p:sp>
    </p:spTree>
    <p:extLst>
      <p:ext uri="{BB962C8B-B14F-4D97-AF65-F5344CB8AC3E}">
        <p14:creationId xmlns:p14="http://schemas.microsoft.com/office/powerpoint/2010/main" val="1788965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3"/>
        <p:cNvGrpSpPr/>
        <p:nvPr/>
      </p:nvGrpSpPr>
      <p:grpSpPr>
        <a:xfrm>
          <a:off x="0" y="0"/>
          <a:ext cx="0" cy="0"/>
          <a:chOff x="0" y="0"/>
          <a:chExt cx="0" cy="0"/>
        </a:xfrm>
      </p:grpSpPr>
      <p:sp>
        <p:nvSpPr>
          <p:cNvPr id="54" name="Google Shape;54;p8"/>
          <p:cNvSpPr/>
          <p:nvPr/>
        </p:nvSpPr>
        <p:spPr>
          <a:xfrm>
            <a:off x="3269949" y="3913766"/>
            <a:ext cx="6732640" cy="125851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55" name="Google Shape;55;p8"/>
          <p:cNvSpPr/>
          <p:nvPr/>
        </p:nvSpPr>
        <p:spPr>
          <a:xfrm rot="10800000">
            <a:off x="-626096" y="-193028"/>
            <a:ext cx="3369906" cy="172236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56" name="Google Shape;56;p8"/>
          <p:cNvSpPr/>
          <p:nvPr/>
        </p:nvSpPr>
        <p:spPr>
          <a:xfrm>
            <a:off x="6098039" y="3457193"/>
            <a:ext cx="3402170" cy="173865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57" name="Google Shape;57;p8"/>
          <p:cNvSpPr/>
          <p:nvPr/>
        </p:nvSpPr>
        <p:spPr>
          <a:xfrm>
            <a:off x="509300" y="-193031"/>
            <a:ext cx="2657853" cy="709603"/>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58" name="Google Shape;58;p8"/>
          <p:cNvSpPr txBox="1">
            <a:spLocks noGrp="1"/>
          </p:cNvSpPr>
          <p:nvPr>
            <p:ph type="title"/>
          </p:nvPr>
        </p:nvSpPr>
        <p:spPr>
          <a:xfrm>
            <a:off x="1388100" y="1724700"/>
            <a:ext cx="6367800" cy="16941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044191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4152126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5"/>
        <p:cNvGrpSpPr/>
        <p:nvPr/>
      </p:nvGrpSpPr>
      <p:grpSpPr>
        <a:xfrm>
          <a:off x="0" y="0"/>
          <a:ext cx="0" cy="0"/>
          <a:chOff x="0" y="0"/>
          <a:chExt cx="0" cy="0"/>
        </a:xfrm>
      </p:grpSpPr>
      <p:sp>
        <p:nvSpPr>
          <p:cNvPr id="126" name="Google Shape;126;p18"/>
          <p:cNvSpPr/>
          <p:nvPr/>
        </p:nvSpPr>
        <p:spPr>
          <a:xfrm>
            <a:off x="576600" y="3109350"/>
            <a:ext cx="4460258" cy="227964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127" name="Google Shape;127;p18"/>
          <p:cNvSpPr/>
          <p:nvPr/>
        </p:nvSpPr>
        <p:spPr>
          <a:xfrm>
            <a:off x="3918840" y="4487355"/>
            <a:ext cx="946605" cy="720462"/>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128" name="Google Shape;128;p18"/>
          <p:cNvSpPr/>
          <p:nvPr/>
        </p:nvSpPr>
        <p:spPr>
          <a:xfrm rot="-10445712">
            <a:off x="82197" y="-539280"/>
            <a:ext cx="3641534" cy="3508483"/>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129" name="Google Shape;129;p18"/>
          <p:cNvSpPr/>
          <p:nvPr/>
        </p:nvSpPr>
        <p:spPr>
          <a:xfrm>
            <a:off x="1966325" y="1334050"/>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130" name="Google Shape;130;p18"/>
          <p:cNvSpPr txBox="1">
            <a:spLocks noGrp="1"/>
          </p:cNvSpPr>
          <p:nvPr>
            <p:ph type="title"/>
          </p:nvPr>
        </p:nvSpPr>
        <p:spPr>
          <a:xfrm>
            <a:off x="4942838" y="1440719"/>
            <a:ext cx="3264300" cy="4071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31" name="Google Shape;131;p18"/>
          <p:cNvSpPr txBox="1">
            <a:spLocks noGrp="1"/>
          </p:cNvSpPr>
          <p:nvPr>
            <p:ph type="subTitle" idx="1"/>
          </p:nvPr>
        </p:nvSpPr>
        <p:spPr>
          <a:xfrm>
            <a:off x="4942388" y="1936372"/>
            <a:ext cx="3265200" cy="1766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2496915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Tree>
    <p:extLst>
      <p:ext uri="{BB962C8B-B14F-4D97-AF65-F5344CB8AC3E}">
        <p14:creationId xmlns:p14="http://schemas.microsoft.com/office/powerpoint/2010/main" val="24486849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ndParaRPr>
          </a:p>
        </p:txBody>
      </p:sp>
    </p:spTree>
    <p:extLst>
      <p:ext uri="{BB962C8B-B14F-4D97-AF65-F5344CB8AC3E}">
        <p14:creationId xmlns:p14="http://schemas.microsoft.com/office/powerpoint/2010/main" val="66750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5006"/>
        <p:cNvGrpSpPr/>
        <p:nvPr/>
      </p:nvGrpSpPr>
      <p:grpSpPr>
        <a:xfrm>
          <a:off x="0" y="0"/>
          <a:ext cx="0" cy="0"/>
          <a:chOff x="0" y="0"/>
          <a:chExt cx="0" cy="0"/>
        </a:xfrm>
      </p:grpSpPr>
      <p:sp>
        <p:nvSpPr>
          <p:cNvPr id="1048602" name="Google Shape;9388;p25"/>
          <p:cNvSpPr txBox="1">
            <a:spLocks noGrp="1"/>
          </p:cNvSpPr>
          <p:nvPr>
            <p:ph type="body" idx="1"/>
          </p:nvPr>
        </p:nvSpPr>
        <p:spPr>
          <a:xfrm>
            <a:off x="720000" y="1320500"/>
            <a:ext cx="4852500" cy="2707200"/>
          </a:xfrm>
          <a:prstGeom prst="rect">
            <a:avLst/>
          </a:prstGeom>
        </p:spPr>
        <p:txBody>
          <a:bodyPr spcFirstLastPara="1" wrap="square" lIns="91425" tIns="91425" rIns="91425" bIns="91425" anchor="t" anchorCtr="0">
            <a:noAutofit/>
          </a:bodyPr>
          <a:lstStyle>
            <a:lvl1pPr marL="205740" lvl="0" indent="-205740" rtl="0">
              <a:spcBef>
                <a:spcPts val="0"/>
              </a:spcBef>
              <a:spcAft>
                <a:spcPts val="0"/>
              </a:spcAft>
              <a:buClr>
                <a:schemeClr val="bg2"/>
              </a:buClr>
              <a:buSzPts val="1600"/>
              <a:buFontTx/>
              <a:buBlip>
                <a:blip r:embed="rId2"/>
              </a:buBlip>
              <a:defRPr sz="1600">
                <a:latin typeface="Muli"/>
              </a:defRPr>
            </a:lvl1pPr>
            <a:lvl2pPr marL="411480" lvl="1" indent="205740" rtl="0">
              <a:spcBef>
                <a:spcPts val="0"/>
              </a:spcBef>
              <a:spcAft>
                <a:spcPts val="0"/>
              </a:spcAft>
              <a:buSzPts val="1400"/>
              <a:buFontTx/>
              <a:buBlip>
                <a:blip r:embed="rId3"/>
              </a:buBlip>
              <a:defRPr sz="1600"/>
            </a:lvl2pPr>
            <a:lvl3pPr marL="1371566" lvl="2" indent="-317493" rtl="0">
              <a:spcBef>
                <a:spcPts val="0"/>
              </a:spcBef>
              <a:spcAft>
                <a:spcPts val="0"/>
              </a:spcAft>
              <a:buSzPts val="1400"/>
              <a:buChar char="■"/>
              <a:defRPr sz="1600"/>
            </a:lvl3pPr>
            <a:lvl4pPr marL="1828755" lvl="3" indent="-317493" rtl="0">
              <a:spcBef>
                <a:spcPts val="0"/>
              </a:spcBef>
              <a:spcAft>
                <a:spcPts val="0"/>
              </a:spcAft>
              <a:buSzPts val="1400"/>
              <a:buChar char="●"/>
              <a:defRPr sz="1600"/>
            </a:lvl4pPr>
            <a:lvl5pPr marL="2285943" lvl="4" indent="-317493" rtl="0">
              <a:spcBef>
                <a:spcPts val="0"/>
              </a:spcBef>
              <a:spcAft>
                <a:spcPts val="0"/>
              </a:spcAft>
              <a:buSzPts val="1400"/>
              <a:buChar char="○"/>
              <a:defRPr sz="1600"/>
            </a:lvl5pPr>
            <a:lvl6pPr marL="2743132" lvl="5" indent="-317493" rtl="0">
              <a:spcBef>
                <a:spcPts val="0"/>
              </a:spcBef>
              <a:spcAft>
                <a:spcPts val="0"/>
              </a:spcAft>
              <a:buSzPts val="1400"/>
              <a:buChar char="■"/>
              <a:defRPr sz="1600"/>
            </a:lvl6pPr>
            <a:lvl7pPr marL="3200320" lvl="6" indent="-317493" rtl="0">
              <a:spcBef>
                <a:spcPts val="0"/>
              </a:spcBef>
              <a:spcAft>
                <a:spcPts val="0"/>
              </a:spcAft>
              <a:buSzPts val="1400"/>
              <a:buChar char="●"/>
              <a:defRPr sz="1600"/>
            </a:lvl7pPr>
            <a:lvl8pPr marL="3657509" lvl="7" indent="-317493" rtl="0">
              <a:spcBef>
                <a:spcPts val="0"/>
              </a:spcBef>
              <a:spcAft>
                <a:spcPts val="0"/>
              </a:spcAft>
              <a:buSzPts val="1400"/>
              <a:buChar char="○"/>
              <a:defRPr sz="1600"/>
            </a:lvl8pPr>
            <a:lvl9pPr marL="4114698" lvl="8" indent="-317493" rtl="0">
              <a:spcBef>
                <a:spcPts val="0"/>
              </a:spcBef>
              <a:spcAft>
                <a:spcPts val="0"/>
              </a:spcAft>
              <a:buSzPts val="1400"/>
              <a:buChar char="■"/>
              <a:defRPr sz="1600"/>
            </a:lvl9pPr>
          </a:lstStyle>
          <a:p>
            <a:pPr lvl="0"/>
            <a:r>
              <a:rPr lang="vi-VN"/>
              <a:t>Bấm để chỉnh sửa kiểu văn bản của Bản cái</a:t>
            </a:r>
            <a:endParaRPr lang="en-US"/>
          </a:p>
          <a:p>
            <a:pPr lvl="1"/>
            <a:endParaRPr lang="vi-VN"/>
          </a:p>
        </p:txBody>
      </p:sp>
    </p:spTree>
    <p:extLst>
      <p:ext uri="{BB962C8B-B14F-4D97-AF65-F5344CB8AC3E}">
        <p14:creationId xmlns:p14="http://schemas.microsoft.com/office/powerpoint/2010/main" val="1119948772"/>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048782" name="Title 1"/>
          <p:cNvSpPr>
            <a:spLocks noGrp="1"/>
          </p:cNvSpPr>
          <p:nvPr>
            <p:ph type="title"/>
          </p:nvPr>
        </p:nvSpPr>
        <p:spPr/>
        <p:txBody>
          <a:bodyPr/>
          <a:lstStyle/>
          <a:p>
            <a:r>
              <a:rPr lang="en-US"/>
              <a:t>Click to edit Master title style</a:t>
            </a:r>
          </a:p>
        </p:txBody>
      </p:sp>
      <p:sp>
        <p:nvSpPr>
          <p:cNvPr id="104878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84" name="Date Placeholder 3"/>
          <p:cNvSpPr>
            <a:spLocks noGrp="1"/>
          </p:cNvSpPr>
          <p:nvPr>
            <p:ph type="dt" sz="half" idx="10"/>
          </p:nvPr>
        </p:nvSpPr>
        <p:spPr>
          <a:xfrm>
            <a:off x="228600" y="3178175"/>
            <a:ext cx="1066800" cy="182563"/>
          </a:xfrm>
          <a:prstGeom prst="rect">
            <a:avLst/>
          </a:prstGeom>
        </p:spPr>
        <p:txBody>
          <a:bodyPr/>
          <a:lstStyle>
            <a:lvl1pPr>
              <a:defRPr>
                <a:latin typeface="Arial" panose="020B0604020202020204" pitchFamily="34" charset="0"/>
              </a:defRPr>
            </a:lvl1pPr>
          </a:lstStyle>
          <a:p>
            <a:fld id="{1D8BD707-D9CF-40AE-B4C6-C98DA3205C09}" type="datetimeFigureOut">
              <a:rPr lang="en-US" smtClean="0"/>
              <a:pPr/>
              <a:t>24/02/2023</a:t>
            </a:fld>
            <a:endParaRPr lang="en-US"/>
          </a:p>
        </p:txBody>
      </p:sp>
      <p:sp>
        <p:nvSpPr>
          <p:cNvPr id="1048785" name="Footer Placeholder 4"/>
          <p:cNvSpPr>
            <a:spLocks noGrp="1"/>
          </p:cNvSpPr>
          <p:nvPr>
            <p:ph type="ftr" sz="quarter" idx="11"/>
          </p:nvPr>
        </p:nvSpPr>
        <p:spPr>
          <a:xfrm>
            <a:off x="1562100" y="3178175"/>
            <a:ext cx="1447800" cy="182563"/>
          </a:xfrm>
          <a:prstGeom prst="rect">
            <a:avLst/>
          </a:prstGeom>
        </p:spPr>
        <p:txBody>
          <a:bodyPr/>
          <a:lstStyle>
            <a:lvl1pPr>
              <a:defRPr>
                <a:latin typeface="Arial" panose="020B0604020202020204" pitchFamily="34" charset="0"/>
              </a:defRPr>
            </a:lvl1pPr>
          </a:lstStyle>
          <a:p>
            <a:endParaRPr lang="en-US"/>
          </a:p>
        </p:txBody>
      </p:sp>
      <p:sp>
        <p:nvSpPr>
          <p:cNvPr id="1048786" name="Slide Number Placeholder 5"/>
          <p:cNvSpPr>
            <a:spLocks noGrp="1"/>
          </p:cNvSpPr>
          <p:nvPr>
            <p:ph type="sldNum" sz="quarter" idx="12"/>
          </p:nvPr>
        </p:nvSpPr>
        <p:spPr>
          <a:xfrm>
            <a:off x="3276600" y="3178175"/>
            <a:ext cx="1066800" cy="182563"/>
          </a:xfrm>
          <a:prstGeom prst="rect">
            <a:avLst/>
          </a:prstGeom>
        </p:spPr>
        <p:txBody>
          <a:bodyPr/>
          <a:lstStyle>
            <a:lvl1pPr>
              <a:defRPr>
                <a:latin typeface="Arial" panose="020B0604020202020204" pitchFamily="34" charset="0"/>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1551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6"/>
        <p:cNvGrpSpPr/>
        <p:nvPr/>
      </p:nvGrpSpPr>
      <p:grpSpPr>
        <a:xfrm>
          <a:off x="0" y="0"/>
          <a:ext cx="0" cy="0"/>
          <a:chOff x="0" y="0"/>
          <a:chExt cx="0" cy="0"/>
        </a:xfrm>
      </p:grpSpPr>
      <p:sp>
        <p:nvSpPr>
          <p:cNvPr id="77" name="Google Shape;77;p13"/>
          <p:cNvSpPr/>
          <p:nvPr/>
        </p:nvSpPr>
        <p:spPr>
          <a:xfrm>
            <a:off x="7916175" y="4193400"/>
            <a:ext cx="1538510" cy="10004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213009" y="3380700"/>
            <a:ext cx="1000431" cy="2971193"/>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81475" y="-849132"/>
            <a:ext cx="2789405" cy="2016024"/>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377925" y="396547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3" hasCustomPrompt="1"/>
          </p:nvPr>
        </p:nvSpPr>
        <p:spPr>
          <a:xfrm>
            <a:off x="815358" y="16473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6" hasCustomPrompt="1"/>
          </p:nvPr>
        </p:nvSpPr>
        <p:spPr>
          <a:xfrm>
            <a:off x="813816" y="31728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3"/>
          <p:cNvSpPr txBox="1">
            <a:spLocks noGrp="1"/>
          </p:cNvSpPr>
          <p:nvPr>
            <p:ph type="subTitle" idx="8"/>
          </p:nvPr>
        </p:nvSpPr>
        <p:spPr>
          <a:xfrm>
            <a:off x="5685928" y="2304288"/>
            <a:ext cx="274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9" hasCustomPrompt="1"/>
          </p:nvPr>
        </p:nvSpPr>
        <p:spPr>
          <a:xfrm>
            <a:off x="4829393" y="1647361"/>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1" name="Google Shape;91;p13"/>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subTitle" idx="14"/>
          </p:nvPr>
        </p:nvSpPr>
        <p:spPr>
          <a:xfrm>
            <a:off x="5685928" y="3849660"/>
            <a:ext cx="27441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5" hasCustomPrompt="1"/>
          </p:nvPr>
        </p:nvSpPr>
        <p:spPr>
          <a:xfrm>
            <a:off x="4829393" y="3172856"/>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00"/>
        <p:cNvGrpSpPr/>
        <p:nvPr/>
      </p:nvGrpSpPr>
      <p:grpSpPr>
        <a:xfrm>
          <a:off x="0" y="0"/>
          <a:ext cx="0" cy="0"/>
          <a:chOff x="0" y="0"/>
          <a:chExt cx="0" cy="0"/>
        </a:xfrm>
      </p:grpSpPr>
      <p:sp>
        <p:nvSpPr>
          <p:cNvPr id="101" name="Google Shape;101;p15"/>
          <p:cNvSpPr/>
          <p:nvPr/>
        </p:nvSpPr>
        <p:spPr>
          <a:xfrm rot="10800000" flipH="1">
            <a:off x="6726600" y="-233325"/>
            <a:ext cx="2947210" cy="1506323"/>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rot="10800000" flipH="1">
            <a:off x="-798250" y="3199269"/>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rot="10369521" flipH="1">
            <a:off x="-177835" y="3407852"/>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rot="10800000" flipH="1">
            <a:off x="7318425" y="-149877"/>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a:spLocks noGrp="1"/>
          </p:cNvSpPr>
          <p:nvPr>
            <p:ph type="title"/>
          </p:nvPr>
        </p:nvSpPr>
        <p:spPr>
          <a:xfrm>
            <a:off x="2140950" y="1473238"/>
            <a:ext cx="4864500" cy="800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06" name="Google Shape;106;p15"/>
          <p:cNvSpPr txBox="1">
            <a:spLocks noGrp="1"/>
          </p:cNvSpPr>
          <p:nvPr>
            <p:ph type="subTitle" idx="1"/>
          </p:nvPr>
        </p:nvSpPr>
        <p:spPr>
          <a:xfrm>
            <a:off x="2138550" y="2361274"/>
            <a:ext cx="4866900" cy="1255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8"/>
        <p:cNvGrpSpPr/>
        <p:nvPr/>
      </p:nvGrpSpPr>
      <p:grpSpPr>
        <a:xfrm>
          <a:off x="0" y="0"/>
          <a:ext cx="0" cy="0"/>
          <a:chOff x="0" y="0"/>
          <a:chExt cx="0" cy="0"/>
        </a:xfrm>
      </p:grpSpPr>
      <p:sp>
        <p:nvSpPr>
          <p:cNvPr id="119" name="Google Shape;119;p17"/>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flipH="1">
            <a:off x="6437789" y="909179"/>
            <a:ext cx="1080149" cy="1062207"/>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rot="10800000">
            <a:off x="5526361" y="3306202"/>
            <a:ext cx="3897993" cy="1992042"/>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19325" y="-87300"/>
            <a:ext cx="3138011" cy="1353475"/>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1709188" y="1440719"/>
            <a:ext cx="3264300" cy="407100"/>
          </a:xfrm>
          <a:prstGeom prst="rect">
            <a:avLst/>
          </a:prstGeom>
        </p:spPr>
        <p:txBody>
          <a:bodyPr spcFirstLastPara="1" wrap="square" lIns="0" tIns="0" rIns="0" bIns="0" anchor="t" anchorCtr="0">
            <a:noAutofit/>
          </a:bodyPr>
          <a:lstStyle>
            <a:lvl1pPr lvl="0" algn="l"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24" name="Google Shape;124;p17"/>
          <p:cNvSpPr txBox="1">
            <a:spLocks noGrp="1"/>
          </p:cNvSpPr>
          <p:nvPr>
            <p:ph type="subTitle" idx="1"/>
          </p:nvPr>
        </p:nvSpPr>
        <p:spPr>
          <a:xfrm>
            <a:off x="1708738" y="1936372"/>
            <a:ext cx="3265200" cy="1766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168"/>
        <p:cNvGrpSpPr/>
        <p:nvPr/>
      </p:nvGrpSpPr>
      <p:grpSpPr>
        <a:xfrm>
          <a:off x="0" y="0"/>
          <a:ext cx="0" cy="0"/>
          <a:chOff x="0" y="0"/>
          <a:chExt cx="0" cy="0"/>
        </a:xfrm>
      </p:grpSpPr>
      <p:sp>
        <p:nvSpPr>
          <p:cNvPr id="169" name="Google Shape;169;p23"/>
          <p:cNvSpPr/>
          <p:nvPr/>
        </p:nvSpPr>
        <p:spPr>
          <a:xfrm flipH="1">
            <a:off x="8110630" y="-4636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flipH="1">
            <a:off x="-2205846" y="-379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6875929" y="48373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3"/>
          <p:cNvSpPr/>
          <p:nvPr/>
        </p:nvSpPr>
        <p:spPr>
          <a:xfrm rot="10800000" flipH="1">
            <a:off x="-1878175" y="444848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9">
    <p:spTree>
      <p:nvGrpSpPr>
        <p:cNvPr id="1" name="Shape 174"/>
        <p:cNvGrpSpPr/>
        <p:nvPr/>
      </p:nvGrpSpPr>
      <p:grpSpPr>
        <a:xfrm>
          <a:off x="0" y="0"/>
          <a:ext cx="0" cy="0"/>
          <a:chOff x="0" y="0"/>
          <a:chExt cx="0" cy="0"/>
        </a:xfrm>
      </p:grpSpPr>
      <p:sp>
        <p:nvSpPr>
          <p:cNvPr id="175" name="Google Shape;175;p24"/>
          <p:cNvSpPr/>
          <p:nvPr/>
        </p:nvSpPr>
        <p:spPr>
          <a:xfrm>
            <a:off x="-66075" y="-105750"/>
            <a:ext cx="2992011" cy="129050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828325" y="-294825"/>
            <a:ext cx="1730425" cy="1563650"/>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478150" y="4396125"/>
            <a:ext cx="1569328" cy="802086"/>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rot="8999926">
            <a:off x="7710879" y="3997770"/>
            <a:ext cx="2034125" cy="1470151"/>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rot="10800000">
            <a:off x="8047508" y="-25560"/>
            <a:ext cx="1178967" cy="766635"/>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24"/>
          <p:cNvSpPr txBox="1">
            <a:spLocks noGrp="1"/>
          </p:cNvSpPr>
          <p:nvPr>
            <p:ph type="title" idx="2"/>
          </p:nvPr>
        </p:nvSpPr>
        <p:spPr>
          <a:xfrm>
            <a:off x="960788"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4"/>
          <p:cNvSpPr txBox="1">
            <a:spLocks noGrp="1"/>
          </p:cNvSpPr>
          <p:nvPr>
            <p:ph type="subTitle" idx="1"/>
          </p:nvPr>
        </p:nvSpPr>
        <p:spPr>
          <a:xfrm>
            <a:off x="961388" y="3151350"/>
            <a:ext cx="2266500" cy="777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3" name="Google Shape;183;p24"/>
          <p:cNvSpPr txBox="1">
            <a:spLocks noGrp="1"/>
          </p:cNvSpPr>
          <p:nvPr>
            <p:ph type="title" idx="3"/>
          </p:nvPr>
        </p:nvSpPr>
        <p:spPr>
          <a:xfrm>
            <a:off x="34381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subTitle" idx="4"/>
          </p:nvPr>
        </p:nvSpPr>
        <p:spPr>
          <a:xfrm>
            <a:off x="3438150" y="1605575"/>
            <a:ext cx="2267700" cy="777300"/>
          </a:xfrm>
          <a:prstGeom prst="rect">
            <a:avLst/>
          </a:prstGeom>
        </p:spPr>
        <p:txBody>
          <a:bodyPr spcFirstLastPara="1" wrap="square" lIns="0" tIns="0" rIns="0" bIns="0" anchor="t" anchorCtr="0">
            <a:noAutofit/>
          </a:bodyPr>
          <a:lstStyle>
            <a:lvl1pPr marR="91440"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5" name="Google Shape;185;p24"/>
          <p:cNvSpPr txBox="1">
            <a:spLocks noGrp="1"/>
          </p:cNvSpPr>
          <p:nvPr>
            <p:ph type="title" idx="5"/>
          </p:nvPr>
        </p:nvSpPr>
        <p:spPr>
          <a:xfrm>
            <a:off x="58668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4"/>
          <p:cNvSpPr txBox="1">
            <a:spLocks noGrp="1"/>
          </p:cNvSpPr>
          <p:nvPr>
            <p:ph type="subTitle" idx="6"/>
          </p:nvPr>
        </p:nvSpPr>
        <p:spPr>
          <a:xfrm>
            <a:off x="5864900" y="3151350"/>
            <a:ext cx="2267700" cy="775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68"/>
        <p:cNvGrpSpPr/>
        <p:nvPr/>
      </p:nvGrpSpPr>
      <p:grpSpPr>
        <a:xfrm>
          <a:off x="0" y="0"/>
          <a:ext cx="0" cy="0"/>
          <a:chOff x="0" y="0"/>
          <a:chExt cx="0" cy="0"/>
        </a:xfrm>
      </p:grpSpPr>
      <p:sp>
        <p:nvSpPr>
          <p:cNvPr id="269" name="Google Shape;269;p32"/>
          <p:cNvSpPr/>
          <p:nvPr/>
        </p:nvSpPr>
        <p:spPr>
          <a:xfrm>
            <a:off x="8021050" y="-1193075"/>
            <a:ext cx="1649771" cy="4899744"/>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431550" y="3039525"/>
            <a:ext cx="1103463" cy="1065506"/>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5887000" y="3518888"/>
            <a:ext cx="4050309" cy="207011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079633" y="2940075"/>
            <a:ext cx="2547800" cy="245471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rot="5400000">
            <a:off x="-2408215" y="1095176"/>
            <a:ext cx="5950091" cy="111223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10035811">
            <a:off x="-956817" y="-1268"/>
            <a:ext cx="2478412" cy="2387858"/>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7254111">
            <a:off x="317774" y="1904531"/>
            <a:ext cx="701392" cy="689742"/>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a:spLocks noGrp="1"/>
          </p:cNvSpPr>
          <p:nvPr>
            <p:ph type="title"/>
          </p:nvPr>
        </p:nvSpPr>
        <p:spPr>
          <a:xfrm>
            <a:off x="2642550" y="789725"/>
            <a:ext cx="3858900" cy="7476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a:endParaRPr/>
          </a:p>
        </p:txBody>
      </p:sp>
      <p:sp>
        <p:nvSpPr>
          <p:cNvPr id="277" name="Google Shape;277;p32"/>
          <p:cNvSpPr txBox="1">
            <a:spLocks noGrp="1"/>
          </p:cNvSpPr>
          <p:nvPr>
            <p:ph type="subTitle" idx="1"/>
          </p:nvPr>
        </p:nvSpPr>
        <p:spPr>
          <a:xfrm>
            <a:off x="2642550" y="1771376"/>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atin typeface="Syne SemiBold"/>
                <a:ea typeface="Syne SemiBold"/>
                <a:cs typeface="Syne SemiBold"/>
                <a:sym typeface="Syne SemiBold"/>
              </a:defRPr>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278" name="Google Shape;278;p32"/>
          <p:cNvSpPr txBox="1">
            <a:spLocks noGrp="1"/>
          </p:cNvSpPr>
          <p:nvPr>
            <p:ph type="subTitle" idx="2"/>
          </p:nvPr>
        </p:nvSpPr>
        <p:spPr>
          <a:xfrm>
            <a:off x="2642550" y="2155425"/>
            <a:ext cx="3858900" cy="932400"/>
          </a:xfrm>
          <a:prstGeom prst="rect">
            <a:avLst/>
          </a:prstGeom>
        </p:spPr>
        <p:txBody>
          <a:bodyPr spcFirstLastPara="1" wrap="square" lIns="0" tIns="0" rIns="0" bIns="0" anchor="t" anchorCtr="0">
            <a:no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279" name="Google Shape;279;p32"/>
          <p:cNvSpPr txBox="1"/>
          <p:nvPr/>
        </p:nvSpPr>
        <p:spPr>
          <a:xfrm>
            <a:off x="2827500" y="3611875"/>
            <a:ext cx="3489000" cy="70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lang="en" sz="1200" b="1">
                <a:solidFill>
                  <a:schemeClr val="dk1"/>
                </a:solidFill>
                <a:uFill>
                  <a:noFill/>
                </a:uFill>
                <a:latin typeface="Syne"/>
                <a:ea typeface="Syne"/>
                <a:cs typeface="Syne"/>
                <a:sym typeface="Syne"/>
                <a:hlinkClick r:id="rId2">
                  <a:extLst>
                    <a:ext uri="{A12FA001-AC4F-418D-AE19-62706E023703}">
                      <ahyp:hlinkClr xmlns:ahyp="http://schemas.microsoft.com/office/drawing/2018/hyperlinkcolor" xmlns="" val="tx"/>
                    </a:ext>
                  </a:extLst>
                </a:hlinkClick>
              </a:rPr>
              <a:t>Slidesgo</a:t>
            </a:r>
            <a:r>
              <a:rPr lang="en" sz="1200">
                <a:solidFill>
                  <a:schemeClr val="dk1"/>
                </a:solidFill>
                <a:latin typeface="Syne"/>
                <a:ea typeface="Syne"/>
                <a:cs typeface="Syne"/>
                <a:sym typeface="Syne"/>
              </a:rPr>
              <a:t>, including icons by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xmlns="" val="tx"/>
                    </a:ext>
                  </a:extLst>
                </a:hlinkClick>
              </a:rPr>
              <a:t>Flaticon</a:t>
            </a:r>
            <a:r>
              <a:rPr lang="en" sz="1200">
                <a:solidFill>
                  <a:schemeClr val="dk1"/>
                </a:solidFill>
                <a:latin typeface="Syne"/>
                <a:ea typeface="Syne"/>
                <a:cs typeface="Syne"/>
                <a:sym typeface="Syne"/>
              </a:rPr>
              <a:t>, and infographics &amp; images by </a:t>
            </a:r>
            <a:r>
              <a:rPr lang="en" sz="1200" b="1">
                <a:solidFill>
                  <a:schemeClr val="dk1"/>
                </a:solidFill>
                <a:uFill>
                  <a:noFill/>
                </a:uFill>
                <a:latin typeface="Syne"/>
                <a:ea typeface="Syne"/>
                <a:cs typeface="Syne"/>
                <a:sym typeface="Syne"/>
                <a:hlinkClick r:id="rId4">
                  <a:extLst>
                    <a:ext uri="{A12FA001-AC4F-418D-AE19-62706E023703}">
                      <ahyp:hlinkClr xmlns:ahyp="http://schemas.microsoft.com/office/drawing/2018/hyperlinkcolor" xmlns=""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png"/><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1" r:id="rId5"/>
    <p:sldLayoutId id="2147483663" r:id="rId6"/>
    <p:sldLayoutId id="2147483669" r:id="rId7"/>
    <p:sldLayoutId id="2147483670" r:id="rId8"/>
    <p:sldLayoutId id="2147483678" r:id="rId9"/>
    <p:sldLayoutId id="2147483679" r:id="rId10"/>
    <p:sldLayoutId id="2147483680" r:id="rId11"/>
    <p:sldLayoutId id="2147483693" r:id="rId12"/>
    <p:sldLayoutId id="2147483694" r:id="rId13"/>
    <p:sldLayoutId id="2147483695" r:id="rId14"/>
    <p:sldLayoutId id="2147483696" r:id="rId15"/>
    <p:sldLayoutId id="2147483697" r:id="rId16"/>
    <p:sldLayoutId id="2147483698" r:id="rId17"/>
    <p:sldLayoutId id="2147483699" r:id="rId18"/>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extLst>
      <p:ext uri="{BB962C8B-B14F-4D97-AF65-F5344CB8AC3E}">
        <p14:creationId xmlns:p14="http://schemas.microsoft.com/office/powerpoint/2010/main" val="305937318"/>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22.xml"/><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2.xml"/><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75.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pn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2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 Id="rId9"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ctrTitle"/>
          </p:nvPr>
        </p:nvSpPr>
        <p:spPr>
          <a:xfrm>
            <a:off x="959040" y="1044850"/>
            <a:ext cx="7010400" cy="2562750"/>
          </a:xfrm>
          <a:prstGeom prst="rect">
            <a:avLst/>
          </a:prstGeom>
        </p:spPr>
        <p:txBody>
          <a:bodyPr spcFirstLastPara="1" wrap="square" lIns="0" tIns="0" rIns="0" bIns="0" anchor="t" anchorCtr="0">
            <a:noAutofit/>
          </a:bodyPr>
          <a:lstStyle/>
          <a:p>
            <a:pPr lvl="0"/>
            <a:r>
              <a:rPr lang="en-US" sz="2800" dirty="0" err="1"/>
              <a:t>Chuyên</a:t>
            </a:r>
            <a:r>
              <a:rPr lang="en-US" sz="2800" dirty="0"/>
              <a:t> </a:t>
            </a:r>
            <a:r>
              <a:rPr lang="en-US" sz="2800" dirty="0" err="1"/>
              <a:t>đề</a:t>
            </a:r>
            <a:r>
              <a:rPr lang="en-US" sz="2800" dirty="0"/>
              <a:t>:</a:t>
            </a:r>
            <a:r>
              <a:rPr lang="en-US" sz="4000" dirty="0"/>
              <a:t/>
            </a:r>
            <a:br>
              <a:rPr lang="en-US" sz="4000" dirty="0"/>
            </a:br>
            <a:r>
              <a:rPr lang="en-US" sz="4000" dirty="0"/>
              <a:t>CÁC BIẾN CHỨNG SAU MỔ TRONG NGOẠI TIÊU HOÁ -  GAN MẬT</a:t>
            </a:r>
            <a:endParaRPr sz="4000" dirty="0"/>
          </a:p>
        </p:txBody>
      </p:sp>
      <p:sp>
        <p:nvSpPr>
          <p:cNvPr id="297" name="Google Shape;297;p37"/>
          <p:cNvSpPr/>
          <p:nvPr/>
        </p:nvSpPr>
        <p:spPr>
          <a:xfrm>
            <a:off x="3410560" y="3164805"/>
            <a:ext cx="3919880" cy="126659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7"/>
          <p:cNvSpPr txBox="1">
            <a:spLocks noGrp="1"/>
          </p:cNvSpPr>
          <p:nvPr>
            <p:ph type="subTitle" idx="1"/>
          </p:nvPr>
        </p:nvSpPr>
        <p:spPr>
          <a:xfrm>
            <a:off x="4187621" y="3239824"/>
            <a:ext cx="3563100" cy="1191571"/>
          </a:xfrm>
          <a:prstGeom prst="rect">
            <a:avLst/>
          </a:prstGeom>
        </p:spPr>
        <p:txBody>
          <a:bodyPr spcFirstLastPara="1" wrap="square" lIns="0" tIns="0" rIns="0" bIns="0" anchor="t" anchorCtr="0">
            <a:noAutofit/>
          </a:bodyPr>
          <a:lstStyle/>
          <a:p>
            <a:pPr marL="0" indent="0"/>
            <a:r>
              <a:rPr lang="en-US" sz="1400" dirty="0">
                <a:latin typeface="+mj-lt"/>
              </a:rPr>
              <a:t>GVHD: TS.BS Lê Quan Anh </a:t>
            </a:r>
            <a:r>
              <a:rPr lang="en-US" sz="1400" dirty="0" err="1">
                <a:latin typeface="+mj-lt"/>
              </a:rPr>
              <a:t>Tuấn</a:t>
            </a:r>
            <a:endParaRPr lang="en-US" sz="1400" dirty="0">
              <a:latin typeface="+mj-lt"/>
            </a:endParaRPr>
          </a:p>
          <a:p>
            <a:pPr marL="0" lvl="0" indent="0"/>
            <a:r>
              <a:rPr lang="en-US" sz="1400" dirty="0" err="1">
                <a:latin typeface="+mj-lt"/>
              </a:rPr>
              <a:t>Nhóm</a:t>
            </a:r>
            <a:r>
              <a:rPr lang="en-US" sz="1400" dirty="0">
                <a:latin typeface="+mj-lt"/>
              </a:rPr>
              <a:t> </a:t>
            </a:r>
            <a:r>
              <a:rPr lang="en-US" sz="1400" dirty="0" err="1">
                <a:latin typeface="+mj-lt"/>
              </a:rPr>
              <a:t>trình</a:t>
            </a:r>
            <a:r>
              <a:rPr lang="en-US" sz="1400" dirty="0">
                <a:latin typeface="+mj-lt"/>
              </a:rPr>
              <a:t>:</a:t>
            </a:r>
            <a:br>
              <a:rPr lang="en-US" sz="1400" dirty="0">
                <a:latin typeface="+mj-lt"/>
              </a:rPr>
            </a:br>
            <a:r>
              <a:rPr lang="en-US" sz="1400" dirty="0">
                <a:latin typeface="+mj-lt"/>
              </a:rPr>
              <a:t>Trần Thảo Hiệp</a:t>
            </a:r>
            <a:br>
              <a:rPr lang="en-US" sz="1400" dirty="0">
                <a:latin typeface="+mj-lt"/>
              </a:rPr>
            </a:br>
            <a:r>
              <a:rPr lang="en-US" sz="1400" dirty="0" err="1">
                <a:latin typeface="+mj-lt"/>
              </a:rPr>
              <a:t>Đỗ</a:t>
            </a:r>
            <a:r>
              <a:rPr lang="en-US" sz="1400" dirty="0">
                <a:latin typeface="+mj-lt"/>
              </a:rPr>
              <a:t> </a:t>
            </a:r>
            <a:r>
              <a:rPr lang="en-US" sz="1400" dirty="0" err="1">
                <a:latin typeface="+mj-lt"/>
              </a:rPr>
              <a:t>Thị</a:t>
            </a:r>
            <a:r>
              <a:rPr lang="en-US" sz="1400" dirty="0">
                <a:latin typeface="+mj-lt"/>
              </a:rPr>
              <a:t> Thanh </a:t>
            </a:r>
            <a:r>
              <a:rPr lang="en-US" sz="1400" dirty="0" err="1">
                <a:latin typeface="+mj-lt"/>
              </a:rPr>
              <a:t>Thuỷ</a:t>
            </a:r>
            <a:r>
              <a:rPr lang="en-US" sz="1400" dirty="0">
                <a:latin typeface="+mj-lt"/>
              </a:rPr>
              <a:t/>
            </a:r>
            <a:br>
              <a:rPr lang="en-US" sz="1400" dirty="0">
                <a:latin typeface="+mj-lt"/>
              </a:rPr>
            </a:br>
            <a:r>
              <a:rPr lang="en-US" sz="1400" dirty="0" err="1">
                <a:latin typeface="+mj-lt"/>
              </a:rPr>
              <a:t>Nguyễn</a:t>
            </a:r>
            <a:r>
              <a:rPr lang="en-US" sz="1400" dirty="0">
                <a:latin typeface="+mj-lt"/>
              </a:rPr>
              <a:t> </a:t>
            </a:r>
            <a:r>
              <a:rPr lang="en-US" sz="1400" dirty="0" err="1">
                <a:latin typeface="+mj-lt"/>
              </a:rPr>
              <a:t>Thái</a:t>
            </a:r>
            <a:r>
              <a:rPr lang="en-US" sz="1400" dirty="0">
                <a:latin typeface="+mj-lt"/>
              </a:rPr>
              <a:t> </a:t>
            </a:r>
            <a:r>
              <a:rPr lang="en-US" sz="1400" dirty="0" err="1">
                <a:latin typeface="+mj-lt"/>
              </a:rPr>
              <a:t>Bảo</a:t>
            </a:r>
            <a:r>
              <a:rPr lang="en-US" sz="1400" dirty="0">
                <a:latin typeface="+mj-lt"/>
              </a:rPr>
              <a:t> </a:t>
            </a:r>
            <a:r>
              <a:rPr lang="en-US" sz="1400" dirty="0" err="1">
                <a:latin typeface="+mj-lt"/>
              </a:rPr>
              <a:t>Trâm</a:t>
            </a:r>
            <a:endParaRPr sz="14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495F8E9-F1C9-4623-B936-8DA216B4E100}"/>
              </a:ext>
            </a:extLst>
          </p:cNvPr>
          <p:cNvPicPr>
            <a:picLocks noChangeAspect="1"/>
          </p:cNvPicPr>
          <p:nvPr/>
        </p:nvPicPr>
        <p:blipFill>
          <a:blip r:embed="rId2"/>
          <a:stretch>
            <a:fillRect/>
          </a:stretch>
        </p:blipFill>
        <p:spPr>
          <a:xfrm>
            <a:off x="281436" y="559704"/>
            <a:ext cx="5890764" cy="3602126"/>
          </a:xfrm>
          <a:prstGeom prst="rect">
            <a:avLst/>
          </a:prstGeom>
        </p:spPr>
      </p:pic>
      <p:sp>
        <p:nvSpPr>
          <p:cNvPr id="5" name="TextBox 4">
            <a:extLst>
              <a:ext uri="{FF2B5EF4-FFF2-40B4-BE49-F238E27FC236}">
                <a16:creationId xmlns:a16="http://schemas.microsoft.com/office/drawing/2014/main" xmlns="" id="{1F3499AF-EF92-4241-BF5E-E1331FE03177}"/>
              </a:ext>
            </a:extLst>
          </p:cNvPr>
          <p:cNvSpPr txBox="1"/>
          <p:nvPr/>
        </p:nvSpPr>
        <p:spPr>
          <a:xfrm>
            <a:off x="6332724" y="1249591"/>
            <a:ext cx="2529840" cy="1477328"/>
          </a:xfrm>
          <a:prstGeom prst="rect">
            <a:avLst/>
          </a:prstGeom>
          <a:noFill/>
        </p:spPr>
        <p:txBody>
          <a:bodyPr wrap="square" rtlCol="0">
            <a:spAutoFit/>
          </a:bodyPr>
          <a:lstStyle/>
          <a:p>
            <a:r>
              <a:rPr lang="en-US" dirty="0" err="1"/>
              <a:t>Bệnh</a:t>
            </a:r>
            <a:r>
              <a:rPr lang="en-US" dirty="0"/>
              <a:t> </a:t>
            </a:r>
            <a:r>
              <a:rPr lang="en-US" dirty="0" err="1"/>
              <a:t>nhân</a:t>
            </a:r>
            <a:r>
              <a:rPr lang="en-US" dirty="0"/>
              <a:t> </a:t>
            </a:r>
            <a:r>
              <a:rPr lang="en-US" dirty="0" err="1"/>
              <a:t>sau</a:t>
            </a:r>
            <a:r>
              <a:rPr lang="en-US" dirty="0"/>
              <a:t> </a:t>
            </a:r>
            <a:r>
              <a:rPr lang="en-US" dirty="0" err="1"/>
              <a:t>mổ</a:t>
            </a:r>
            <a:r>
              <a:rPr lang="en-US" dirty="0"/>
              <a:t> </a:t>
            </a:r>
            <a:r>
              <a:rPr lang="en-US" dirty="0" err="1"/>
              <a:t>cắt</a:t>
            </a:r>
            <a:r>
              <a:rPr lang="en-US" dirty="0"/>
              <a:t> </a:t>
            </a:r>
            <a:r>
              <a:rPr lang="en-US" dirty="0" err="1"/>
              <a:t>bán</a:t>
            </a:r>
            <a:r>
              <a:rPr lang="en-US" dirty="0"/>
              <a:t> </a:t>
            </a:r>
            <a:r>
              <a:rPr lang="en-US" dirty="0" err="1"/>
              <a:t>phần</a:t>
            </a:r>
            <a:r>
              <a:rPr lang="en-US" dirty="0"/>
              <a:t> d</a:t>
            </a:r>
            <a:r>
              <a:rPr lang="vi-VN" dirty="0"/>
              <a:t>ư</a:t>
            </a:r>
            <a:r>
              <a:rPr lang="en-US" dirty="0" err="1"/>
              <a:t>ới</a:t>
            </a:r>
            <a:r>
              <a:rPr lang="en-US" dirty="0"/>
              <a:t> </a:t>
            </a:r>
            <a:r>
              <a:rPr lang="en-US" dirty="0" err="1"/>
              <a:t>dạ</a:t>
            </a:r>
            <a:r>
              <a:rPr lang="en-US" dirty="0"/>
              <a:t> </a:t>
            </a:r>
            <a:r>
              <a:rPr lang="en-US" dirty="0" err="1"/>
              <a:t>dày</a:t>
            </a:r>
            <a:r>
              <a:rPr lang="en-US" dirty="0"/>
              <a:t> do </a:t>
            </a:r>
            <a:r>
              <a:rPr lang="en-US" dirty="0" err="1"/>
              <a:t>hẹp</a:t>
            </a:r>
            <a:r>
              <a:rPr lang="en-US" dirty="0"/>
              <a:t> </a:t>
            </a:r>
            <a:r>
              <a:rPr lang="en-US" dirty="0" err="1"/>
              <a:t>môn</a:t>
            </a:r>
            <a:r>
              <a:rPr lang="en-US" dirty="0"/>
              <a:t> </a:t>
            </a:r>
            <a:r>
              <a:rPr lang="en-US" dirty="0" err="1"/>
              <a:t>vị</a:t>
            </a:r>
            <a:r>
              <a:rPr lang="en-US" dirty="0"/>
              <a:t> do </a:t>
            </a:r>
            <a:r>
              <a:rPr lang="en-US" dirty="0" err="1"/>
              <a:t>loét</a:t>
            </a:r>
            <a:r>
              <a:rPr lang="en-US" dirty="0"/>
              <a:t> </a:t>
            </a:r>
          </a:p>
          <a:p>
            <a:pPr marL="342900" indent="-342900">
              <a:buAutoNum type="alphaLcPeriod"/>
            </a:pPr>
            <a:r>
              <a:rPr lang="en-US" dirty="0" err="1"/>
              <a:t>Thì</a:t>
            </a:r>
            <a:r>
              <a:rPr lang="en-US" dirty="0"/>
              <a:t> </a:t>
            </a:r>
            <a:r>
              <a:rPr lang="en-US" dirty="0" err="1"/>
              <a:t>không</a:t>
            </a:r>
            <a:r>
              <a:rPr lang="en-US" dirty="0"/>
              <a:t> </a:t>
            </a:r>
            <a:r>
              <a:rPr lang="en-US" dirty="0" err="1"/>
              <a:t>thuốc</a:t>
            </a:r>
            <a:endParaRPr lang="en-US" dirty="0"/>
          </a:p>
          <a:p>
            <a:pPr marL="342900" indent="-342900">
              <a:buAutoNum type="alphaLcPeriod"/>
            </a:pPr>
            <a:r>
              <a:rPr lang="en-US" dirty="0" err="1"/>
              <a:t>Thì</a:t>
            </a:r>
            <a:r>
              <a:rPr lang="en-US" dirty="0"/>
              <a:t> </a:t>
            </a:r>
            <a:r>
              <a:rPr lang="en-US" dirty="0" err="1"/>
              <a:t>động</a:t>
            </a:r>
            <a:r>
              <a:rPr lang="en-US" dirty="0"/>
              <a:t> </a:t>
            </a:r>
            <a:r>
              <a:rPr lang="en-US" dirty="0" err="1"/>
              <a:t>mạch</a:t>
            </a:r>
            <a:endParaRPr lang="en-US" dirty="0"/>
          </a:p>
        </p:txBody>
      </p:sp>
      <p:sp>
        <p:nvSpPr>
          <p:cNvPr id="8" name="Rectangle 7">
            <a:extLst>
              <a:ext uri="{FF2B5EF4-FFF2-40B4-BE49-F238E27FC236}">
                <a16:creationId xmlns:a16="http://schemas.microsoft.com/office/drawing/2014/main" xmlns="" id="{7EBA804B-D8AC-4B89-9C79-C4F7A8C63A56}"/>
              </a:ext>
            </a:extLst>
          </p:cNvPr>
          <p:cNvSpPr/>
          <p:nvPr/>
        </p:nvSpPr>
        <p:spPr>
          <a:xfrm>
            <a:off x="0" y="4881890"/>
            <a:ext cx="9482958" cy="261610"/>
          </a:xfrm>
          <a:prstGeom prst="rect">
            <a:avLst/>
          </a:prstGeom>
        </p:spPr>
        <p:txBody>
          <a:bodyPr wrap="square">
            <a:spAutoFit/>
          </a:bodyPr>
          <a:lstStyle/>
          <a:p>
            <a:r>
              <a:rPr lang="en-US" sz="1100" dirty="0" err="1"/>
              <a:t>Tasu</a:t>
            </a:r>
            <a:r>
              <a:rPr lang="en-US" sz="1100" dirty="0"/>
              <a:t>, J.-P., </a:t>
            </a:r>
            <a:r>
              <a:rPr lang="en-US" sz="1100" dirty="0" err="1"/>
              <a:t>Vesselle</a:t>
            </a:r>
            <a:r>
              <a:rPr lang="en-US" sz="1100" dirty="0"/>
              <a:t>, G., </a:t>
            </a:r>
            <a:r>
              <a:rPr lang="en-US" sz="1100" dirty="0" err="1"/>
              <a:t>Herpe</a:t>
            </a:r>
            <a:r>
              <a:rPr lang="en-US" sz="1100" dirty="0"/>
              <a:t>, G. (2015). </a:t>
            </a:r>
            <a:r>
              <a:rPr lang="en-US" sz="1100" i="1" dirty="0"/>
              <a:t>Postoperative abdominal bleeding. Diagnostic and Interventional Imaging, 96(7-8), 823–831</a:t>
            </a:r>
            <a:endParaRPr lang="en-US" sz="1100" dirty="0"/>
          </a:p>
        </p:txBody>
      </p:sp>
    </p:spTree>
    <p:extLst>
      <p:ext uri="{BB962C8B-B14F-4D97-AF65-F5344CB8AC3E}">
        <p14:creationId xmlns:p14="http://schemas.microsoft.com/office/powerpoint/2010/main" val="412746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61066CA-D8B5-40C2-81ED-BC2BAE6A3144}"/>
              </a:ext>
            </a:extLst>
          </p:cNvPr>
          <p:cNvPicPr>
            <a:picLocks noChangeAspect="1"/>
          </p:cNvPicPr>
          <p:nvPr/>
        </p:nvPicPr>
        <p:blipFill>
          <a:blip r:embed="rId2"/>
          <a:stretch>
            <a:fillRect/>
          </a:stretch>
        </p:blipFill>
        <p:spPr>
          <a:xfrm>
            <a:off x="171681" y="126563"/>
            <a:ext cx="4400319" cy="4883186"/>
          </a:xfrm>
          <a:prstGeom prst="rect">
            <a:avLst/>
          </a:prstGeom>
        </p:spPr>
      </p:pic>
      <p:sp>
        <p:nvSpPr>
          <p:cNvPr id="4" name="TextBox 3">
            <a:extLst>
              <a:ext uri="{FF2B5EF4-FFF2-40B4-BE49-F238E27FC236}">
                <a16:creationId xmlns:a16="http://schemas.microsoft.com/office/drawing/2014/main" xmlns="" id="{5CFFE3C4-D3B5-42EB-AA8D-B01D5CC457F1}"/>
              </a:ext>
            </a:extLst>
          </p:cNvPr>
          <p:cNvSpPr txBox="1"/>
          <p:nvPr/>
        </p:nvSpPr>
        <p:spPr>
          <a:xfrm>
            <a:off x="4895194" y="1206061"/>
            <a:ext cx="4193628" cy="1883980"/>
          </a:xfrm>
          <a:prstGeom prst="rect">
            <a:avLst/>
          </a:prstGeom>
          <a:noFill/>
        </p:spPr>
        <p:txBody>
          <a:bodyPr wrap="square" rtlCol="0">
            <a:spAutoFit/>
          </a:bodyPr>
          <a:lstStyle/>
          <a:p>
            <a:r>
              <a:rPr lang="en-US" dirty="0"/>
              <a:t>BN </a:t>
            </a:r>
            <a:r>
              <a:rPr lang="en-US" dirty="0" err="1"/>
              <a:t>sau</a:t>
            </a:r>
            <a:r>
              <a:rPr lang="en-US" dirty="0"/>
              <a:t> PT </a:t>
            </a:r>
            <a:r>
              <a:rPr lang="en-US" dirty="0" err="1"/>
              <a:t>cắt</a:t>
            </a:r>
            <a:r>
              <a:rPr lang="en-US" dirty="0"/>
              <a:t> </a:t>
            </a:r>
            <a:r>
              <a:rPr lang="en-US" dirty="0" err="1"/>
              <a:t>bán</a:t>
            </a:r>
            <a:r>
              <a:rPr lang="en-US" dirty="0"/>
              <a:t> </a:t>
            </a:r>
            <a:r>
              <a:rPr lang="en-US" dirty="0" err="1"/>
              <a:t>phần</a:t>
            </a:r>
            <a:r>
              <a:rPr lang="en-US" dirty="0"/>
              <a:t> </a:t>
            </a:r>
            <a:r>
              <a:rPr lang="en-US" dirty="0" err="1"/>
              <a:t>dạ</a:t>
            </a:r>
            <a:r>
              <a:rPr lang="en-US" dirty="0"/>
              <a:t> </a:t>
            </a:r>
            <a:r>
              <a:rPr lang="en-US" dirty="0" err="1"/>
              <a:t>dày</a:t>
            </a:r>
            <a:endParaRPr lang="en-US" dirty="0"/>
          </a:p>
          <a:p>
            <a:pPr marL="342900" indent="-342900">
              <a:buAutoNum type="alphaUcPeriod"/>
            </a:pPr>
            <a:r>
              <a:rPr lang="en-US" dirty="0" err="1"/>
              <a:t>Không</a:t>
            </a:r>
            <a:r>
              <a:rPr lang="en-US" dirty="0"/>
              <a:t> </a:t>
            </a:r>
            <a:r>
              <a:rPr lang="en-US" dirty="0" err="1"/>
              <a:t>thuốc</a:t>
            </a:r>
            <a:r>
              <a:rPr lang="en-US" dirty="0"/>
              <a:t> t</a:t>
            </a:r>
            <a:r>
              <a:rPr lang="vi-VN" dirty="0"/>
              <a:t>ư</a:t>
            </a:r>
            <a:r>
              <a:rPr lang="en-US" dirty="0" err="1"/>
              <a:t>ơng</a:t>
            </a:r>
            <a:r>
              <a:rPr lang="en-US" dirty="0"/>
              <a:t> </a:t>
            </a:r>
            <a:r>
              <a:rPr lang="en-US" dirty="0" err="1"/>
              <a:t>phản</a:t>
            </a:r>
            <a:endParaRPr lang="en-US" dirty="0"/>
          </a:p>
          <a:p>
            <a:pPr marL="342900" indent="-342900">
              <a:buAutoNum type="alphaUcPeriod"/>
            </a:pPr>
            <a:r>
              <a:rPr lang="en-US" dirty="0" err="1"/>
              <a:t>Có</a:t>
            </a:r>
            <a:r>
              <a:rPr lang="en-US" dirty="0"/>
              <a:t> </a:t>
            </a:r>
            <a:r>
              <a:rPr lang="en-US" dirty="0" err="1"/>
              <a:t>thuốc</a:t>
            </a:r>
            <a:r>
              <a:rPr lang="en-US" dirty="0"/>
              <a:t> t</a:t>
            </a:r>
            <a:r>
              <a:rPr lang="vi-VN" dirty="0"/>
              <a:t>ư</a:t>
            </a:r>
            <a:r>
              <a:rPr lang="en-US" dirty="0" err="1"/>
              <a:t>ơng</a:t>
            </a:r>
            <a:r>
              <a:rPr lang="en-US" dirty="0"/>
              <a:t> </a:t>
            </a:r>
            <a:r>
              <a:rPr lang="en-US" dirty="0" err="1"/>
              <a:t>phản</a:t>
            </a:r>
            <a:endParaRPr lang="en-US" dirty="0"/>
          </a:p>
          <a:p>
            <a:pPr marL="342900" indent="-342900">
              <a:buAutoNum type="alphaUcPeriod"/>
            </a:pPr>
            <a:r>
              <a:rPr lang="en-US" dirty="0"/>
              <a:t> </a:t>
            </a:r>
            <a:r>
              <a:rPr lang="en-US" dirty="0" err="1"/>
              <a:t>Hình</a:t>
            </a:r>
            <a:r>
              <a:rPr lang="en-US" dirty="0"/>
              <a:t> </a:t>
            </a:r>
            <a:r>
              <a:rPr lang="en-US" dirty="0" err="1"/>
              <a:t>ảnh</a:t>
            </a:r>
            <a:r>
              <a:rPr lang="en-US" dirty="0"/>
              <a:t> </a:t>
            </a:r>
            <a:r>
              <a:rPr lang="en-US" dirty="0" err="1"/>
              <a:t>gợi</a:t>
            </a:r>
            <a:r>
              <a:rPr lang="en-US" dirty="0"/>
              <a:t> ý </a:t>
            </a:r>
            <a:r>
              <a:rPr lang="en-US" dirty="0" err="1"/>
              <a:t>mạch</a:t>
            </a:r>
            <a:r>
              <a:rPr lang="en-US" dirty="0"/>
              <a:t> </a:t>
            </a:r>
            <a:r>
              <a:rPr lang="en-US" dirty="0" err="1"/>
              <a:t>máu</a:t>
            </a:r>
            <a:r>
              <a:rPr lang="en-US" dirty="0"/>
              <a:t> </a:t>
            </a:r>
            <a:r>
              <a:rPr lang="en-US" dirty="0" err="1"/>
              <a:t>thủ</a:t>
            </a:r>
            <a:r>
              <a:rPr lang="en-US" dirty="0"/>
              <a:t> </a:t>
            </a:r>
            <a:r>
              <a:rPr lang="en-US" dirty="0" err="1"/>
              <a:t>phạm</a:t>
            </a:r>
            <a:r>
              <a:rPr lang="en-US" dirty="0"/>
              <a:t> </a:t>
            </a:r>
            <a:r>
              <a:rPr lang="en-US" dirty="0" err="1"/>
              <a:t>là</a:t>
            </a:r>
            <a:r>
              <a:rPr lang="en-US" dirty="0"/>
              <a:t> </a:t>
            </a:r>
            <a:r>
              <a:rPr lang="en-US" dirty="0" err="1"/>
              <a:t>động</a:t>
            </a:r>
            <a:r>
              <a:rPr lang="en-US" dirty="0"/>
              <a:t> </a:t>
            </a:r>
            <a:r>
              <a:rPr lang="en-US" dirty="0" err="1"/>
              <a:t>mạch</a:t>
            </a:r>
            <a:r>
              <a:rPr lang="en-US" dirty="0"/>
              <a:t> </a:t>
            </a:r>
            <a:r>
              <a:rPr lang="en-US" dirty="0" err="1"/>
              <a:t>vị</a:t>
            </a:r>
            <a:r>
              <a:rPr lang="en-US" dirty="0"/>
              <a:t> </a:t>
            </a:r>
            <a:r>
              <a:rPr lang="en-US" dirty="0" err="1"/>
              <a:t>trái</a:t>
            </a:r>
            <a:endParaRPr lang="en-US" dirty="0"/>
          </a:p>
          <a:p>
            <a:pPr marL="342900" indent="-342900">
              <a:buAutoNum type="alphaUcPeriod"/>
            </a:pPr>
            <a:r>
              <a:rPr lang="en-US" dirty="0"/>
              <a:t> </a:t>
            </a:r>
            <a:r>
              <a:rPr lang="en-US" dirty="0" err="1"/>
              <a:t>Chụp</a:t>
            </a:r>
            <a:r>
              <a:rPr lang="en-US" dirty="0"/>
              <a:t> </a:t>
            </a:r>
            <a:r>
              <a:rPr lang="en-US" dirty="0" err="1"/>
              <a:t>động</a:t>
            </a:r>
            <a:r>
              <a:rPr lang="en-US" dirty="0"/>
              <a:t> </a:t>
            </a:r>
            <a:r>
              <a:rPr lang="en-US" dirty="0" err="1"/>
              <a:t>mạch</a:t>
            </a:r>
            <a:r>
              <a:rPr lang="en-US" dirty="0"/>
              <a:t> </a:t>
            </a:r>
            <a:r>
              <a:rPr lang="en-US" dirty="0" err="1"/>
              <a:t>cho</a:t>
            </a:r>
            <a:r>
              <a:rPr lang="en-US" dirty="0"/>
              <a:t> </a:t>
            </a:r>
            <a:r>
              <a:rPr lang="en-US" dirty="0" err="1"/>
              <a:t>thấy</a:t>
            </a:r>
            <a:r>
              <a:rPr lang="en-US" dirty="0"/>
              <a:t> </a:t>
            </a:r>
            <a:r>
              <a:rPr lang="en-US" dirty="0" err="1"/>
              <a:t>hình</a:t>
            </a:r>
            <a:r>
              <a:rPr lang="en-US" dirty="0"/>
              <a:t> </a:t>
            </a:r>
            <a:r>
              <a:rPr lang="en-US" dirty="0" err="1"/>
              <a:t>ảnh</a:t>
            </a:r>
            <a:r>
              <a:rPr lang="en-US" dirty="0"/>
              <a:t> </a:t>
            </a:r>
            <a:r>
              <a:rPr lang="en-US" dirty="0" err="1"/>
              <a:t>thoát</a:t>
            </a:r>
            <a:r>
              <a:rPr lang="en-US" dirty="0"/>
              <a:t> </a:t>
            </a:r>
            <a:r>
              <a:rPr lang="en-US" dirty="0" err="1"/>
              <a:t>thuốc</a:t>
            </a:r>
            <a:r>
              <a:rPr lang="en-US" dirty="0"/>
              <a:t> </a:t>
            </a:r>
            <a:r>
              <a:rPr lang="en-US" dirty="0" err="1"/>
              <a:t>từ</a:t>
            </a:r>
            <a:r>
              <a:rPr lang="en-US" dirty="0"/>
              <a:t> </a:t>
            </a:r>
            <a:r>
              <a:rPr lang="en-US" dirty="0" err="1"/>
              <a:t>động</a:t>
            </a:r>
            <a:r>
              <a:rPr lang="en-US" dirty="0"/>
              <a:t> </a:t>
            </a:r>
            <a:r>
              <a:rPr lang="en-US" dirty="0" err="1"/>
              <a:t>mạch</a:t>
            </a:r>
            <a:r>
              <a:rPr lang="en-US" dirty="0"/>
              <a:t> </a:t>
            </a:r>
            <a:r>
              <a:rPr lang="en-US" dirty="0" err="1"/>
              <a:t>vị</a:t>
            </a:r>
            <a:r>
              <a:rPr lang="en-US" dirty="0"/>
              <a:t> </a:t>
            </a:r>
            <a:r>
              <a:rPr lang="en-US" dirty="0" err="1"/>
              <a:t>trái</a:t>
            </a:r>
            <a:endParaRPr lang="en-US" dirty="0"/>
          </a:p>
          <a:p>
            <a:endParaRPr lang="en-US" dirty="0"/>
          </a:p>
        </p:txBody>
      </p:sp>
      <p:sp>
        <p:nvSpPr>
          <p:cNvPr id="5" name="TextBox 4">
            <a:extLst>
              <a:ext uri="{FF2B5EF4-FFF2-40B4-BE49-F238E27FC236}">
                <a16:creationId xmlns:a16="http://schemas.microsoft.com/office/drawing/2014/main" xmlns="" id="{1619A40C-34E9-4B13-9BA9-F23B63DAE921}"/>
              </a:ext>
            </a:extLst>
          </p:cNvPr>
          <p:cNvSpPr txBox="1"/>
          <p:nvPr/>
        </p:nvSpPr>
        <p:spPr>
          <a:xfrm rot="10800000" flipV="1">
            <a:off x="4756203" y="4457261"/>
            <a:ext cx="3741412" cy="815608"/>
          </a:xfrm>
          <a:prstGeom prst="rect">
            <a:avLst/>
          </a:prstGeom>
          <a:noFill/>
        </p:spPr>
        <p:txBody>
          <a:bodyPr wrap="square" rtlCol="0">
            <a:spAutoFit/>
          </a:bodyPr>
          <a:lstStyle/>
          <a:p>
            <a:r>
              <a:rPr lang="en-US" sz="1100" dirty="0" err="1"/>
              <a:t>Tasu</a:t>
            </a:r>
            <a:r>
              <a:rPr lang="en-US" sz="1100" dirty="0"/>
              <a:t>, Jean-Pierre. “Stenting post-operative abdominal bleeding: the interventional radiologist’s point of view.” </a:t>
            </a:r>
            <a:r>
              <a:rPr lang="en-US" sz="1100" i="1" dirty="0"/>
              <a:t>Imaging in Medicine</a:t>
            </a:r>
            <a:r>
              <a:rPr lang="en-US" sz="1100" dirty="0"/>
              <a:t> 7 (2015)</a:t>
            </a:r>
          </a:p>
          <a:p>
            <a:endParaRPr lang="en-US" dirty="0"/>
          </a:p>
        </p:txBody>
      </p:sp>
    </p:spTree>
    <p:extLst>
      <p:ext uri="{BB962C8B-B14F-4D97-AF65-F5344CB8AC3E}">
        <p14:creationId xmlns:p14="http://schemas.microsoft.com/office/powerpoint/2010/main" val="2572745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xmlns="" id="{DAA09809-214F-4178-949A-9148545D8AAD}"/>
              </a:ext>
            </a:extLst>
          </p:cNvPr>
          <p:cNvPicPr>
            <a:picLocks noChangeAspect="1"/>
          </p:cNvPicPr>
          <p:nvPr/>
        </p:nvPicPr>
        <p:blipFill>
          <a:blip r:embed="rId2"/>
          <a:stretch>
            <a:fillRect/>
          </a:stretch>
        </p:blipFill>
        <p:spPr>
          <a:xfrm>
            <a:off x="1188626" y="375028"/>
            <a:ext cx="6766746" cy="2820323"/>
          </a:xfrm>
          <a:prstGeom prst="rect">
            <a:avLst/>
          </a:prstGeom>
        </p:spPr>
      </p:pic>
      <p:sp>
        <p:nvSpPr>
          <p:cNvPr id="4" name="TextBox 3">
            <a:extLst>
              <a:ext uri="{FF2B5EF4-FFF2-40B4-BE49-F238E27FC236}">
                <a16:creationId xmlns:a16="http://schemas.microsoft.com/office/drawing/2014/main" xmlns="" id="{C40595F2-6F9A-4096-B425-B42886F29B48}"/>
              </a:ext>
            </a:extLst>
          </p:cNvPr>
          <p:cNvSpPr txBox="1"/>
          <p:nvPr/>
        </p:nvSpPr>
        <p:spPr>
          <a:xfrm>
            <a:off x="1188626" y="3294992"/>
            <a:ext cx="6875435" cy="954107"/>
          </a:xfrm>
          <a:prstGeom prst="rect">
            <a:avLst/>
          </a:prstGeom>
          <a:noFill/>
        </p:spPr>
        <p:txBody>
          <a:bodyPr wrap="square" rtlCol="0">
            <a:spAutoFit/>
          </a:bodyPr>
          <a:lstStyle/>
          <a:p>
            <a:r>
              <a:rPr lang="en-US" dirty="0"/>
              <a:t>BN </a:t>
            </a:r>
            <a:r>
              <a:rPr lang="en-US" dirty="0" err="1"/>
              <a:t>hậu</a:t>
            </a:r>
            <a:r>
              <a:rPr lang="en-US" dirty="0"/>
              <a:t> </a:t>
            </a:r>
            <a:r>
              <a:rPr lang="en-US" dirty="0" err="1"/>
              <a:t>phẫu</a:t>
            </a:r>
            <a:r>
              <a:rPr lang="en-US" dirty="0"/>
              <a:t> </a:t>
            </a:r>
            <a:r>
              <a:rPr lang="en-US" dirty="0" err="1"/>
              <a:t>cắt</a:t>
            </a:r>
            <a:r>
              <a:rPr lang="en-US" dirty="0"/>
              <a:t> </a:t>
            </a:r>
            <a:r>
              <a:rPr lang="en-US" dirty="0" err="1"/>
              <a:t>thuỳ</a:t>
            </a:r>
            <a:r>
              <a:rPr lang="en-US" dirty="0"/>
              <a:t> </a:t>
            </a:r>
            <a:r>
              <a:rPr lang="en-US" dirty="0" err="1"/>
              <a:t>phải</a:t>
            </a:r>
            <a:r>
              <a:rPr lang="en-US" dirty="0"/>
              <a:t> </a:t>
            </a:r>
            <a:r>
              <a:rPr lang="en-US" dirty="0" err="1"/>
              <a:t>gan</a:t>
            </a:r>
            <a:endParaRPr lang="en-US" dirty="0"/>
          </a:p>
          <a:p>
            <a:pPr marL="342900" indent="-342900">
              <a:buAutoNum type="alphaLcPeriod"/>
            </a:pPr>
            <a:r>
              <a:rPr lang="en-US" dirty="0" err="1"/>
              <a:t>Hình</a:t>
            </a:r>
            <a:r>
              <a:rPr lang="en-US" dirty="0"/>
              <a:t> </a:t>
            </a:r>
            <a:r>
              <a:rPr lang="en-US" dirty="0" err="1"/>
              <a:t>ảnh</a:t>
            </a:r>
            <a:r>
              <a:rPr lang="en-US" dirty="0"/>
              <a:t> </a:t>
            </a:r>
            <a:r>
              <a:rPr lang="en-US" dirty="0" err="1"/>
              <a:t>chảy</a:t>
            </a:r>
            <a:r>
              <a:rPr lang="en-US" dirty="0"/>
              <a:t> </a:t>
            </a:r>
            <a:r>
              <a:rPr lang="en-US" dirty="0" err="1"/>
              <a:t>máu</a:t>
            </a:r>
            <a:r>
              <a:rPr lang="en-US" dirty="0"/>
              <a:t> </a:t>
            </a:r>
            <a:r>
              <a:rPr lang="en-US" dirty="0" err="1"/>
              <a:t>trong</a:t>
            </a:r>
            <a:r>
              <a:rPr lang="en-US" dirty="0"/>
              <a:t> </a:t>
            </a:r>
            <a:r>
              <a:rPr lang="en-US" dirty="0" err="1"/>
              <a:t>khoang</a:t>
            </a:r>
            <a:r>
              <a:rPr lang="en-US" dirty="0"/>
              <a:t> </a:t>
            </a:r>
            <a:r>
              <a:rPr lang="en-US" dirty="0" err="1"/>
              <a:t>phúc</a:t>
            </a:r>
            <a:r>
              <a:rPr lang="en-US" dirty="0"/>
              <a:t> </a:t>
            </a:r>
            <a:r>
              <a:rPr lang="en-US" dirty="0" err="1"/>
              <a:t>mạc</a:t>
            </a:r>
            <a:r>
              <a:rPr lang="en-US" dirty="0"/>
              <a:t>, hematoma ở </a:t>
            </a:r>
            <a:r>
              <a:rPr lang="en-US" dirty="0" err="1"/>
              <a:t>vị</a:t>
            </a:r>
            <a:r>
              <a:rPr lang="en-US" dirty="0"/>
              <a:t> </a:t>
            </a:r>
            <a:r>
              <a:rPr lang="en-US" dirty="0" err="1"/>
              <a:t>trí</a:t>
            </a:r>
            <a:r>
              <a:rPr lang="en-US" dirty="0"/>
              <a:t> </a:t>
            </a:r>
            <a:r>
              <a:rPr lang="en-US" dirty="0" err="1"/>
              <a:t>gan</a:t>
            </a:r>
            <a:r>
              <a:rPr lang="en-US" dirty="0"/>
              <a:t> </a:t>
            </a:r>
            <a:r>
              <a:rPr lang="en-US" dirty="0" err="1"/>
              <a:t>đã</a:t>
            </a:r>
            <a:r>
              <a:rPr lang="en-US" dirty="0"/>
              <a:t> đ</a:t>
            </a:r>
            <a:r>
              <a:rPr lang="vi-VN" dirty="0"/>
              <a:t>ư</a:t>
            </a:r>
            <a:r>
              <a:rPr lang="en-US" dirty="0" err="1"/>
              <a:t>ợc</a:t>
            </a:r>
            <a:r>
              <a:rPr lang="en-US" dirty="0"/>
              <a:t> </a:t>
            </a:r>
            <a:r>
              <a:rPr lang="en-US" dirty="0" err="1"/>
              <a:t>cắt</a:t>
            </a:r>
            <a:endParaRPr lang="en-US" dirty="0"/>
          </a:p>
          <a:p>
            <a:r>
              <a:rPr lang="en-US" dirty="0"/>
              <a:t>b.    </a:t>
            </a:r>
            <a:r>
              <a:rPr lang="en-US" dirty="0" err="1"/>
              <a:t>Hình</a:t>
            </a:r>
            <a:r>
              <a:rPr lang="en-US" dirty="0"/>
              <a:t> </a:t>
            </a:r>
            <a:r>
              <a:rPr lang="en-US" dirty="0" err="1"/>
              <a:t>ảnh</a:t>
            </a:r>
            <a:r>
              <a:rPr lang="en-US" dirty="0"/>
              <a:t> </a:t>
            </a:r>
            <a:r>
              <a:rPr lang="en-US" dirty="0" err="1"/>
              <a:t>thoát</a:t>
            </a:r>
            <a:r>
              <a:rPr lang="en-US" dirty="0"/>
              <a:t> </a:t>
            </a:r>
            <a:r>
              <a:rPr lang="en-US" dirty="0" err="1"/>
              <a:t>mạch</a:t>
            </a:r>
            <a:r>
              <a:rPr lang="en-US" dirty="0"/>
              <a:t> </a:t>
            </a:r>
            <a:r>
              <a:rPr lang="en-US" dirty="0" err="1"/>
              <a:t>trên</a:t>
            </a:r>
            <a:r>
              <a:rPr lang="en-US" dirty="0"/>
              <a:t> DSA      </a:t>
            </a:r>
          </a:p>
          <a:p>
            <a:endParaRPr lang="en-US" dirty="0"/>
          </a:p>
        </p:txBody>
      </p:sp>
      <p:sp>
        <p:nvSpPr>
          <p:cNvPr id="5" name="TextBox 4">
            <a:extLst>
              <a:ext uri="{FF2B5EF4-FFF2-40B4-BE49-F238E27FC236}">
                <a16:creationId xmlns:a16="http://schemas.microsoft.com/office/drawing/2014/main" xmlns="" id="{2B65BE49-D4DC-4472-8A77-5A41A78F6C72}"/>
              </a:ext>
            </a:extLst>
          </p:cNvPr>
          <p:cNvSpPr txBox="1"/>
          <p:nvPr/>
        </p:nvSpPr>
        <p:spPr>
          <a:xfrm>
            <a:off x="1347950" y="4670674"/>
            <a:ext cx="7619729" cy="646331"/>
          </a:xfrm>
          <a:prstGeom prst="rect">
            <a:avLst/>
          </a:prstGeom>
          <a:noFill/>
        </p:spPr>
        <p:txBody>
          <a:bodyPr wrap="square" rtlCol="0">
            <a:spAutoFit/>
          </a:bodyPr>
          <a:lstStyle/>
          <a:p>
            <a:r>
              <a:rPr lang="en-US" sz="1100" dirty="0" err="1"/>
              <a:t>Tasu</a:t>
            </a:r>
            <a:r>
              <a:rPr lang="en-US" sz="1100" dirty="0"/>
              <a:t>, Jean-Pierre. “Stenting post-operative abdominal bleeding: the interventional radiologist’s point of view.” </a:t>
            </a:r>
            <a:r>
              <a:rPr lang="en-US" sz="1100" i="1" dirty="0"/>
              <a:t>Imaging in Medicine</a:t>
            </a:r>
            <a:r>
              <a:rPr lang="en-US" sz="1100" dirty="0"/>
              <a:t> 7 (2015)</a:t>
            </a:r>
          </a:p>
          <a:p>
            <a:endParaRPr lang="en-US" dirty="0"/>
          </a:p>
        </p:txBody>
      </p:sp>
    </p:spTree>
    <p:extLst>
      <p:ext uri="{BB962C8B-B14F-4D97-AF65-F5344CB8AC3E}">
        <p14:creationId xmlns:p14="http://schemas.microsoft.com/office/powerpoint/2010/main" val="3799510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806B4E6-EEE3-43A3-9D72-351B800F9D11}"/>
              </a:ext>
            </a:extLst>
          </p:cNvPr>
          <p:cNvPicPr>
            <a:picLocks noChangeAspect="1"/>
          </p:cNvPicPr>
          <p:nvPr/>
        </p:nvPicPr>
        <p:blipFill rotWithShape="1">
          <a:blip r:embed="rId2"/>
          <a:srcRect t="17932" b="10345"/>
          <a:stretch/>
        </p:blipFill>
        <p:spPr>
          <a:xfrm>
            <a:off x="0" y="70945"/>
            <a:ext cx="9144000" cy="3689132"/>
          </a:xfrm>
          <a:prstGeom prst="rect">
            <a:avLst/>
          </a:prstGeom>
        </p:spPr>
      </p:pic>
      <p:sp>
        <p:nvSpPr>
          <p:cNvPr id="5" name="TextBox 4">
            <a:extLst>
              <a:ext uri="{FF2B5EF4-FFF2-40B4-BE49-F238E27FC236}">
                <a16:creationId xmlns:a16="http://schemas.microsoft.com/office/drawing/2014/main" xmlns="" id="{94774D09-0132-4EFA-ADAB-6E4E891F6601}"/>
              </a:ext>
            </a:extLst>
          </p:cNvPr>
          <p:cNvSpPr txBox="1"/>
          <p:nvPr/>
        </p:nvSpPr>
        <p:spPr>
          <a:xfrm>
            <a:off x="835573" y="3917732"/>
            <a:ext cx="7662042" cy="738664"/>
          </a:xfrm>
          <a:prstGeom prst="rect">
            <a:avLst/>
          </a:prstGeom>
          <a:noFill/>
        </p:spPr>
        <p:txBody>
          <a:bodyPr wrap="square" rtlCol="0">
            <a:spAutoFit/>
          </a:bodyPr>
          <a:lstStyle/>
          <a:p>
            <a:r>
              <a:rPr lang="en-US" dirty="0"/>
              <a:t>BN </a:t>
            </a:r>
            <a:r>
              <a:rPr lang="en-US" dirty="0" err="1"/>
              <a:t>nữ</a:t>
            </a:r>
            <a:r>
              <a:rPr lang="en-US" dirty="0"/>
              <a:t>, 57 </a:t>
            </a:r>
            <a:r>
              <a:rPr lang="en-US" dirty="0" err="1"/>
              <a:t>tuổi</a:t>
            </a:r>
            <a:r>
              <a:rPr lang="en-US" dirty="0"/>
              <a:t> (</a:t>
            </a:r>
            <a:r>
              <a:rPr lang="en-US" b="1" dirty="0"/>
              <a:t>N13-0016345</a:t>
            </a:r>
            <a:r>
              <a:rPr lang="en-US" dirty="0"/>
              <a:t> ), </a:t>
            </a:r>
            <a:r>
              <a:rPr lang="en-US" dirty="0" err="1"/>
              <a:t>hậu</a:t>
            </a:r>
            <a:r>
              <a:rPr lang="en-US" dirty="0"/>
              <a:t> </a:t>
            </a:r>
            <a:r>
              <a:rPr lang="en-US" dirty="0" err="1"/>
              <a:t>phẫu</a:t>
            </a:r>
            <a:r>
              <a:rPr lang="en-US" dirty="0"/>
              <a:t> N15 PT </a:t>
            </a:r>
            <a:r>
              <a:rPr lang="en-US" dirty="0" err="1"/>
              <a:t>whipple</a:t>
            </a:r>
            <a:r>
              <a:rPr lang="en-US" dirty="0"/>
              <a:t> do u </a:t>
            </a:r>
            <a:r>
              <a:rPr lang="en-US" dirty="0" err="1"/>
              <a:t>đoạn</a:t>
            </a:r>
            <a:r>
              <a:rPr lang="en-US" dirty="0"/>
              <a:t> </a:t>
            </a:r>
            <a:r>
              <a:rPr lang="en-US" dirty="0" err="1"/>
              <a:t>cuối</a:t>
            </a:r>
            <a:r>
              <a:rPr lang="en-US" dirty="0"/>
              <a:t> OMC. </a:t>
            </a:r>
            <a:r>
              <a:rPr lang="en-US" dirty="0" err="1"/>
              <a:t>Hình</a:t>
            </a:r>
            <a:r>
              <a:rPr lang="en-US" dirty="0"/>
              <a:t> </a:t>
            </a:r>
            <a:r>
              <a:rPr lang="en-US" dirty="0" err="1"/>
              <a:t>ảnh</a:t>
            </a:r>
            <a:r>
              <a:rPr lang="en-US" dirty="0"/>
              <a:t> </a:t>
            </a:r>
            <a:r>
              <a:rPr lang="en-US" dirty="0" err="1"/>
              <a:t>giả</a:t>
            </a:r>
            <a:r>
              <a:rPr lang="en-US" dirty="0"/>
              <a:t> </a:t>
            </a:r>
            <a:r>
              <a:rPr lang="en-US" dirty="0" err="1"/>
              <a:t>phình</a:t>
            </a:r>
            <a:r>
              <a:rPr lang="en-US" dirty="0"/>
              <a:t> </a:t>
            </a:r>
            <a:r>
              <a:rPr lang="en-US" dirty="0" err="1"/>
              <a:t>cạnh</a:t>
            </a:r>
            <a:r>
              <a:rPr lang="en-US" dirty="0"/>
              <a:t> clip </a:t>
            </a:r>
            <a:r>
              <a:rPr lang="en-US" dirty="0" err="1"/>
              <a:t>phẫu</a:t>
            </a:r>
            <a:r>
              <a:rPr lang="en-US" dirty="0"/>
              <a:t> </a:t>
            </a:r>
            <a:r>
              <a:rPr lang="en-US" dirty="0" err="1"/>
              <a:t>thuật</a:t>
            </a:r>
            <a:r>
              <a:rPr lang="en-US" dirty="0"/>
              <a:t> </a:t>
            </a:r>
            <a:r>
              <a:rPr lang="en-US" dirty="0" err="1"/>
              <a:t>cạnh</a:t>
            </a:r>
            <a:r>
              <a:rPr lang="en-US" dirty="0"/>
              <a:t> </a:t>
            </a:r>
            <a:r>
              <a:rPr lang="en-US" dirty="0" err="1"/>
              <a:t>mặt</a:t>
            </a:r>
            <a:r>
              <a:rPr lang="en-US" dirty="0"/>
              <a:t> </a:t>
            </a:r>
            <a:r>
              <a:rPr lang="en-US" dirty="0" err="1"/>
              <a:t>sau</a:t>
            </a:r>
            <a:r>
              <a:rPr lang="en-US" dirty="0"/>
              <a:t> </a:t>
            </a:r>
            <a:r>
              <a:rPr lang="en-US" dirty="0" err="1"/>
              <a:t>miệng</a:t>
            </a:r>
            <a:r>
              <a:rPr lang="en-US" dirty="0"/>
              <a:t> </a:t>
            </a:r>
            <a:r>
              <a:rPr lang="en-US" dirty="0" err="1"/>
              <a:t>nối</a:t>
            </a:r>
            <a:r>
              <a:rPr lang="en-US" dirty="0"/>
              <a:t> </a:t>
            </a:r>
            <a:r>
              <a:rPr lang="en-US" dirty="0" err="1"/>
              <a:t>tuỵ-ruột</a:t>
            </a:r>
            <a:r>
              <a:rPr lang="en-US" dirty="0"/>
              <a:t>, </a:t>
            </a:r>
            <a:r>
              <a:rPr lang="en-US" dirty="0" err="1"/>
              <a:t>xung</a:t>
            </a:r>
            <a:r>
              <a:rPr lang="en-US" dirty="0"/>
              <a:t> </a:t>
            </a:r>
            <a:r>
              <a:rPr lang="en-US" dirty="0" err="1"/>
              <a:t>quanh</a:t>
            </a:r>
            <a:r>
              <a:rPr lang="en-US" dirty="0"/>
              <a:t> </a:t>
            </a:r>
            <a:r>
              <a:rPr lang="en-US" dirty="0" err="1"/>
              <a:t>có</a:t>
            </a:r>
            <a:r>
              <a:rPr lang="en-US" dirty="0"/>
              <a:t> </a:t>
            </a:r>
            <a:r>
              <a:rPr lang="en-US" dirty="0" err="1"/>
              <a:t>dịch</a:t>
            </a:r>
            <a:r>
              <a:rPr lang="en-US" dirty="0"/>
              <a:t> </a:t>
            </a:r>
            <a:r>
              <a:rPr lang="en-US" dirty="0" err="1"/>
              <a:t>đậm</a:t>
            </a:r>
            <a:r>
              <a:rPr lang="en-US" dirty="0"/>
              <a:t> </a:t>
            </a:r>
            <a:r>
              <a:rPr lang="en-US" dirty="0" err="1"/>
              <a:t>độ</a:t>
            </a:r>
            <a:r>
              <a:rPr lang="en-US" dirty="0"/>
              <a:t> </a:t>
            </a:r>
            <a:r>
              <a:rPr lang="en-US" dirty="0" err="1"/>
              <a:t>cao</a:t>
            </a:r>
            <a:r>
              <a:rPr lang="en-US" dirty="0"/>
              <a:t>, </a:t>
            </a:r>
            <a:r>
              <a:rPr lang="en-US" dirty="0" err="1"/>
              <a:t>không</a:t>
            </a:r>
            <a:r>
              <a:rPr lang="en-US" dirty="0"/>
              <a:t> </a:t>
            </a:r>
            <a:r>
              <a:rPr lang="en-US" dirty="0" err="1"/>
              <a:t>thấy</a:t>
            </a:r>
            <a:r>
              <a:rPr lang="en-US" dirty="0"/>
              <a:t> </a:t>
            </a:r>
            <a:r>
              <a:rPr lang="en-US" dirty="0" err="1"/>
              <a:t>hình</a:t>
            </a:r>
            <a:r>
              <a:rPr lang="en-US" dirty="0"/>
              <a:t> </a:t>
            </a:r>
            <a:r>
              <a:rPr lang="en-US" dirty="0" err="1"/>
              <a:t>ảnh</a:t>
            </a:r>
            <a:r>
              <a:rPr lang="en-US" dirty="0"/>
              <a:t> </a:t>
            </a:r>
            <a:r>
              <a:rPr lang="en-US" dirty="0" err="1"/>
              <a:t>xuất</a:t>
            </a:r>
            <a:r>
              <a:rPr lang="en-US" dirty="0"/>
              <a:t> </a:t>
            </a:r>
            <a:r>
              <a:rPr lang="en-US" dirty="0" err="1"/>
              <a:t>huyết</a:t>
            </a:r>
            <a:r>
              <a:rPr lang="en-US" dirty="0"/>
              <a:t> </a:t>
            </a:r>
            <a:r>
              <a:rPr lang="en-US" dirty="0" err="1"/>
              <a:t>hoạt</a:t>
            </a:r>
            <a:r>
              <a:rPr lang="en-US" dirty="0"/>
              <a:t> </a:t>
            </a:r>
            <a:r>
              <a:rPr lang="en-US" dirty="0" err="1"/>
              <a:t>động</a:t>
            </a:r>
            <a:endParaRPr lang="en-US" dirty="0"/>
          </a:p>
        </p:txBody>
      </p:sp>
    </p:spTree>
    <p:extLst>
      <p:ext uri="{BB962C8B-B14F-4D97-AF65-F5344CB8AC3E}">
        <p14:creationId xmlns:p14="http://schemas.microsoft.com/office/powerpoint/2010/main" val="662533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2"/>
          <p:cNvSpPr txBox="1">
            <a:spLocks noGrp="1"/>
          </p:cNvSpPr>
          <p:nvPr>
            <p:ph type="title"/>
          </p:nvPr>
        </p:nvSpPr>
        <p:spPr>
          <a:xfrm>
            <a:off x="713249" y="242379"/>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1.4 </a:t>
            </a:r>
            <a:r>
              <a:rPr lang="en-US" dirty="0"/>
              <a:t>ĐIỀU TRỊ</a:t>
            </a:r>
            <a:endParaRPr dirty="0"/>
          </a:p>
        </p:txBody>
      </p:sp>
      <p:sp>
        <p:nvSpPr>
          <p:cNvPr id="361" name="Google Shape;361;p42"/>
          <p:cNvSpPr txBox="1">
            <a:spLocks noGrp="1"/>
          </p:cNvSpPr>
          <p:nvPr>
            <p:ph type="subTitle" idx="4294967295"/>
          </p:nvPr>
        </p:nvSpPr>
        <p:spPr>
          <a:xfrm>
            <a:off x="575442" y="1633319"/>
            <a:ext cx="5953125" cy="2659062"/>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endParaRPr dirty="0"/>
          </a:p>
        </p:txBody>
      </p:sp>
      <p:sp>
        <p:nvSpPr>
          <p:cNvPr id="2" name="TextBox 1">
            <a:extLst>
              <a:ext uri="{FF2B5EF4-FFF2-40B4-BE49-F238E27FC236}">
                <a16:creationId xmlns:a16="http://schemas.microsoft.com/office/drawing/2014/main" xmlns="" id="{59A6F3E2-D0D0-451C-8298-A3EA18FD0C05}"/>
              </a:ext>
            </a:extLst>
          </p:cNvPr>
          <p:cNvSpPr txBox="1"/>
          <p:nvPr/>
        </p:nvSpPr>
        <p:spPr>
          <a:xfrm>
            <a:off x="72845" y="4881890"/>
            <a:ext cx="8998309" cy="261610"/>
          </a:xfrm>
          <a:prstGeom prst="rect">
            <a:avLst/>
          </a:prstGeom>
          <a:noFill/>
        </p:spPr>
        <p:txBody>
          <a:bodyPr wrap="square" rtlCol="0">
            <a:spAutoFit/>
          </a:bodyPr>
          <a:lstStyle/>
          <a:p>
            <a:r>
              <a:rPr lang="en-US" sz="1100" dirty="0" err="1"/>
              <a:t>Tasu</a:t>
            </a:r>
            <a:r>
              <a:rPr lang="en-US" sz="1100" dirty="0"/>
              <a:t>, J.-P., </a:t>
            </a:r>
            <a:r>
              <a:rPr lang="en-US" sz="1100" dirty="0" err="1"/>
              <a:t>Vesselle</a:t>
            </a:r>
            <a:r>
              <a:rPr lang="en-US" sz="1100" dirty="0"/>
              <a:t>, G., </a:t>
            </a:r>
            <a:r>
              <a:rPr lang="en-US" sz="1100" dirty="0" err="1"/>
              <a:t>Herpe</a:t>
            </a:r>
            <a:r>
              <a:rPr lang="en-US" sz="1100" dirty="0"/>
              <a:t>, G. (2015). </a:t>
            </a:r>
            <a:r>
              <a:rPr lang="en-US" sz="1100" i="1" dirty="0"/>
              <a:t>Postoperative abdominal bleeding. Diagnostic and Interventional Imaging, 96(7-8), 823–831</a:t>
            </a:r>
            <a:endParaRPr lang="en-US" sz="1100" dirty="0"/>
          </a:p>
        </p:txBody>
      </p:sp>
      <p:pic>
        <p:nvPicPr>
          <p:cNvPr id="5" name="Picture 4">
            <a:extLst>
              <a:ext uri="{FF2B5EF4-FFF2-40B4-BE49-F238E27FC236}">
                <a16:creationId xmlns:a16="http://schemas.microsoft.com/office/drawing/2014/main" xmlns="" id="{D62FD9F2-C5D1-4098-AF0D-380851AE7C35}"/>
              </a:ext>
            </a:extLst>
          </p:cNvPr>
          <p:cNvPicPr>
            <a:picLocks noChangeAspect="1"/>
          </p:cNvPicPr>
          <p:nvPr/>
        </p:nvPicPr>
        <p:blipFill>
          <a:blip r:embed="rId3"/>
          <a:stretch>
            <a:fillRect/>
          </a:stretch>
        </p:blipFill>
        <p:spPr>
          <a:xfrm>
            <a:off x="266017" y="821176"/>
            <a:ext cx="8611963" cy="3719070"/>
          </a:xfrm>
          <a:prstGeom prst="rect">
            <a:avLst/>
          </a:prstGeom>
        </p:spPr>
      </p:pic>
    </p:spTree>
    <p:extLst>
      <p:ext uri="{BB962C8B-B14F-4D97-AF65-F5344CB8AC3E}">
        <p14:creationId xmlns:p14="http://schemas.microsoft.com/office/powerpoint/2010/main" val="372498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0;p42">
            <a:extLst>
              <a:ext uri="{FF2B5EF4-FFF2-40B4-BE49-F238E27FC236}">
                <a16:creationId xmlns:a16="http://schemas.microsoft.com/office/drawing/2014/main" xmlns="" id="{A7CD7FE0-17BB-48E9-A6DC-4EAB2BD80057}"/>
              </a:ext>
            </a:extLst>
          </p:cNvPr>
          <p:cNvSpPr txBox="1">
            <a:spLocks/>
          </p:cNvSpPr>
          <p:nvPr/>
        </p:nvSpPr>
        <p:spPr>
          <a:xfrm>
            <a:off x="713249" y="242379"/>
            <a:ext cx="7717500"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800"/>
              <a:buFont typeface="Barlow SemiBold"/>
              <a:buNone/>
              <a:defRPr sz="31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algn="l"/>
            <a:r>
              <a:rPr lang="en-US" dirty="0"/>
              <a:t>1.4 ĐIỀU TRỊ</a:t>
            </a:r>
          </a:p>
        </p:txBody>
      </p:sp>
      <p:sp>
        <p:nvSpPr>
          <p:cNvPr id="5" name="TextBox 4">
            <a:extLst>
              <a:ext uri="{FF2B5EF4-FFF2-40B4-BE49-F238E27FC236}">
                <a16:creationId xmlns:a16="http://schemas.microsoft.com/office/drawing/2014/main" xmlns="" id="{A460456B-F7DC-4C35-9FE2-ED92C8892E93}"/>
              </a:ext>
            </a:extLst>
          </p:cNvPr>
          <p:cNvSpPr txBox="1"/>
          <p:nvPr/>
        </p:nvSpPr>
        <p:spPr>
          <a:xfrm>
            <a:off x="601355" y="1089497"/>
            <a:ext cx="7454824" cy="1415772"/>
          </a:xfrm>
          <a:prstGeom prst="rect">
            <a:avLst/>
          </a:prstGeom>
          <a:noFill/>
        </p:spPr>
        <p:txBody>
          <a:bodyPr wrap="square" rtlCol="0">
            <a:spAutoFit/>
          </a:bodyPr>
          <a:lstStyle/>
          <a:p>
            <a:r>
              <a:rPr lang="en-US" sz="2400" dirty="0"/>
              <a:t>TAE (Transcatheter arterial embolization: </a:t>
            </a:r>
            <a:r>
              <a:rPr lang="en-US" sz="2400" dirty="0" err="1"/>
              <a:t>thuyên</a:t>
            </a:r>
            <a:r>
              <a:rPr lang="en-US" sz="2400" dirty="0"/>
              <a:t> </a:t>
            </a:r>
            <a:r>
              <a:rPr lang="en-US" sz="2400" dirty="0" err="1"/>
              <a:t>tắc</a:t>
            </a:r>
            <a:r>
              <a:rPr lang="en-US" sz="2400" dirty="0"/>
              <a:t> </a:t>
            </a:r>
            <a:r>
              <a:rPr lang="en-US" sz="2400" dirty="0" err="1"/>
              <a:t>động</a:t>
            </a:r>
            <a:r>
              <a:rPr lang="en-US" sz="2400" dirty="0"/>
              <a:t> </a:t>
            </a:r>
            <a:r>
              <a:rPr lang="en-US" sz="2400" dirty="0" err="1"/>
              <a:t>mạch</a:t>
            </a:r>
            <a:r>
              <a:rPr lang="en-US" sz="2400" dirty="0"/>
              <a:t> qua đ</a:t>
            </a:r>
            <a:r>
              <a:rPr lang="vi-VN" sz="2400" dirty="0"/>
              <a:t>ư</a:t>
            </a:r>
            <a:r>
              <a:rPr lang="en-US" sz="2400" dirty="0" err="1"/>
              <a:t>ờng</a:t>
            </a:r>
            <a:r>
              <a:rPr lang="en-US" sz="2400" dirty="0"/>
              <a:t> </a:t>
            </a:r>
            <a:r>
              <a:rPr lang="en-US" sz="2400" dirty="0" err="1"/>
              <a:t>ống</a:t>
            </a:r>
            <a:r>
              <a:rPr lang="en-US" sz="2400" dirty="0"/>
              <a:t> </a:t>
            </a:r>
            <a:r>
              <a:rPr lang="en-US" sz="2400" dirty="0" err="1"/>
              <a:t>thông</a:t>
            </a:r>
            <a:r>
              <a:rPr lang="en-US" sz="2400" dirty="0"/>
              <a:t>) </a:t>
            </a:r>
            <a:r>
              <a:rPr lang="en-US" sz="2400" dirty="0" err="1"/>
              <a:t>lựa</a:t>
            </a:r>
            <a:r>
              <a:rPr lang="en-US" sz="2400" dirty="0"/>
              <a:t> </a:t>
            </a:r>
            <a:r>
              <a:rPr lang="en-US" sz="2400" dirty="0" err="1"/>
              <a:t>chọn</a:t>
            </a:r>
            <a:r>
              <a:rPr lang="en-US" sz="2400" dirty="0"/>
              <a:t> </a:t>
            </a:r>
            <a:r>
              <a:rPr lang="en-US" sz="2400" dirty="0" err="1"/>
              <a:t>đầu</a:t>
            </a:r>
            <a:r>
              <a:rPr lang="en-US" sz="2400" dirty="0"/>
              <a:t> </a:t>
            </a:r>
            <a:r>
              <a:rPr lang="en-US" sz="2400" dirty="0" err="1"/>
              <a:t>tay</a:t>
            </a:r>
            <a:r>
              <a:rPr lang="en-US" sz="2400" dirty="0"/>
              <a:t> </a:t>
            </a:r>
            <a:r>
              <a:rPr lang="en-US" sz="2400" dirty="0" err="1"/>
              <a:t>trong</a:t>
            </a:r>
            <a:r>
              <a:rPr lang="en-US" sz="2400" dirty="0"/>
              <a:t> </a:t>
            </a:r>
            <a:r>
              <a:rPr lang="en-US" sz="2400" dirty="0" err="1"/>
              <a:t>điều</a:t>
            </a:r>
            <a:r>
              <a:rPr lang="en-US" sz="2400" dirty="0"/>
              <a:t> </a:t>
            </a:r>
            <a:r>
              <a:rPr lang="en-US" sz="2400" dirty="0" err="1"/>
              <a:t>trị</a:t>
            </a:r>
            <a:r>
              <a:rPr lang="en-US" sz="2400" dirty="0"/>
              <a:t> </a:t>
            </a:r>
            <a:r>
              <a:rPr lang="en-US" sz="2400" dirty="0" err="1"/>
              <a:t>biến</a:t>
            </a:r>
            <a:r>
              <a:rPr lang="en-US" sz="2400" dirty="0"/>
              <a:t> </a:t>
            </a:r>
            <a:r>
              <a:rPr lang="en-US" sz="2400" dirty="0" err="1"/>
              <a:t>chứng</a:t>
            </a:r>
            <a:r>
              <a:rPr lang="en-US" sz="2400" dirty="0"/>
              <a:t> </a:t>
            </a:r>
            <a:r>
              <a:rPr lang="en-US" sz="2400" dirty="0" err="1"/>
              <a:t>chảy</a:t>
            </a:r>
            <a:r>
              <a:rPr lang="en-US" sz="2400" dirty="0"/>
              <a:t> </a:t>
            </a:r>
            <a:r>
              <a:rPr lang="en-US" sz="2400" dirty="0" err="1"/>
              <a:t>máu</a:t>
            </a:r>
            <a:r>
              <a:rPr lang="en-US" sz="2400" dirty="0"/>
              <a:t> </a:t>
            </a:r>
            <a:r>
              <a:rPr lang="en-US" sz="2400" dirty="0" err="1"/>
              <a:t>sau</a:t>
            </a:r>
            <a:r>
              <a:rPr lang="en-US" sz="2400" dirty="0"/>
              <a:t> </a:t>
            </a:r>
            <a:r>
              <a:rPr lang="en-US" sz="2400" dirty="0" err="1"/>
              <a:t>phẫu</a:t>
            </a:r>
            <a:r>
              <a:rPr lang="en-US" sz="2400" dirty="0"/>
              <a:t> </a:t>
            </a:r>
            <a:r>
              <a:rPr lang="en-US" sz="2400" dirty="0" err="1"/>
              <a:t>thuật</a:t>
            </a:r>
            <a:r>
              <a:rPr lang="en-US" sz="2400" dirty="0"/>
              <a:t>.</a:t>
            </a:r>
          </a:p>
          <a:p>
            <a:endParaRPr lang="en-US" dirty="0"/>
          </a:p>
        </p:txBody>
      </p:sp>
      <p:sp>
        <p:nvSpPr>
          <p:cNvPr id="6" name="TextBox 5">
            <a:extLst>
              <a:ext uri="{FF2B5EF4-FFF2-40B4-BE49-F238E27FC236}">
                <a16:creationId xmlns:a16="http://schemas.microsoft.com/office/drawing/2014/main" xmlns="" id="{4D9F27D0-DD56-4C77-9243-6B1B7DD5A1BE}"/>
              </a:ext>
            </a:extLst>
          </p:cNvPr>
          <p:cNvSpPr txBox="1"/>
          <p:nvPr/>
        </p:nvSpPr>
        <p:spPr>
          <a:xfrm>
            <a:off x="72845" y="4881890"/>
            <a:ext cx="8998309" cy="261610"/>
          </a:xfrm>
          <a:prstGeom prst="rect">
            <a:avLst/>
          </a:prstGeom>
          <a:noFill/>
        </p:spPr>
        <p:txBody>
          <a:bodyPr wrap="square" rtlCol="0">
            <a:spAutoFit/>
          </a:bodyPr>
          <a:lstStyle/>
          <a:p>
            <a:r>
              <a:rPr lang="en-US" sz="1100" dirty="0" err="1"/>
              <a:t>Tasu</a:t>
            </a:r>
            <a:r>
              <a:rPr lang="en-US" sz="1100" dirty="0"/>
              <a:t>, J.-P., </a:t>
            </a:r>
            <a:r>
              <a:rPr lang="en-US" sz="1100" dirty="0" err="1"/>
              <a:t>Vesselle</a:t>
            </a:r>
            <a:r>
              <a:rPr lang="en-US" sz="1100" dirty="0"/>
              <a:t>, G., </a:t>
            </a:r>
            <a:r>
              <a:rPr lang="en-US" sz="1100" dirty="0" err="1"/>
              <a:t>Herpe</a:t>
            </a:r>
            <a:r>
              <a:rPr lang="en-US" sz="1100" dirty="0"/>
              <a:t>, G. (2015). </a:t>
            </a:r>
            <a:r>
              <a:rPr lang="en-US" sz="1100" i="1" dirty="0"/>
              <a:t>Postoperative abdominal bleeding. Diagnostic and Interventional Imaging, 96(7-8), 823–831</a:t>
            </a:r>
            <a:endParaRPr lang="en-US" sz="1100" dirty="0"/>
          </a:p>
        </p:txBody>
      </p:sp>
    </p:spTree>
    <p:extLst>
      <p:ext uri="{BB962C8B-B14F-4D97-AF65-F5344CB8AC3E}">
        <p14:creationId xmlns:p14="http://schemas.microsoft.com/office/powerpoint/2010/main" val="1886156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571D963-FC84-4F40-9680-0070C8C3AC4D}"/>
              </a:ext>
            </a:extLst>
          </p:cNvPr>
          <p:cNvPicPr>
            <a:picLocks noChangeAspect="1"/>
          </p:cNvPicPr>
          <p:nvPr/>
        </p:nvPicPr>
        <p:blipFill>
          <a:blip r:embed="rId3"/>
          <a:stretch>
            <a:fillRect/>
          </a:stretch>
        </p:blipFill>
        <p:spPr>
          <a:xfrm>
            <a:off x="1" y="1199164"/>
            <a:ext cx="3460074" cy="2821043"/>
          </a:xfrm>
          <a:prstGeom prst="rect">
            <a:avLst/>
          </a:prstGeom>
        </p:spPr>
      </p:pic>
      <p:pic>
        <p:nvPicPr>
          <p:cNvPr id="4" name="Picture 3">
            <a:extLst>
              <a:ext uri="{FF2B5EF4-FFF2-40B4-BE49-F238E27FC236}">
                <a16:creationId xmlns:a16="http://schemas.microsoft.com/office/drawing/2014/main" xmlns="" id="{90991310-9A36-4A29-8C9B-B7AB694917CA}"/>
              </a:ext>
            </a:extLst>
          </p:cNvPr>
          <p:cNvPicPr>
            <a:picLocks noChangeAspect="1"/>
          </p:cNvPicPr>
          <p:nvPr/>
        </p:nvPicPr>
        <p:blipFill>
          <a:blip r:embed="rId4"/>
          <a:stretch>
            <a:fillRect/>
          </a:stretch>
        </p:blipFill>
        <p:spPr>
          <a:xfrm>
            <a:off x="3460075" y="223618"/>
            <a:ext cx="5037539" cy="4696264"/>
          </a:xfrm>
          <a:prstGeom prst="rect">
            <a:avLst/>
          </a:prstGeom>
        </p:spPr>
      </p:pic>
    </p:spTree>
    <p:extLst>
      <p:ext uri="{BB962C8B-B14F-4D97-AF65-F5344CB8AC3E}">
        <p14:creationId xmlns:p14="http://schemas.microsoft.com/office/powerpoint/2010/main" val="753712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0FAC6-478E-4D8A-9364-91F2DFF527A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xmlns="" id="{2E195ABC-1A9D-4D9E-9E66-5045DC3AC712}"/>
              </a:ext>
            </a:extLst>
          </p:cNvPr>
          <p:cNvPicPr>
            <a:picLocks noChangeAspect="1"/>
          </p:cNvPicPr>
          <p:nvPr/>
        </p:nvPicPr>
        <p:blipFill>
          <a:blip r:embed="rId3"/>
          <a:stretch>
            <a:fillRect/>
          </a:stretch>
        </p:blipFill>
        <p:spPr>
          <a:xfrm>
            <a:off x="1227492" y="104772"/>
            <a:ext cx="6245363" cy="5038728"/>
          </a:xfrm>
          <a:prstGeom prst="rect">
            <a:avLst/>
          </a:prstGeom>
        </p:spPr>
      </p:pic>
    </p:spTree>
    <p:extLst>
      <p:ext uri="{BB962C8B-B14F-4D97-AF65-F5344CB8AC3E}">
        <p14:creationId xmlns:p14="http://schemas.microsoft.com/office/powerpoint/2010/main" val="3059496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2A12D-69B6-4361-B077-5650D4B1F96E}"/>
              </a:ext>
            </a:extLst>
          </p:cNvPr>
          <p:cNvSpPr>
            <a:spLocks noGrp="1"/>
          </p:cNvSpPr>
          <p:nvPr>
            <p:ph type="title"/>
          </p:nvPr>
        </p:nvSpPr>
        <p:spPr/>
        <p:txBody>
          <a:bodyPr/>
          <a:lstStyle/>
          <a:p>
            <a:pPr algn="l"/>
            <a:r>
              <a:rPr lang="en-US" dirty="0" err="1"/>
              <a:t>Các</a:t>
            </a:r>
            <a:r>
              <a:rPr lang="en-US" dirty="0"/>
              <a:t> </a:t>
            </a:r>
            <a:r>
              <a:rPr lang="en-US" dirty="0" err="1"/>
              <a:t>kĩ</a:t>
            </a:r>
            <a:r>
              <a:rPr lang="en-US" dirty="0"/>
              <a:t> </a:t>
            </a:r>
            <a:r>
              <a:rPr lang="en-US" dirty="0" err="1"/>
              <a:t>thuật</a:t>
            </a:r>
            <a:r>
              <a:rPr lang="en-US" dirty="0"/>
              <a:t> </a:t>
            </a:r>
            <a:r>
              <a:rPr lang="en-US" dirty="0" err="1"/>
              <a:t>thực</a:t>
            </a:r>
            <a:r>
              <a:rPr lang="en-US" dirty="0"/>
              <a:t> </a:t>
            </a:r>
            <a:r>
              <a:rPr lang="en-US" dirty="0" err="1"/>
              <a:t>hiện</a:t>
            </a:r>
            <a:r>
              <a:rPr lang="en-US" dirty="0"/>
              <a:t> TAE</a:t>
            </a:r>
          </a:p>
        </p:txBody>
      </p:sp>
      <p:pic>
        <p:nvPicPr>
          <p:cNvPr id="3" name="Picture 2">
            <a:extLst>
              <a:ext uri="{FF2B5EF4-FFF2-40B4-BE49-F238E27FC236}">
                <a16:creationId xmlns:a16="http://schemas.microsoft.com/office/drawing/2014/main" xmlns="" id="{E862712A-6855-4DE7-B150-5BF1D8D317FA}"/>
              </a:ext>
            </a:extLst>
          </p:cNvPr>
          <p:cNvPicPr>
            <a:picLocks noChangeAspect="1"/>
          </p:cNvPicPr>
          <p:nvPr/>
        </p:nvPicPr>
        <p:blipFill>
          <a:blip r:embed="rId2"/>
          <a:stretch>
            <a:fillRect/>
          </a:stretch>
        </p:blipFill>
        <p:spPr>
          <a:xfrm>
            <a:off x="509974" y="1259821"/>
            <a:ext cx="4385219" cy="3265407"/>
          </a:xfrm>
          <a:prstGeom prst="rect">
            <a:avLst/>
          </a:prstGeom>
        </p:spPr>
      </p:pic>
      <p:sp>
        <p:nvSpPr>
          <p:cNvPr id="4" name="Rectangle 3">
            <a:extLst>
              <a:ext uri="{FF2B5EF4-FFF2-40B4-BE49-F238E27FC236}">
                <a16:creationId xmlns:a16="http://schemas.microsoft.com/office/drawing/2014/main" xmlns="" id="{393B5F0B-C4E9-4796-86CE-C79B32A11A26}"/>
              </a:ext>
            </a:extLst>
          </p:cNvPr>
          <p:cNvSpPr/>
          <p:nvPr/>
        </p:nvSpPr>
        <p:spPr>
          <a:xfrm>
            <a:off x="4895193" y="1335371"/>
            <a:ext cx="4146331" cy="2031325"/>
          </a:xfrm>
          <a:prstGeom prst="rect">
            <a:avLst/>
          </a:prstGeom>
        </p:spPr>
        <p:txBody>
          <a:bodyPr wrap="square">
            <a:spAutoFit/>
          </a:bodyPr>
          <a:lstStyle/>
          <a:p>
            <a:pPr marL="342900" indent="-342900">
              <a:buAutoNum type="arabicPeriod"/>
            </a:pPr>
            <a:r>
              <a:rPr lang="en-US" dirty="0" err="1"/>
              <a:t>Tắc</a:t>
            </a:r>
            <a:r>
              <a:rPr lang="en-US" dirty="0"/>
              <a:t> </a:t>
            </a:r>
            <a:r>
              <a:rPr lang="en-US" dirty="0" err="1"/>
              <a:t>cả</a:t>
            </a:r>
            <a:r>
              <a:rPr lang="en-US" dirty="0"/>
              <a:t> </a:t>
            </a:r>
            <a:r>
              <a:rPr lang="en-US" dirty="0" err="1"/>
              <a:t>đầu</a:t>
            </a:r>
            <a:r>
              <a:rPr lang="en-US" dirty="0"/>
              <a:t> </a:t>
            </a:r>
            <a:r>
              <a:rPr lang="en-US" dirty="0" err="1"/>
              <a:t>gần</a:t>
            </a:r>
            <a:r>
              <a:rPr lang="en-US" dirty="0"/>
              <a:t> </a:t>
            </a:r>
            <a:r>
              <a:rPr lang="en-US" dirty="0" err="1"/>
              <a:t>và</a:t>
            </a:r>
            <a:r>
              <a:rPr lang="en-US" dirty="0"/>
              <a:t> </a:t>
            </a:r>
            <a:r>
              <a:rPr lang="en-US" dirty="0" err="1"/>
              <a:t>đầu</a:t>
            </a:r>
            <a:r>
              <a:rPr lang="en-US" dirty="0"/>
              <a:t> </a:t>
            </a:r>
            <a:r>
              <a:rPr lang="en-US" dirty="0" err="1"/>
              <a:t>xa</a:t>
            </a:r>
            <a:r>
              <a:rPr lang="en-US" dirty="0"/>
              <a:t> </a:t>
            </a:r>
            <a:r>
              <a:rPr lang="en-US" dirty="0" err="1"/>
              <a:t>của</a:t>
            </a:r>
            <a:r>
              <a:rPr lang="en-US" dirty="0"/>
              <a:t> </a:t>
            </a:r>
            <a:r>
              <a:rPr lang="en-US" dirty="0" err="1"/>
              <a:t>động</a:t>
            </a:r>
            <a:r>
              <a:rPr lang="en-US" dirty="0"/>
              <a:t> </a:t>
            </a:r>
            <a:r>
              <a:rPr lang="en-US" dirty="0" err="1"/>
              <a:t>mạch</a:t>
            </a:r>
            <a:r>
              <a:rPr lang="en-US" dirty="0"/>
              <a:t> </a:t>
            </a:r>
            <a:r>
              <a:rPr lang="en-US" dirty="0" err="1"/>
              <a:t>thủ</a:t>
            </a:r>
            <a:r>
              <a:rPr lang="en-US" dirty="0"/>
              <a:t> </a:t>
            </a:r>
            <a:r>
              <a:rPr lang="en-US" dirty="0" err="1"/>
              <a:t>phạm</a:t>
            </a:r>
            <a:r>
              <a:rPr lang="en-US" dirty="0"/>
              <a:t> </a:t>
            </a:r>
            <a:r>
              <a:rPr lang="en-US" dirty="0" err="1"/>
              <a:t>hoặc</a:t>
            </a:r>
            <a:r>
              <a:rPr lang="en-US" dirty="0"/>
              <a:t> </a:t>
            </a:r>
            <a:r>
              <a:rPr lang="en-US" dirty="0" err="1"/>
              <a:t>giả</a:t>
            </a:r>
            <a:r>
              <a:rPr lang="en-US" dirty="0"/>
              <a:t> </a:t>
            </a:r>
            <a:r>
              <a:rPr lang="en-US" dirty="0" err="1"/>
              <a:t>phình</a:t>
            </a:r>
            <a:endParaRPr lang="en-US" dirty="0"/>
          </a:p>
          <a:p>
            <a:pPr marL="342900" indent="-342900">
              <a:buAutoNum type="arabicPeriod"/>
            </a:pPr>
            <a:r>
              <a:rPr lang="en-US" dirty="0" err="1"/>
              <a:t>Dùng</a:t>
            </a:r>
            <a:r>
              <a:rPr lang="en-US" dirty="0"/>
              <a:t> </a:t>
            </a:r>
            <a:r>
              <a:rPr lang="en-US" dirty="0" err="1"/>
              <a:t>để</a:t>
            </a:r>
            <a:r>
              <a:rPr lang="en-US" dirty="0"/>
              <a:t> </a:t>
            </a:r>
            <a:r>
              <a:rPr lang="en-US" dirty="0" err="1"/>
              <a:t>bít</a:t>
            </a:r>
            <a:r>
              <a:rPr lang="en-US" dirty="0"/>
              <a:t> </a:t>
            </a:r>
            <a:r>
              <a:rPr lang="en-US" dirty="0" err="1"/>
              <a:t>giả</a:t>
            </a:r>
            <a:r>
              <a:rPr lang="en-US" dirty="0"/>
              <a:t> </a:t>
            </a:r>
            <a:r>
              <a:rPr lang="en-US" dirty="0" err="1"/>
              <a:t>phình</a:t>
            </a:r>
            <a:r>
              <a:rPr lang="en-US" dirty="0"/>
              <a:t> </a:t>
            </a:r>
            <a:r>
              <a:rPr lang="en-US" dirty="0" err="1"/>
              <a:t>mạch</a:t>
            </a:r>
            <a:r>
              <a:rPr lang="en-US" dirty="0"/>
              <a:t>, </a:t>
            </a:r>
            <a:r>
              <a:rPr lang="en-US" dirty="0" err="1"/>
              <a:t>đây</a:t>
            </a:r>
            <a:r>
              <a:rPr lang="en-US" dirty="0"/>
              <a:t> </a:t>
            </a:r>
            <a:r>
              <a:rPr lang="en-US" dirty="0" err="1"/>
              <a:t>là</a:t>
            </a:r>
            <a:r>
              <a:rPr lang="en-US" dirty="0"/>
              <a:t> </a:t>
            </a:r>
            <a:r>
              <a:rPr lang="en-US" dirty="0" err="1"/>
              <a:t>ph</a:t>
            </a:r>
            <a:r>
              <a:rPr lang="vi-VN" dirty="0"/>
              <a:t>ư</a:t>
            </a:r>
            <a:r>
              <a:rPr lang="en-US" dirty="0" err="1"/>
              <a:t>ơng</a:t>
            </a:r>
            <a:r>
              <a:rPr lang="en-US" dirty="0"/>
              <a:t> </a:t>
            </a:r>
            <a:r>
              <a:rPr lang="en-US" dirty="0" err="1"/>
              <a:t>pháp</a:t>
            </a:r>
            <a:r>
              <a:rPr lang="en-US" dirty="0"/>
              <a:t> đ</a:t>
            </a:r>
            <a:r>
              <a:rPr lang="vi-VN" dirty="0"/>
              <a:t>ư</a:t>
            </a:r>
            <a:r>
              <a:rPr lang="en-US" dirty="0" err="1"/>
              <a:t>ợc</a:t>
            </a:r>
            <a:r>
              <a:rPr lang="en-US" dirty="0"/>
              <a:t> </a:t>
            </a:r>
            <a:r>
              <a:rPr lang="en-US" dirty="0" err="1"/>
              <a:t>lựa</a:t>
            </a:r>
            <a:r>
              <a:rPr lang="en-US" dirty="0"/>
              <a:t> </a:t>
            </a:r>
            <a:r>
              <a:rPr lang="en-US" dirty="0" err="1"/>
              <a:t>chọn</a:t>
            </a:r>
            <a:r>
              <a:rPr lang="en-US" dirty="0"/>
              <a:t> </a:t>
            </a:r>
            <a:r>
              <a:rPr lang="en-US" dirty="0" err="1"/>
              <a:t>khi</a:t>
            </a:r>
            <a:r>
              <a:rPr lang="en-US" dirty="0"/>
              <a:t> </a:t>
            </a:r>
            <a:r>
              <a:rPr lang="en-US" dirty="0" err="1"/>
              <a:t>không</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khác</a:t>
            </a:r>
            <a:r>
              <a:rPr lang="en-US" dirty="0"/>
              <a:t> </a:t>
            </a:r>
            <a:r>
              <a:rPr lang="en-US" dirty="0" err="1"/>
              <a:t>vì</a:t>
            </a:r>
            <a:r>
              <a:rPr lang="en-US" dirty="0"/>
              <a:t> </a:t>
            </a:r>
            <a:r>
              <a:rPr lang="en-US" dirty="0" err="1"/>
              <a:t>nguy</a:t>
            </a:r>
            <a:r>
              <a:rPr lang="en-US" dirty="0"/>
              <a:t> c</a:t>
            </a:r>
            <a:r>
              <a:rPr lang="vi-VN" dirty="0"/>
              <a:t>ơ</a:t>
            </a:r>
            <a:r>
              <a:rPr lang="en-US" dirty="0"/>
              <a:t> </a:t>
            </a:r>
            <a:r>
              <a:rPr lang="en-US" dirty="0" err="1"/>
              <a:t>thiếu</a:t>
            </a:r>
            <a:r>
              <a:rPr lang="en-US" dirty="0"/>
              <a:t> </a:t>
            </a:r>
            <a:r>
              <a:rPr lang="en-US" dirty="0" err="1"/>
              <a:t>máu</a:t>
            </a:r>
            <a:r>
              <a:rPr lang="en-US" dirty="0"/>
              <a:t> </a:t>
            </a:r>
            <a:r>
              <a:rPr lang="en-US" dirty="0" err="1"/>
              <a:t>sau</a:t>
            </a:r>
            <a:r>
              <a:rPr lang="en-US" dirty="0"/>
              <a:t> </a:t>
            </a:r>
            <a:r>
              <a:rPr lang="en-US" dirty="0" err="1"/>
              <a:t>thủ</a:t>
            </a:r>
            <a:r>
              <a:rPr lang="en-US" dirty="0"/>
              <a:t> </a:t>
            </a:r>
            <a:r>
              <a:rPr lang="en-US" dirty="0" err="1"/>
              <a:t>thuật</a:t>
            </a:r>
            <a:endParaRPr lang="en-US" dirty="0"/>
          </a:p>
          <a:p>
            <a:pPr marL="342900" indent="-342900">
              <a:buAutoNum type="arabicPeriod"/>
            </a:pPr>
            <a:r>
              <a:rPr lang="en-US" dirty="0"/>
              <a:t> </a:t>
            </a:r>
            <a:r>
              <a:rPr lang="en-US" dirty="0" err="1"/>
              <a:t>Dùng</a:t>
            </a:r>
            <a:r>
              <a:rPr lang="en-US" dirty="0"/>
              <a:t> </a:t>
            </a:r>
            <a:r>
              <a:rPr lang="en-US" dirty="0" err="1"/>
              <a:t>cho</a:t>
            </a:r>
            <a:r>
              <a:rPr lang="en-US" dirty="0"/>
              <a:t> </a:t>
            </a:r>
            <a:r>
              <a:rPr lang="en-US" dirty="0" err="1"/>
              <a:t>các</a:t>
            </a:r>
            <a:r>
              <a:rPr lang="en-US" dirty="0"/>
              <a:t> </a:t>
            </a:r>
            <a:r>
              <a:rPr lang="en-US" dirty="0" err="1"/>
              <a:t>mạch</a:t>
            </a:r>
            <a:r>
              <a:rPr lang="en-US" dirty="0"/>
              <a:t> </a:t>
            </a:r>
            <a:r>
              <a:rPr lang="en-US" dirty="0" err="1"/>
              <a:t>máu</a:t>
            </a:r>
            <a:r>
              <a:rPr lang="en-US" dirty="0"/>
              <a:t> </a:t>
            </a:r>
            <a:r>
              <a:rPr lang="en-US" dirty="0" err="1"/>
              <a:t>tận</a:t>
            </a:r>
            <a:endParaRPr lang="en-US" dirty="0"/>
          </a:p>
          <a:p>
            <a:pPr marL="342900" indent="-342900">
              <a:buAutoNum type="arabicPeriod"/>
            </a:pPr>
            <a:r>
              <a:rPr lang="en-US" dirty="0" err="1"/>
              <a:t>Đặ</a:t>
            </a:r>
            <a:r>
              <a:rPr lang="en-US" dirty="0"/>
              <a:t> stent qua </a:t>
            </a:r>
            <a:r>
              <a:rPr lang="en-US" dirty="0" err="1"/>
              <a:t>chỗ</a:t>
            </a:r>
            <a:r>
              <a:rPr lang="en-US" dirty="0"/>
              <a:t> </a:t>
            </a:r>
            <a:r>
              <a:rPr lang="en-US" dirty="0" err="1"/>
              <a:t>phình</a:t>
            </a:r>
            <a:r>
              <a:rPr lang="en-US" dirty="0"/>
              <a:t>, </a:t>
            </a:r>
            <a:r>
              <a:rPr lang="en-US" dirty="0" err="1"/>
              <a:t>khó</a:t>
            </a:r>
            <a:r>
              <a:rPr lang="en-US" dirty="0"/>
              <a:t> </a:t>
            </a:r>
            <a:r>
              <a:rPr lang="en-US" dirty="0" err="1"/>
              <a:t>thực</a:t>
            </a:r>
            <a:r>
              <a:rPr lang="en-US" dirty="0"/>
              <a:t> </a:t>
            </a:r>
            <a:r>
              <a:rPr lang="en-US" dirty="0" err="1"/>
              <a:t>hiện</a:t>
            </a:r>
            <a:r>
              <a:rPr lang="en-US" dirty="0"/>
              <a:t>, </a:t>
            </a:r>
            <a:r>
              <a:rPr lang="en-US" dirty="0" err="1"/>
              <a:t>đòi</a:t>
            </a:r>
            <a:r>
              <a:rPr lang="en-US" dirty="0"/>
              <a:t> </a:t>
            </a:r>
            <a:r>
              <a:rPr lang="en-US" dirty="0" err="1"/>
              <a:t>hỏi</a:t>
            </a:r>
            <a:r>
              <a:rPr lang="en-US" dirty="0"/>
              <a:t> </a:t>
            </a:r>
            <a:r>
              <a:rPr lang="en-US" dirty="0" err="1"/>
              <a:t>kĩ</a:t>
            </a:r>
            <a:r>
              <a:rPr lang="en-US" dirty="0"/>
              <a:t> </a:t>
            </a:r>
            <a:r>
              <a:rPr lang="en-US" dirty="0" err="1"/>
              <a:t>thuật</a:t>
            </a:r>
            <a:r>
              <a:rPr lang="en-US" dirty="0"/>
              <a:t> </a:t>
            </a:r>
            <a:r>
              <a:rPr lang="en-US" dirty="0" err="1"/>
              <a:t>cao</a:t>
            </a:r>
            <a:r>
              <a:rPr lang="en-US" dirty="0"/>
              <a:t>.</a:t>
            </a:r>
          </a:p>
        </p:txBody>
      </p:sp>
      <p:sp>
        <p:nvSpPr>
          <p:cNvPr id="5" name="TextBox 4">
            <a:extLst>
              <a:ext uri="{FF2B5EF4-FFF2-40B4-BE49-F238E27FC236}">
                <a16:creationId xmlns:a16="http://schemas.microsoft.com/office/drawing/2014/main" xmlns="" id="{017C16E0-BE32-4235-BB13-2A6982C24906}"/>
              </a:ext>
            </a:extLst>
          </p:cNvPr>
          <p:cNvSpPr txBox="1"/>
          <p:nvPr/>
        </p:nvSpPr>
        <p:spPr>
          <a:xfrm>
            <a:off x="260130" y="4721755"/>
            <a:ext cx="7803932" cy="430887"/>
          </a:xfrm>
          <a:prstGeom prst="rect">
            <a:avLst/>
          </a:prstGeom>
          <a:noFill/>
        </p:spPr>
        <p:txBody>
          <a:bodyPr wrap="square" rtlCol="0">
            <a:spAutoFit/>
          </a:bodyPr>
          <a:lstStyle/>
          <a:p>
            <a:r>
              <a:rPr lang="en-US" sz="1100" dirty="0" err="1"/>
              <a:t>Chatani</a:t>
            </a:r>
            <a:r>
              <a:rPr lang="en-US" sz="1100" dirty="0"/>
              <a:t> S, Inoue A, </a:t>
            </a:r>
            <a:r>
              <a:rPr lang="en-US" sz="1100" dirty="0" err="1"/>
              <a:t>Ohta</a:t>
            </a:r>
            <a:r>
              <a:rPr lang="en-US" sz="1100" dirty="0"/>
              <a:t> S, Takaki K. Transcatheter Arterial Embolization for Postoperative Bleeding Following Abdominal Surgery. Cardiovasc </a:t>
            </a:r>
            <a:r>
              <a:rPr lang="en-US" sz="1100" dirty="0" err="1"/>
              <a:t>Intervent</a:t>
            </a:r>
            <a:r>
              <a:rPr lang="en-US" sz="1100" dirty="0"/>
              <a:t> </a:t>
            </a:r>
            <a:r>
              <a:rPr lang="en-US" sz="1100" dirty="0" err="1"/>
              <a:t>Radiol</a:t>
            </a:r>
            <a:r>
              <a:rPr lang="en-US" sz="1100" dirty="0"/>
              <a:t>. 2018 Sep;41(9):1346-1355</a:t>
            </a:r>
          </a:p>
        </p:txBody>
      </p:sp>
    </p:spTree>
    <p:extLst>
      <p:ext uri="{BB962C8B-B14F-4D97-AF65-F5344CB8AC3E}">
        <p14:creationId xmlns:p14="http://schemas.microsoft.com/office/powerpoint/2010/main" val="304538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5957DDD-489C-4AD1-9D12-D9B4E2FC4215}"/>
              </a:ext>
            </a:extLst>
          </p:cNvPr>
          <p:cNvPicPr>
            <a:picLocks noChangeAspect="1"/>
          </p:cNvPicPr>
          <p:nvPr/>
        </p:nvPicPr>
        <p:blipFill>
          <a:blip r:embed="rId2"/>
          <a:stretch>
            <a:fillRect/>
          </a:stretch>
        </p:blipFill>
        <p:spPr>
          <a:xfrm>
            <a:off x="220717" y="685800"/>
            <a:ext cx="4351283" cy="3704897"/>
          </a:xfrm>
          <a:prstGeom prst="rect">
            <a:avLst/>
          </a:prstGeom>
        </p:spPr>
      </p:pic>
      <p:sp>
        <p:nvSpPr>
          <p:cNvPr id="4" name="TextBox 3">
            <a:extLst>
              <a:ext uri="{FF2B5EF4-FFF2-40B4-BE49-F238E27FC236}">
                <a16:creationId xmlns:a16="http://schemas.microsoft.com/office/drawing/2014/main" xmlns="" id="{72CE2AD8-7AF5-4098-9526-678EF739DF73}"/>
              </a:ext>
            </a:extLst>
          </p:cNvPr>
          <p:cNvSpPr txBox="1"/>
          <p:nvPr/>
        </p:nvSpPr>
        <p:spPr>
          <a:xfrm>
            <a:off x="4792718" y="1332186"/>
            <a:ext cx="3767958" cy="2031325"/>
          </a:xfrm>
          <a:prstGeom prst="rect">
            <a:avLst/>
          </a:prstGeom>
          <a:noFill/>
        </p:spPr>
        <p:txBody>
          <a:bodyPr wrap="square" rtlCol="0">
            <a:spAutoFit/>
          </a:bodyPr>
          <a:lstStyle/>
          <a:p>
            <a:r>
              <a:rPr lang="en-US" dirty="0"/>
              <a:t>BN </a:t>
            </a:r>
            <a:r>
              <a:rPr lang="en-US" dirty="0" err="1"/>
              <a:t>nam</a:t>
            </a:r>
            <a:r>
              <a:rPr lang="en-US" dirty="0"/>
              <a:t> 74t, </a:t>
            </a:r>
            <a:r>
              <a:rPr lang="en-US" dirty="0" err="1"/>
              <a:t>đau</a:t>
            </a:r>
            <a:r>
              <a:rPr lang="en-US" dirty="0"/>
              <a:t> </a:t>
            </a:r>
            <a:r>
              <a:rPr lang="en-US" dirty="0" err="1"/>
              <a:t>bụng</a:t>
            </a:r>
            <a:r>
              <a:rPr lang="en-US" dirty="0"/>
              <a:t> </a:t>
            </a:r>
            <a:r>
              <a:rPr lang="en-US" dirty="0" err="1"/>
              <a:t>sau</a:t>
            </a:r>
            <a:r>
              <a:rPr lang="en-US" dirty="0"/>
              <a:t> </a:t>
            </a:r>
            <a:r>
              <a:rPr lang="en-US" dirty="0" err="1"/>
              <a:t>phẫu</a:t>
            </a:r>
            <a:r>
              <a:rPr lang="en-US" dirty="0"/>
              <a:t> </a:t>
            </a:r>
            <a:r>
              <a:rPr lang="en-US" dirty="0" err="1"/>
              <a:t>thuật</a:t>
            </a:r>
            <a:r>
              <a:rPr lang="en-US" dirty="0"/>
              <a:t> </a:t>
            </a:r>
            <a:r>
              <a:rPr lang="en-US" dirty="0" err="1"/>
              <a:t>cắt</a:t>
            </a:r>
            <a:r>
              <a:rPr lang="en-US" dirty="0"/>
              <a:t> </a:t>
            </a:r>
            <a:r>
              <a:rPr lang="en-US" dirty="0" err="1"/>
              <a:t>đại</a:t>
            </a:r>
            <a:r>
              <a:rPr lang="en-US" dirty="0"/>
              <a:t> </a:t>
            </a:r>
            <a:r>
              <a:rPr lang="en-US" dirty="0" err="1"/>
              <a:t>tràng</a:t>
            </a:r>
            <a:r>
              <a:rPr lang="en-US" dirty="0"/>
              <a:t> do </a:t>
            </a:r>
            <a:r>
              <a:rPr lang="en-US" dirty="0" err="1"/>
              <a:t>ung</a:t>
            </a:r>
            <a:r>
              <a:rPr lang="en-US" dirty="0"/>
              <a:t> </a:t>
            </a:r>
            <a:r>
              <a:rPr lang="en-US" dirty="0" err="1"/>
              <a:t>th</a:t>
            </a:r>
            <a:r>
              <a:rPr lang="vi-VN" dirty="0"/>
              <a:t>ư</a:t>
            </a:r>
            <a:r>
              <a:rPr lang="en-US" dirty="0"/>
              <a:t>.</a:t>
            </a:r>
          </a:p>
          <a:p>
            <a:r>
              <a:rPr lang="en-US" dirty="0"/>
              <a:t>BN </a:t>
            </a:r>
            <a:r>
              <a:rPr lang="en-US" dirty="0" err="1"/>
              <a:t>đã</a:t>
            </a:r>
            <a:r>
              <a:rPr lang="en-US" dirty="0"/>
              <a:t> đ</a:t>
            </a:r>
            <a:r>
              <a:rPr lang="vi-VN" dirty="0"/>
              <a:t>ư</a:t>
            </a:r>
            <a:r>
              <a:rPr lang="en-US" dirty="0" err="1"/>
              <a:t>ợc</a:t>
            </a:r>
            <a:r>
              <a:rPr lang="en-US" dirty="0"/>
              <a:t> </a:t>
            </a:r>
            <a:r>
              <a:rPr lang="en-US" dirty="0" err="1"/>
              <a:t>chụp</a:t>
            </a:r>
            <a:r>
              <a:rPr lang="en-US" dirty="0"/>
              <a:t> </a:t>
            </a:r>
            <a:r>
              <a:rPr lang="en-US" dirty="0" err="1"/>
              <a:t>chọn</a:t>
            </a:r>
            <a:r>
              <a:rPr lang="en-US" dirty="0"/>
              <a:t> </a:t>
            </a:r>
            <a:r>
              <a:rPr lang="en-US" dirty="0" err="1"/>
              <a:t>lọc</a:t>
            </a:r>
            <a:r>
              <a:rPr lang="en-US" dirty="0"/>
              <a:t> </a:t>
            </a:r>
            <a:r>
              <a:rPr lang="en-US" dirty="0" err="1"/>
              <a:t>động</a:t>
            </a:r>
            <a:r>
              <a:rPr lang="en-US" dirty="0"/>
              <a:t> </a:t>
            </a:r>
            <a:r>
              <a:rPr lang="en-US" dirty="0" err="1"/>
              <a:t>mạch</a:t>
            </a:r>
            <a:r>
              <a:rPr lang="en-US" dirty="0"/>
              <a:t> </a:t>
            </a:r>
            <a:r>
              <a:rPr lang="en-US" dirty="0" err="1"/>
              <a:t>thân</a:t>
            </a:r>
            <a:r>
              <a:rPr lang="en-US" dirty="0"/>
              <a:t> </a:t>
            </a:r>
            <a:r>
              <a:rPr lang="en-US" dirty="0" err="1"/>
              <a:t>tạng</a:t>
            </a:r>
            <a:endParaRPr lang="en-US" dirty="0"/>
          </a:p>
          <a:p>
            <a:pPr marL="342900" indent="-342900">
              <a:buAutoNum type="alphaUcPeriod"/>
            </a:pPr>
            <a:r>
              <a:rPr lang="en-US" dirty="0" err="1"/>
              <a:t>Hình</a:t>
            </a:r>
            <a:r>
              <a:rPr lang="en-US" dirty="0"/>
              <a:t> </a:t>
            </a:r>
            <a:r>
              <a:rPr lang="en-US" dirty="0" err="1"/>
              <a:t>ảnh</a:t>
            </a:r>
            <a:r>
              <a:rPr lang="en-US" dirty="0"/>
              <a:t> </a:t>
            </a:r>
            <a:r>
              <a:rPr lang="en-US" dirty="0" err="1"/>
              <a:t>thoát</a:t>
            </a:r>
            <a:r>
              <a:rPr lang="en-US" dirty="0"/>
              <a:t> </a:t>
            </a:r>
            <a:r>
              <a:rPr lang="en-US" dirty="0" err="1"/>
              <a:t>mạch</a:t>
            </a:r>
            <a:r>
              <a:rPr lang="en-US" dirty="0"/>
              <a:t> </a:t>
            </a:r>
            <a:r>
              <a:rPr lang="en-US" dirty="0" err="1"/>
              <a:t>tại</a:t>
            </a:r>
            <a:r>
              <a:rPr lang="en-US" dirty="0"/>
              <a:t> </a:t>
            </a:r>
            <a:r>
              <a:rPr lang="en-US" dirty="0" err="1"/>
              <a:t>vị</a:t>
            </a:r>
            <a:r>
              <a:rPr lang="en-US" dirty="0"/>
              <a:t> </a:t>
            </a:r>
            <a:r>
              <a:rPr lang="en-US" dirty="0" err="1"/>
              <a:t>trí</a:t>
            </a:r>
            <a:r>
              <a:rPr lang="en-US" dirty="0"/>
              <a:t> </a:t>
            </a:r>
            <a:r>
              <a:rPr lang="en-US" dirty="0" err="1"/>
              <a:t>động</a:t>
            </a:r>
            <a:r>
              <a:rPr lang="en-US" dirty="0"/>
              <a:t> </a:t>
            </a:r>
            <a:r>
              <a:rPr lang="en-US" dirty="0" err="1"/>
              <a:t>mạch</a:t>
            </a:r>
            <a:r>
              <a:rPr lang="en-US" dirty="0"/>
              <a:t> </a:t>
            </a:r>
            <a:r>
              <a:rPr lang="en-US" dirty="0" err="1"/>
              <a:t>vị</a:t>
            </a:r>
            <a:r>
              <a:rPr lang="en-US" dirty="0"/>
              <a:t> </a:t>
            </a:r>
            <a:r>
              <a:rPr lang="en-US" dirty="0" err="1"/>
              <a:t>mạc</a:t>
            </a:r>
            <a:r>
              <a:rPr lang="en-US" dirty="0"/>
              <a:t> </a:t>
            </a:r>
            <a:r>
              <a:rPr lang="en-US" dirty="0" err="1"/>
              <a:t>nối</a:t>
            </a:r>
            <a:r>
              <a:rPr lang="en-US" dirty="0"/>
              <a:t> </a:t>
            </a:r>
            <a:r>
              <a:rPr lang="en-US" dirty="0" err="1"/>
              <a:t>trái</a:t>
            </a:r>
            <a:endParaRPr lang="en-US" dirty="0"/>
          </a:p>
          <a:p>
            <a:pPr marL="342900" indent="-342900">
              <a:buAutoNum type="alphaUcPeriod"/>
            </a:pPr>
            <a:r>
              <a:rPr lang="en-US" dirty="0"/>
              <a:t> </a:t>
            </a:r>
            <a:r>
              <a:rPr lang="en-US" dirty="0" err="1"/>
              <a:t>Không</a:t>
            </a:r>
            <a:r>
              <a:rPr lang="en-US" dirty="0"/>
              <a:t> </a:t>
            </a:r>
            <a:r>
              <a:rPr lang="en-US" dirty="0" err="1"/>
              <a:t>còn</a:t>
            </a:r>
            <a:r>
              <a:rPr lang="en-US" dirty="0"/>
              <a:t> </a:t>
            </a:r>
            <a:r>
              <a:rPr lang="en-US" dirty="0" err="1"/>
              <a:t>thấy</a:t>
            </a:r>
            <a:r>
              <a:rPr lang="en-US" dirty="0"/>
              <a:t> </a:t>
            </a:r>
            <a:r>
              <a:rPr lang="en-US" dirty="0" err="1"/>
              <a:t>hình</a:t>
            </a:r>
            <a:r>
              <a:rPr lang="en-US" dirty="0"/>
              <a:t> </a:t>
            </a:r>
            <a:r>
              <a:rPr lang="en-US" dirty="0" err="1"/>
              <a:t>ảnh</a:t>
            </a:r>
            <a:r>
              <a:rPr lang="en-US" dirty="0"/>
              <a:t> </a:t>
            </a:r>
            <a:r>
              <a:rPr lang="en-US" dirty="0" err="1"/>
              <a:t>thoát</a:t>
            </a:r>
            <a:r>
              <a:rPr lang="en-US" dirty="0"/>
              <a:t> </a:t>
            </a:r>
            <a:r>
              <a:rPr lang="en-US" dirty="0" err="1"/>
              <a:t>mạch</a:t>
            </a:r>
            <a:r>
              <a:rPr lang="en-US" dirty="0"/>
              <a:t> </a:t>
            </a:r>
            <a:r>
              <a:rPr lang="en-US" dirty="0" err="1"/>
              <a:t>sau</a:t>
            </a:r>
            <a:r>
              <a:rPr lang="en-US" dirty="0"/>
              <a:t> </a:t>
            </a:r>
            <a:r>
              <a:rPr lang="en-US" dirty="0" err="1"/>
              <a:t>khi</a:t>
            </a:r>
            <a:r>
              <a:rPr lang="en-US" dirty="0"/>
              <a:t> </a:t>
            </a:r>
            <a:r>
              <a:rPr lang="en-US" dirty="0" err="1"/>
              <a:t>thuyên</a:t>
            </a:r>
            <a:r>
              <a:rPr lang="en-US" dirty="0"/>
              <a:t> </a:t>
            </a:r>
            <a:r>
              <a:rPr lang="en-US" dirty="0" err="1"/>
              <a:t>tắc</a:t>
            </a:r>
            <a:r>
              <a:rPr lang="en-US" dirty="0"/>
              <a:t> </a:t>
            </a:r>
            <a:r>
              <a:rPr lang="en-US" dirty="0" err="1"/>
              <a:t>mạch</a:t>
            </a:r>
            <a:endParaRPr lang="en-US" dirty="0"/>
          </a:p>
          <a:p>
            <a:endParaRPr lang="en-US" dirty="0"/>
          </a:p>
        </p:txBody>
      </p:sp>
      <p:sp>
        <p:nvSpPr>
          <p:cNvPr id="5" name="TextBox 4">
            <a:extLst>
              <a:ext uri="{FF2B5EF4-FFF2-40B4-BE49-F238E27FC236}">
                <a16:creationId xmlns:a16="http://schemas.microsoft.com/office/drawing/2014/main" xmlns="" id="{868BDFC7-C81D-488B-856E-9F1873C5C462}"/>
              </a:ext>
            </a:extLst>
          </p:cNvPr>
          <p:cNvSpPr txBox="1"/>
          <p:nvPr/>
        </p:nvSpPr>
        <p:spPr>
          <a:xfrm>
            <a:off x="0" y="4757300"/>
            <a:ext cx="9065172" cy="646331"/>
          </a:xfrm>
          <a:prstGeom prst="rect">
            <a:avLst/>
          </a:prstGeom>
          <a:noFill/>
        </p:spPr>
        <p:txBody>
          <a:bodyPr wrap="square" rtlCol="0">
            <a:spAutoFit/>
          </a:bodyPr>
          <a:lstStyle/>
          <a:p>
            <a:r>
              <a:rPr lang="en-US" sz="1100" dirty="0" err="1"/>
              <a:t>Chatani</a:t>
            </a:r>
            <a:r>
              <a:rPr lang="en-US" sz="1100" dirty="0"/>
              <a:t> S, Inoue A, </a:t>
            </a:r>
            <a:r>
              <a:rPr lang="en-US" sz="1100" dirty="0" err="1"/>
              <a:t>Ohta</a:t>
            </a:r>
            <a:r>
              <a:rPr lang="en-US" sz="1100" dirty="0"/>
              <a:t> S, Takaki K. Transcatheter Arterial Embolization for Postoperative Bleeding Following Abdominal Surgery. Cardiovasc </a:t>
            </a:r>
            <a:r>
              <a:rPr lang="en-US" sz="1100" dirty="0" err="1"/>
              <a:t>Intervent</a:t>
            </a:r>
            <a:r>
              <a:rPr lang="en-US" sz="1100" dirty="0"/>
              <a:t> </a:t>
            </a:r>
            <a:r>
              <a:rPr lang="en-US" sz="1100" dirty="0" err="1"/>
              <a:t>Radiol</a:t>
            </a:r>
            <a:r>
              <a:rPr lang="en-US" sz="1100" dirty="0"/>
              <a:t>. 2018 Sep;41(9):1346-1355</a:t>
            </a:r>
          </a:p>
          <a:p>
            <a:endParaRPr lang="en-US" dirty="0"/>
          </a:p>
        </p:txBody>
      </p:sp>
    </p:spTree>
    <p:extLst>
      <p:ext uri="{BB962C8B-B14F-4D97-AF65-F5344CB8AC3E}">
        <p14:creationId xmlns:p14="http://schemas.microsoft.com/office/powerpoint/2010/main" val="423592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39"/>
          <p:cNvSpPr/>
          <p:nvPr/>
        </p:nvSpPr>
        <p:spPr>
          <a:xfrm>
            <a:off x="1673773" y="3701139"/>
            <a:ext cx="4582247" cy="55699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1640982" y="2390825"/>
            <a:ext cx="7213458" cy="64289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1649616" y="1215405"/>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763423" y="3521955"/>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13250" y="2286545"/>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61023" y="1098710"/>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NỘI DUNG</a:t>
            </a:r>
            <a:endParaRPr dirty="0"/>
          </a:p>
        </p:txBody>
      </p:sp>
      <p:sp>
        <p:nvSpPr>
          <p:cNvPr id="318" name="Google Shape;318;p39"/>
          <p:cNvSpPr txBox="1">
            <a:spLocks noGrp="1"/>
          </p:cNvSpPr>
          <p:nvPr>
            <p:ph type="title" idx="2"/>
          </p:nvPr>
        </p:nvSpPr>
        <p:spPr>
          <a:xfrm>
            <a:off x="1396449" y="1249730"/>
            <a:ext cx="3106971"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latin typeface="+mj-lt"/>
              </a:rPr>
              <a:t>CHẢY MÁU</a:t>
            </a:r>
            <a:endParaRPr sz="3200" dirty="0">
              <a:latin typeface="+mj-lt"/>
            </a:endParaRPr>
          </a:p>
        </p:txBody>
      </p:sp>
      <p:sp>
        <p:nvSpPr>
          <p:cNvPr id="320" name="Google Shape;320;p39"/>
          <p:cNvSpPr txBox="1">
            <a:spLocks noGrp="1"/>
          </p:cNvSpPr>
          <p:nvPr>
            <p:ph type="title" idx="3"/>
          </p:nvPr>
        </p:nvSpPr>
        <p:spPr>
          <a:xfrm>
            <a:off x="813816" y="1098709"/>
            <a:ext cx="678900" cy="792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01</a:t>
            </a:r>
            <a:endParaRPr sz="4000" dirty="0"/>
          </a:p>
        </p:txBody>
      </p:sp>
      <p:sp>
        <p:nvSpPr>
          <p:cNvPr id="321" name="Google Shape;321;p39"/>
          <p:cNvSpPr txBox="1">
            <a:spLocks noGrp="1"/>
          </p:cNvSpPr>
          <p:nvPr>
            <p:ph type="title" idx="4"/>
          </p:nvPr>
        </p:nvSpPr>
        <p:spPr>
          <a:xfrm>
            <a:off x="1697316" y="2464925"/>
            <a:ext cx="7157124"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latin typeface="+mj-lt"/>
              </a:rPr>
              <a:t>XÌ, DÒ MIỆNG NỐI-VIÊM PHÚC MẠC</a:t>
            </a:r>
            <a:endParaRPr sz="3200" dirty="0">
              <a:latin typeface="+mj-lt"/>
            </a:endParaRPr>
          </a:p>
        </p:txBody>
      </p:sp>
      <p:sp>
        <p:nvSpPr>
          <p:cNvPr id="323" name="Google Shape;323;p39"/>
          <p:cNvSpPr txBox="1">
            <a:spLocks noGrp="1"/>
          </p:cNvSpPr>
          <p:nvPr>
            <p:ph type="title" idx="6"/>
          </p:nvPr>
        </p:nvSpPr>
        <p:spPr>
          <a:xfrm>
            <a:off x="761023" y="233652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02</a:t>
            </a:r>
            <a:endParaRPr sz="4000" dirty="0"/>
          </a:p>
        </p:txBody>
      </p:sp>
      <p:sp>
        <p:nvSpPr>
          <p:cNvPr id="324" name="Google Shape;324;p39"/>
          <p:cNvSpPr txBox="1">
            <a:spLocks noGrp="1"/>
          </p:cNvSpPr>
          <p:nvPr>
            <p:ph type="title" idx="7"/>
          </p:nvPr>
        </p:nvSpPr>
        <p:spPr>
          <a:xfrm>
            <a:off x="1233636" y="3745060"/>
            <a:ext cx="5248404" cy="539400"/>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en-US" sz="3200" dirty="0">
                <a:latin typeface="+mj-lt"/>
              </a:rPr>
              <a:t>TẮC RUỘT-THOÁT VỊ</a:t>
            </a:r>
            <a:endParaRPr sz="3200" dirty="0">
              <a:latin typeface="+mj-lt"/>
            </a:endParaRPr>
          </a:p>
        </p:txBody>
      </p:sp>
      <p:sp>
        <p:nvSpPr>
          <p:cNvPr id="326" name="Google Shape;326;p39"/>
          <p:cNvSpPr txBox="1">
            <a:spLocks noGrp="1"/>
          </p:cNvSpPr>
          <p:nvPr>
            <p:ph type="title" idx="9"/>
          </p:nvPr>
        </p:nvSpPr>
        <p:spPr>
          <a:xfrm>
            <a:off x="840373" y="3558535"/>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03</a:t>
            </a:r>
            <a:endParaRPr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22B0274-397D-409C-BC10-4AC23A7E76C0}"/>
              </a:ext>
            </a:extLst>
          </p:cNvPr>
          <p:cNvPicPr>
            <a:picLocks noChangeAspect="1"/>
          </p:cNvPicPr>
          <p:nvPr/>
        </p:nvPicPr>
        <p:blipFill>
          <a:blip r:embed="rId2"/>
          <a:stretch>
            <a:fillRect/>
          </a:stretch>
        </p:blipFill>
        <p:spPr>
          <a:xfrm>
            <a:off x="307428" y="734214"/>
            <a:ext cx="5316578" cy="3404234"/>
          </a:xfrm>
          <a:prstGeom prst="rect">
            <a:avLst/>
          </a:prstGeom>
        </p:spPr>
      </p:pic>
      <p:sp>
        <p:nvSpPr>
          <p:cNvPr id="4" name="TextBox 3">
            <a:extLst>
              <a:ext uri="{FF2B5EF4-FFF2-40B4-BE49-F238E27FC236}">
                <a16:creationId xmlns:a16="http://schemas.microsoft.com/office/drawing/2014/main" xmlns="" id="{B55EB433-3139-410B-9C34-752188050C32}"/>
              </a:ext>
            </a:extLst>
          </p:cNvPr>
          <p:cNvSpPr txBox="1"/>
          <p:nvPr/>
        </p:nvSpPr>
        <p:spPr>
          <a:xfrm>
            <a:off x="5683527" y="971312"/>
            <a:ext cx="3460473" cy="1600438"/>
          </a:xfrm>
          <a:prstGeom prst="rect">
            <a:avLst/>
          </a:prstGeom>
          <a:noFill/>
        </p:spPr>
        <p:txBody>
          <a:bodyPr wrap="square" rtlCol="0">
            <a:spAutoFit/>
          </a:bodyPr>
          <a:lstStyle/>
          <a:p>
            <a:r>
              <a:rPr lang="en-US" dirty="0"/>
              <a:t>BN 74 </a:t>
            </a:r>
            <a:r>
              <a:rPr lang="en-US" dirty="0" err="1"/>
              <a:t>tuổi</a:t>
            </a:r>
            <a:r>
              <a:rPr lang="en-US" dirty="0"/>
              <a:t>, </a:t>
            </a:r>
            <a:r>
              <a:rPr lang="en-US" dirty="0" err="1"/>
              <a:t>đau</a:t>
            </a:r>
            <a:r>
              <a:rPr lang="en-US" dirty="0"/>
              <a:t> </a:t>
            </a:r>
            <a:r>
              <a:rPr lang="en-US" dirty="0" err="1"/>
              <a:t>bụng</a:t>
            </a:r>
            <a:r>
              <a:rPr lang="en-US" dirty="0"/>
              <a:t> </a:t>
            </a:r>
            <a:r>
              <a:rPr lang="en-US" dirty="0" err="1"/>
              <a:t>sau</a:t>
            </a:r>
            <a:r>
              <a:rPr lang="en-US" dirty="0"/>
              <a:t> </a:t>
            </a:r>
            <a:r>
              <a:rPr lang="en-US" dirty="0" err="1"/>
              <a:t>phẫu</a:t>
            </a:r>
            <a:r>
              <a:rPr lang="en-US" dirty="0"/>
              <a:t> </a:t>
            </a:r>
            <a:r>
              <a:rPr lang="en-US" dirty="0" err="1"/>
              <a:t>thuật</a:t>
            </a:r>
            <a:r>
              <a:rPr lang="en-US" dirty="0"/>
              <a:t> </a:t>
            </a:r>
            <a:r>
              <a:rPr lang="en-US" dirty="0" err="1"/>
              <a:t>cắt</a:t>
            </a:r>
            <a:r>
              <a:rPr lang="en-US" dirty="0"/>
              <a:t> </a:t>
            </a:r>
            <a:r>
              <a:rPr lang="en-US" dirty="0" err="1"/>
              <a:t>bán</a:t>
            </a:r>
            <a:r>
              <a:rPr lang="en-US" dirty="0"/>
              <a:t> </a:t>
            </a:r>
            <a:r>
              <a:rPr lang="en-US" dirty="0" err="1"/>
              <a:t>phần</a:t>
            </a:r>
            <a:r>
              <a:rPr lang="en-US" dirty="0"/>
              <a:t> d</a:t>
            </a:r>
            <a:r>
              <a:rPr lang="vi-VN" dirty="0"/>
              <a:t>ư</a:t>
            </a:r>
            <a:r>
              <a:rPr lang="en-US" dirty="0" err="1"/>
              <a:t>ới</a:t>
            </a:r>
            <a:r>
              <a:rPr lang="en-US" dirty="0"/>
              <a:t> </a:t>
            </a:r>
            <a:r>
              <a:rPr lang="en-US" dirty="0" err="1"/>
              <a:t>dạ</a:t>
            </a:r>
            <a:r>
              <a:rPr lang="en-US" dirty="0"/>
              <a:t> </a:t>
            </a:r>
            <a:r>
              <a:rPr lang="en-US" dirty="0" err="1"/>
              <a:t>dày</a:t>
            </a:r>
            <a:r>
              <a:rPr lang="en-US" dirty="0"/>
              <a:t> do </a:t>
            </a:r>
            <a:r>
              <a:rPr lang="en-US" dirty="0" err="1"/>
              <a:t>ung</a:t>
            </a:r>
            <a:r>
              <a:rPr lang="en-US" dirty="0"/>
              <a:t> </a:t>
            </a:r>
            <a:r>
              <a:rPr lang="en-US" dirty="0" err="1"/>
              <a:t>th</a:t>
            </a:r>
            <a:r>
              <a:rPr lang="vi-VN" dirty="0"/>
              <a:t>ư</a:t>
            </a:r>
            <a:r>
              <a:rPr lang="en-US" dirty="0"/>
              <a:t>.</a:t>
            </a:r>
          </a:p>
          <a:p>
            <a:r>
              <a:rPr lang="en-US" dirty="0" err="1"/>
              <a:t>Hình</a:t>
            </a:r>
            <a:r>
              <a:rPr lang="en-US" dirty="0"/>
              <a:t> </a:t>
            </a:r>
            <a:r>
              <a:rPr lang="en-US" dirty="0" err="1"/>
              <a:t>ảnh</a:t>
            </a:r>
            <a:r>
              <a:rPr lang="en-US" dirty="0"/>
              <a:t> </a:t>
            </a:r>
            <a:r>
              <a:rPr lang="en-US" dirty="0" err="1"/>
              <a:t>cho</a:t>
            </a:r>
            <a:r>
              <a:rPr lang="en-US" dirty="0"/>
              <a:t> </a:t>
            </a:r>
            <a:r>
              <a:rPr lang="en-US" dirty="0" err="1"/>
              <a:t>thấy</a:t>
            </a:r>
            <a:r>
              <a:rPr lang="en-US" dirty="0"/>
              <a:t> </a:t>
            </a:r>
            <a:r>
              <a:rPr lang="en-US" dirty="0" err="1"/>
              <a:t>giả</a:t>
            </a:r>
            <a:r>
              <a:rPr lang="en-US" dirty="0"/>
              <a:t> </a:t>
            </a:r>
            <a:r>
              <a:rPr lang="en-US" dirty="0" err="1"/>
              <a:t>phình</a:t>
            </a:r>
            <a:r>
              <a:rPr lang="en-US" dirty="0"/>
              <a:t> ở </a:t>
            </a:r>
            <a:r>
              <a:rPr lang="en-US" dirty="0" err="1"/>
              <a:t>động</a:t>
            </a:r>
            <a:r>
              <a:rPr lang="en-US" dirty="0"/>
              <a:t> </a:t>
            </a:r>
            <a:r>
              <a:rPr lang="en-US" dirty="0" err="1"/>
              <a:t>mạch</a:t>
            </a:r>
            <a:r>
              <a:rPr lang="en-US" dirty="0"/>
              <a:t> </a:t>
            </a:r>
            <a:r>
              <a:rPr lang="en-US" dirty="0" err="1"/>
              <a:t>lách</a:t>
            </a:r>
            <a:r>
              <a:rPr lang="en-US" dirty="0"/>
              <a:t> (</a:t>
            </a:r>
            <a:r>
              <a:rPr lang="en-US" dirty="0" err="1"/>
              <a:t>hình</a:t>
            </a:r>
            <a:r>
              <a:rPr lang="en-US" dirty="0"/>
              <a:t> A)</a:t>
            </a:r>
          </a:p>
          <a:p>
            <a:r>
              <a:rPr lang="en-US" dirty="0"/>
              <a:t>BN đ</a:t>
            </a:r>
            <a:r>
              <a:rPr lang="vi-VN" dirty="0"/>
              <a:t>ư</a:t>
            </a:r>
            <a:r>
              <a:rPr lang="en-US" dirty="0" err="1"/>
              <a:t>ợc</a:t>
            </a:r>
            <a:r>
              <a:rPr lang="en-US" dirty="0"/>
              <a:t> </a:t>
            </a:r>
            <a:r>
              <a:rPr lang="en-US" dirty="0" err="1"/>
              <a:t>đặt</a:t>
            </a:r>
            <a:r>
              <a:rPr lang="en-US" dirty="0"/>
              <a:t> stent </a:t>
            </a:r>
            <a:r>
              <a:rPr lang="en-US" dirty="0" err="1"/>
              <a:t>và</a:t>
            </a:r>
            <a:r>
              <a:rPr lang="en-US" dirty="0"/>
              <a:t> </a:t>
            </a:r>
            <a:r>
              <a:rPr lang="en-US" dirty="0" err="1"/>
              <a:t>không</a:t>
            </a:r>
            <a:r>
              <a:rPr lang="en-US" dirty="0"/>
              <a:t> </a:t>
            </a:r>
            <a:r>
              <a:rPr lang="en-US" dirty="0" err="1"/>
              <a:t>còn</a:t>
            </a:r>
            <a:r>
              <a:rPr lang="en-US" dirty="0"/>
              <a:t> </a:t>
            </a:r>
            <a:r>
              <a:rPr lang="en-US" dirty="0" err="1"/>
              <a:t>thấy</a:t>
            </a:r>
            <a:r>
              <a:rPr lang="en-US" dirty="0"/>
              <a:t> </a:t>
            </a:r>
            <a:r>
              <a:rPr lang="en-US" dirty="0" err="1"/>
              <a:t>hình</a:t>
            </a:r>
            <a:r>
              <a:rPr lang="en-US" dirty="0"/>
              <a:t> </a:t>
            </a:r>
            <a:r>
              <a:rPr lang="en-US" dirty="0" err="1"/>
              <a:t>ảnh</a:t>
            </a:r>
            <a:r>
              <a:rPr lang="en-US" dirty="0"/>
              <a:t> </a:t>
            </a:r>
            <a:r>
              <a:rPr lang="en-US" dirty="0" err="1"/>
              <a:t>giả</a:t>
            </a:r>
            <a:r>
              <a:rPr lang="en-US" dirty="0"/>
              <a:t> </a:t>
            </a:r>
            <a:r>
              <a:rPr lang="en-US" dirty="0" err="1"/>
              <a:t>phình</a:t>
            </a:r>
            <a:r>
              <a:rPr lang="en-US" dirty="0"/>
              <a:t> </a:t>
            </a:r>
            <a:r>
              <a:rPr lang="en-US" dirty="0" err="1"/>
              <a:t>mạch</a:t>
            </a:r>
            <a:r>
              <a:rPr lang="en-US" dirty="0"/>
              <a:t> (</a:t>
            </a:r>
            <a:r>
              <a:rPr lang="en-US" dirty="0" err="1"/>
              <a:t>hình</a:t>
            </a:r>
            <a:r>
              <a:rPr lang="en-US" dirty="0"/>
              <a:t> B)</a:t>
            </a:r>
          </a:p>
          <a:p>
            <a:endParaRPr lang="en-US" dirty="0"/>
          </a:p>
        </p:txBody>
      </p:sp>
      <p:sp>
        <p:nvSpPr>
          <p:cNvPr id="5" name="TextBox 4">
            <a:extLst>
              <a:ext uri="{FF2B5EF4-FFF2-40B4-BE49-F238E27FC236}">
                <a16:creationId xmlns:a16="http://schemas.microsoft.com/office/drawing/2014/main" xmlns="" id="{39969BFE-A4A0-4A50-8F14-3813704F8BFC}"/>
              </a:ext>
            </a:extLst>
          </p:cNvPr>
          <p:cNvSpPr txBox="1"/>
          <p:nvPr/>
        </p:nvSpPr>
        <p:spPr>
          <a:xfrm rot="10800000" flipV="1">
            <a:off x="0" y="4739551"/>
            <a:ext cx="9455564" cy="646331"/>
          </a:xfrm>
          <a:prstGeom prst="rect">
            <a:avLst/>
          </a:prstGeom>
          <a:noFill/>
        </p:spPr>
        <p:txBody>
          <a:bodyPr wrap="square" rtlCol="0">
            <a:spAutoFit/>
          </a:bodyPr>
          <a:lstStyle/>
          <a:p>
            <a:r>
              <a:rPr lang="en-US" sz="1100" dirty="0" err="1"/>
              <a:t>Chatani</a:t>
            </a:r>
            <a:r>
              <a:rPr lang="en-US" sz="1100" dirty="0"/>
              <a:t> S, Inoue A, </a:t>
            </a:r>
            <a:r>
              <a:rPr lang="en-US" sz="1100" dirty="0" err="1"/>
              <a:t>Ohta</a:t>
            </a:r>
            <a:r>
              <a:rPr lang="en-US" sz="1100" dirty="0"/>
              <a:t> S, Takaki K. Transcatheter Arterial Embolization for Postoperative Bleeding Following Abdominal Surgery. Cardiovasc </a:t>
            </a:r>
            <a:r>
              <a:rPr lang="en-US" sz="1100" dirty="0" err="1"/>
              <a:t>Intervent</a:t>
            </a:r>
            <a:r>
              <a:rPr lang="en-US" sz="1100" dirty="0"/>
              <a:t> </a:t>
            </a:r>
            <a:r>
              <a:rPr lang="en-US" sz="1100" dirty="0" err="1"/>
              <a:t>Radiol</a:t>
            </a:r>
            <a:r>
              <a:rPr lang="en-US" sz="1100" dirty="0"/>
              <a:t>. 2018 Sep;41(9):1346-1355</a:t>
            </a:r>
          </a:p>
          <a:p>
            <a:endParaRPr lang="en-US" dirty="0"/>
          </a:p>
        </p:txBody>
      </p:sp>
    </p:spTree>
    <p:extLst>
      <p:ext uri="{BB962C8B-B14F-4D97-AF65-F5344CB8AC3E}">
        <p14:creationId xmlns:p14="http://schemas.microsoft.com/office/powerpoint/2010/main" val="3660189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7C29C25-8142-4194-8E4A-2ED135519D75}"/>
              </a:ext>
            </a:extLst>
          </p:cNvPr>
          <p:cNvPicPr>
            <a:picLocks noChangeAspect="1"/>
          </p:cNvPicPr>
          <p:nvPr/>
        </p:nvPicPr>
        <p:blipFill>
          <a:blip r:embed="rId2"/>
          <a:stretch>
            <a:fillRect/>
          </a:stretch>
        </p:blipFill>
        <p:spPr>
          <a:xfrm>
            <a:off x="394138" y="514895"/>
            <a:ext cx="4444268" cy="3781208"/>
          </a:xfrm>
          <a:prstGeom prst="rect">
            <a:avLst/>
          </a:prstGeom>
        </p:spPr>
      </p:pic>
      <p:sp>
        <p:nvSpPr>
          <p:cNvPr id="4" name="TextBox 3">
            <a:extLst>
              <a:ext uri="{FF2B5EF4-FFF2-40B4-BE49-F238E27FC236}">
                <a16:creationId xmlns:a16="http://schemas.microsoft.com/office/drawing/2014/main" xmlns="" id="{9DDC3CB3-F5CE-42A2-BF0E-99615BB87345}"/>
              </a:ext>
            </a:extLst>
          </p:cNvPr>
          <p:cNvSpPr txBox="1"/>
          <p:nvPr/>
        </p:nvSpPr>
        <p:spPr>
          <a:xfrm>
            <a:off x="5273566" y="674375"/>
            <a:ext cx="3775841" cy="2031325"/>
          </a:xfrm>
          <a:prstGeom prst="rect">
            <a:avLst/>
          </a:prstGeom>
          <a:noFill/>
        </p:spPr>
        <p:txBody>
          <a:bodyPr wrap="square" rtlCol="0">
            <a:spAutoFit/>
          </a:bodyPr>
          <a:lstStyle/>
          <a:p>
            <a:r>
              <a:rPr lang="en-US" dirty="0"/>
              <a:t>BN 56 </a:t>
            </a:r>
            <a:r>
              <a:rPr lang="en-US" dirty="0" err="1"/>
              <a:t>tuổi</a:t>
            </a:r>
            <a:r>
              <a:rPr lang="en-US" dirty="0"/>
              <a:t>, </a:t>
            </a:r>
            <a:r>
              <a:rPr lang="en-US" dirty="0" err="1"/>
              <a:t>chảy</a:t>
            </a:r>
            <a:r>
              <a:rPr lang="en-US" dirty="0"/>
              <a:t> </a:t>
            </a:r>
            <a:r>
              <a:rPr lang="en-US" dirty="0" err="1"/>
              <a:t>máu</a:t>
            </a:r>
            <a:r>
              <a:rPr lang="en-US" dirty="0"/>
              <a:t> </a:t>
            </a:r>
            <a:r>
              <a:rPr lang="en-US" dirty="0" err="1"/>
              <a:t>ống</a:t>
            </a:r>
            <a:r>
              <a:rPr lang="en-US" dirty="0"/>
              <a:t> </a:t>
            </a:r>
            <a:r>
              <a:rPr lang="en-US" dirty="0" err="1"/>
              <a:t>dẫn</a:t>
            </a:r>
            <a:r>
              <a:rPr lang="en-US" dirty="0"/>
              <a:t> l</a:t>
            </a:r>
            <a:r>
              <a:rPr lang="vi-VN" dirty="0"/>
              <a:t>ư</a:t>
            </a:r>
            <a:r>
              <a:rPr lang="en-US" dirty="0"/>
              <a:t>u </a:t>
            </a:r>
            <a:r>
              <a:rPr lang="en-US" dirty="0" err="1"/>
              <a:t>sau</a:t>
            </a:r>
            <a:r>
              <a:rPr lang="en-US" dirty="0"/>
              <a:t> </a:t>
            </a:r>
            <a:r>
              <a:rPr lang="en-US" dirty="0" err="1"/>
              <a:t>phẫu</a:t>
            </a:r>
            <a:r>
              <a:rPr lang="en-US" dirty="0"/>
              <a:t> </a:t>
            </a:r>
            <a:r>
              <a:rPr lang="en-US" dirty="0" err="1"/>
              <a:t>thuật</a:t>
            </a:r>
            <a:r>
              <a:rPr lang="en-US" dirty="0"/>
              <a:t> </a:t>
            </a:r>
            <a:r>
              <a:rPr lang="en-US" dirty="0" err="1"/>
              <a:t>mở</a:t>
            </a:r>
            <a:r>
              <a:rPr lang="en-US" dirty="0"/>
              <a:t> </a:t>
            </a:r>
            <a:r>
              <a:rPr lang="en-US" dirty="0" err="1"/>
              <a:t>ống</a:t>
            </a:r>
            <a:r>
              <a:rPr lang="en-US" dirty="0"/>
              <a:t> </a:t>
            </a:r>
            <a:r>
              <a:rPr lang="en-US" dirty="0" err="1"/>
              <a:t>mật</a:t>
            </a:r>
            <a:r>
              <a:rPr lang="en-US" dirty="0"/>
              <a:t> </a:t>
            </a:r>
            <a:r>
              <a:rPr lang="en-US" dirty="0" err="1"/>
              <a:t>chủ</a:t>
            </a:r>
            <a:r>
              <a:rPr lang="en-US" dirty="0"/>
              <a:t> </a:t>
            </a:r>
            <a:r>
              <a:rPr lang="en-US" dirty="0" err="1"/>
              <a:t>lấy</a:t>
            </a:r>
            <a:r>
              <a:rPr lang="en-US" dirty="0"/>
              <a:t> </a:t>
            </a:r>
            <a:r>
              <a:rPr lang="en-US" dirty="0" err="1"/>
              <a:t>sỏi</a:t>
            </a:r>
            <a:endParaRPr lang="en-US" dirty="0"/>
          </a:p>
          <a:p>
            <a:r>
              <a:rPr lang="en-US" dirty="0" err="1"/>
              <a:t>Chụp</a:t>
            </a:r>
            <a:r>
              <a:rPr lang="en-US" dirty="0"/>
              <a:t> </a:t>
            </a:r>
            <a:r>
              <a:rPr lang="en-US" dirty="0" err="1"/>
              <a:t>động</a:t>
            </a:r>
            <a:r>
              <a:rPr lang="en-US" dirty="0"/>
              <a:t> </a:t>
            </a:r>
            <a:r>
              <a:rPr lang="en-US" dirty="0" err="1"/>
              <a:t>mạch</a:t>
            </a:r>
            <a:r>
              <a:rPr lang="en-US" dirty="0"/>
              <a:t> </a:t>
            </a:r>
            <a:r>
              <a:rPr lang="en-US" dirty="0" err="1"/>
              <a:t>thân</a:t>
            </a:r>
            <a:r>
              <a:rPr lang="en-US" dirty="0"/>
              <a:t> </a:t>
            </a:r>
            <a:r>
              <a:rPr lang="en-US" dirty="0" err="1"/>
              <a:t>tạng</a:t>
            </a:r>
            <a:r>
              <a:rPr lang="en-US" dirty="0"/>
              <a:t> </a:t>
            </a:r>
            <a:r>
              <a:rPr lang="en-US" dirty="0" err="1"/>
              <a:t>cho</a:t>
            </a:r>
            <a:r>
              <a:rPr lang="en-US" dirty="0"/>
              <a:t> </a:t>
            </a:r>
            <a:r>
              <a:rPr lang="en-US" dirty="0" err="1"/>
              <a:t>thấy</a:t>
            </a:r>
            <a:r>
              <a:rPr lang="en-US" dirty="0"/>
              <a:t> </a:t>
            </a:r>
            <a:r>
              <a:rPr lang="en-US" dirty="0" err="1"/>
              <a:t>hình</a:t>
            </a:r>
            <a:r>
              <a:rPr lang="en-US" dirty="0"/>
              <a:t> </a:t>
            </a:r>
            <a:r>
              <a:rPr lang="en-US" dirty="0" err="1"/>
              <a:t>ảnh</a:t>
            </a:r>
            <a:r>
              <a:rPr lang="en-US" dirty="0"/>
              <a:t> </a:t>
            </a:r>
            <a:r>
              <a:rPr lang="en-US" dirty="0" err="1"/>
              <a:t>giả</a:t>
            </a:r>
            <a:r>
              <a:rPr lang="en-US" dirty="0"/>
              <a:t> </a:t>
            </a:r>
            <a:r>
              <a:rPr lang="en-US" dirty="0" err="1"/>
              <a:t>phình</a:t>
            </a:r>
            <a:r>
              <a:rPr lang="en-US" dirty="0"/>
              <a:t> </a:t>
            </a:r>
            <a:r>
              <a:rPr lang="en-US" dirty="0" err="1"/>
              <a:t>xuất</a:t>
            </a:r>
            <a:r>
              <a:rPr lang="en-US" dirty="0"/>
              <a:t> </a:t>
            </a:r>
            <a:r>
              <a:rPr lang="en-US" dirty="0" err="1"/>
              <a:t>phát</a:t>
            </a:r>
            <a:r>
              <a:rPr lang="en-US" dirty="0"/>
              <a:t> </a:t>
            </a:r>
            <a:r>
              <a:rPr lang="en-US" dirty="0" err="1"/>
              <a:t>từ</a:t>
            </a:r>
            <a:r>
              <a:rPr lang="en-US" dirty="0"/>
              <a:t> </a:t>
            </a:r>
            <a:r>
              <a:rPr lang="en-US" dirty="0" err="1"/>
              <a:t>động</a:t>
            </a:r>
            <a:r>
              <a:rPr lang="en-US" dirty="0"/>
              <a:t> </a:t>
            </a:r>
            <a:r>
              <a:rPr lang="en-US" dirty="0" err="1"/>
              <a:t>mạch</a:t>
            </a:r>
            <a:r>
              <a:rPr lang="en-US" dirty="0"/>
              <a:t> </a:t>
            </a:r>
            <a:r>
              <a:rPr lang="en-US" dirty="0" err="1"/>
              <a:t>gan</a:t>
            </a:r>
            <a:r>
              <a:rPr lang="en-US" dirty="0"/>
              <a:t> </a:t>
            </a:r>
            <a:r>
              <a:rPr lang="en-US" dirty="0" err="1"/>
              <a:t>phải</a:t>
            </a:r>
            <a:r>
              <a:rPr lang="en-US" dirty="0"/>
              <a:t> (</a:t>
            </a:r>
            <a:r>
              <a:rPr lang="en-US" dirty="0" err="1"/>
              <a:t>hình</a:t>
            </a:r>
            <a:r>
              <a:rPr lang="en-US" dirty="0"/>
              <a:t> A);</a:t>
            </a:r>
          </a:p>
          <a:p>
            <a:r>
              <a:rPr lang="en-US" dirty="0" err="1"/>
              <a:t>Túi</a:t>
            </a:r>
            <a:r>
              <a:rPr lang="en-US" dirty="0"/>
              <a:t> </a:t>
            </a:r>
            <a:r>
              <a:rPr lang="en-US" dirty="0" err="1"/>
              <a:t>phình</a:t>
            </a:r>
            <a:r>
              <a:rPr lang="en-US" dirty="0"/>
              <a:t> </a:t>
            </a:r>
            <a:r>
              <a:rPr lang="en-US" dirty="0" err="1"/>
              <a:t>biến</a:t>
            </a:r>
            <a:r>
              <a:rPr lang="en-US" dirty="0"/>
              <a:t> </a:t>
            </a:r>
            <a:r>
              <a:rPr lang="en-US" dirty="0" err="1"/>
              <a:t>mất</a:t>
            </a:r>
            <a:r>
              <a:rPr lang="en-US" dirty="0"/>
              <a:t> </a:t>
            </a:r>
            <a:r>
              <a:rPr lang="en-US" dirty="0" err="1"/>
              <a:t>sau</a:t>
            </a:r>
            <a:r>
              <a:rPr lang="en-US" dirty="0"/>
              <a:t> </a:t>
            </a:r>
            <a:r>
              <a:rPr lang="en-US" dirty="0" err="1"/>
              <a:t>khi</a:t>
            </a:r>
            <a:r>
              <a:rPr lang="en-US" dirty="0"/>
              <a:t> can </a:t>
            </a:r>
            <a:r>
              <a:rPr lang="en-US" dirty="0" err="1"/>
              <a:t>thiệp</a:t>
            </a:r>
            <a:r>
              <a:rPr lang="en-US" dirty="0"/>
              <a:t> </a:t>
            </a:r>
            <a:r>
              <a:rPr lang="en-US" dirty="0" err="1"/>
              <a:t>tắc</a:t>
            </a:r>
            <a:r>
              <a:rPr lang="en-US" dirty="0"/>
              <a:t> </a:t>
            </a:r>
            <a:r>
              <a:rPr lang="en-US" dirty="0" err="1"/>
              <a:t>mạch</a:t>
            </a:r>
            <a:r>
              <a:rPr lang="en-US" dirty="0"/>
              <a:t> ở </a:t>
            </a:r>
            <a:r>
              <a:rPr lang="en-US" dirty="0" err="1"/>
              <a:t>đầu</a:t>
            </a:r>
            <a:r>
              <a:rPr lang="en-US" dirty="0"/>
              <a:t> </a:t>
            </a:r>
            <a:r>
              <a:rPr lang="en-US" dirty="0" err="1"/>
              <a:t>gần</a:t>
            </a:r>
            <a:r>
              <a:rPr lang="en-US" dirty="0"/>
              <a:t> </a:t>
            </a:r>
            <a:r>
              <a:rPr lang="en-US" dirty="0" err="1"/>
              <a:t>và</a:t>
            </a:r>
            <a:r>
              <a:rPr lang="en-US" dirty="0"/>
              <a:t> </a:t>
            </a:r>
            <a:r>
              <a:rPr lang="en-US" dirty="0" err="1"/>
              <a:t>đầu</a:t>
            </a:r>
            <a:r>
              <a:rPr lang="en-US" dirty="0"/>
              <a:t> </a:t>
            </a:r>
            <a:r>
              <a:rPr lang="en-US" dirty="0" err="1"/>
              <a:t>xa</a:t>
            </a:r>
            <a:r>
              <a:rPr lang="en-US" dirty="0"/>
              <a:t> </a:t>
            </a:r>
            <a:r>
              <a:rPr lang="en-US" dirty="0" err="1"/>
              <a:t>của</a:t>
            </a:r>
            <a:r>
              <a:rPr lang="en-US" dirty="0"/>
              <a:t> </a:t>
            </a:r>
            <a:r>
              <a:rPr lang="en-US" dirty="0" err="1"/>
              <a:t>túi</a:t>
            </a:r>
            <a:r>
              <a:rPr lang="en-US" dirty="0"/>
              <a:t> </a:t>
            </a:r>
            <a:r>
              <a:rPr lang="en-US" dirty="0" err="1"/>
              <a:t>phình</a:t>
            </a:r>
            <a:r>
              <a:rPr lang="en-US" dirty="0"/>
              <a:t> (</a:t>
            </a:r>
            <a:r>
              <a:rPr lang="en-US" dirty="0" err="1"/>
              <a:t>hình</a:t>
            </a:r>
            <a:r>
              <a:rPr lang="en-US" dirty="0"/>
              <a:t> B)</a:t>
            </a:r>
          </a:p>
          <a:p>
            <a:endParaRPr lang="en-US" dirty="0"/>
          </a:p>
        </p:txBody>
      </p:sp>
      <p:sp>
        <p:nvSpPr>
          <p:cNvPr id="6" name="TextBox 5">
            <a:extLst>
              <a:ext uri="{FF2B5EF4-FFF2-40B4-BE49-F238E27FC236}">
                <a16:creationId xmlns:a16="http://schemas.microsoft.com/office/drawing/2014/main" xmlns="" id="{C83BB349-4576-48FC-AD04-B2F5EAEE636B}"/>
              </a:ext>
            </a:extLst>
          </p:cNvPr>
          <p:cNvSpPr txBox="1"/>
          <p:nvPr/>
        </p:nvSpPr>
        <p:spPr>
          <a:xfrm>
            <a:off x="102630" y="4771936"/>
            <a:ext cx="9041370" cy="600164"/>
          </a:xfrm>
          <a:prstGeom prst="rect">
            <a:avLst/>
          </a:prstGeom>
          <a:noFill/>
        </p:spPr>
        <p:txBody>
          <a:bodyPr wrap="square" rtlCol="0">
            <a:spAutoFit/>
          </a:bodyPr>
          <a:lstStyle/>
          <a:p>
            <a:r>
              <a:rPr lang="en-US" sz="1100" dirty="0"/>
              <a:t>Zhou CG, Shi HB, Liu S. </a:t>
            </a:r>
            <a:r>
              <a:rPr lang="en-US" sz="1100" dirty="0" err="1"/>
              <a:t>Transarterial</a:t>
            </a:r>
            <a:r>
              <a:rPr lang="en-US" sz="1100" dirty="0"/>
              <a:t> embolization for massive gastrointestinal hemorrhage following abdominal surgery. World J Gastroenterol. 2013 Oct 28;19(40):6869-75</a:t>
            </a:r>
          </a:p>
          <a:p>
            <a:endParaRPr lang="en-US" sz="1100" dirty="0"/>
          </a:p>
        </p:txBody>
      </p:sp>
    </p:spTree>
    <p:extLst>
      <p:ext uri="{BB962C8B-B14F-4D97-AF65-F5344CB8AC3E}">
        <p14:creationId xmlns:p14="http://schemas.microsoft.com/office/powerpoint/2010/main" val="2135316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CA07AA-832B-4B39-AA6B-F631442BFE8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xmlns="" id="{F50E9C88-1E5D-4494-AE5B-A4B7E13C698F}"/>
              </a:ext>
            </a:extLst>
          </p:cNvPr>
          <p:cNvPicPr>
            <a:picLocks noChangeAspect="1"/>
          </p:cNvPicPr>
          <p:nvPr/>
        </p:nvPicPr>
        <p:blipFill rotWithShape="1">
          <a:blip r:embed="rId2"/>
          <a:srcRect t="14100" r="4224" b="11264"/>
          <a:stretch/>
        </p:blipFill>
        <p:spPr>
          <a:xfrm>
            <a:off x="212834" y="1340069"/>
            <a:ext cx="5970373" cy="2617076"/>
          </a:xfrm>
          <a:prstGeom prst="rect">
            <a:avLst/>
          </a:prstGeom>
        </p:spPr>
      </p:pic>
      <p:sp>
        <p:nvSpPr>
          <p:cNvPr id="4" name="TextBox 3">
            <a:extLst>
              <a:ext uri="{FF2B5EF4-FFF2-40B4-BE49-F238E27FC236}">
                <a16:creationId xmlns:a16="http://schemas.microsoft.com/office/drawing/2014/main" xmlns="" id="{EE8CB0EE-9648-4F04-AEBE-E87514CCD81C}"/>
              </a:ext>
            </a:extLst>
          </p:cNvPr>
          <p:cNvSpPr txBox="1"/>
          <p:nvPr/>
        </p:nvSpPr>
        <p:spPr>
          <a:xfrm>
            <a:off x="6479628" y="2094696"/>
            <a:ext cx="2451538" cy="1169551"/>
          </a:xfrm>
          <a:prstGeom prst="rect">
            <a:avLst/>
          </a:prstGeom>
          <a:noFill/>
        </p:spPr>
        <p:txBody>
          <a:bodyPr wrap="square" rtlCol="0">
            <a:spAutoFit/>
          </a:bodyPr>
          <a:lstStyle/>
          <a:p>
            <a:r>
              <a:rPr lang="en-US" dirty="0"/>
              <a:t>BN </a:t>
            </a:r>
            <a:r>
              <a:rPr lang="en-US" dirty="0" err="1"/>
              <a:t>nam</a:t>
            </a:r>
            <a:r>
              <a:rPr lang="en-US" dirty="0"/>
              <a:t> (</a:t>
            </a:r>
            <a:r>
              <a:rPr lang="en-US" dirty="0" err="1"/>
              <a:t>số</a:t>
            </a:r>
            <a:r>
              <a:rPr lang="en-US" dirty="0"/>
              <a:t> </a:t>
            </a:r>
            <a:r>
              <a:rPr lang="en-US" dirty="0" err="1"/>
              <a:t>hs</a:t>
            </a:r>
            <a:r>
              <a:rPr lang="en-US" dirty="0"/>
              <a:t> </a:t>
            </a:r>
            <a:r>
              <a:rPr lang="en-US" b="1" dirty="0"/>
              <a:t>A11-0229559)</a:t>
            </a:r>
            <a:r>
              <a:rPr lang="en-US" dirty="0"/>
              <a:t>, 44 </a:t>
            </a:r>
            <a:r>
              <a:rPr lang="en-US" dirty="0" err="1"/>
              <a:t>tuổi</a:t>
            </a:r>
            <a:r>
              <a:rPr lang="en-US" dirty="0"/>
              <a:t> </a:t>
            </a:r>
            <a:r>
              <a:rPr lang="en-US" dirty="0" err="1"/>
              <a:t>hậu</a:t>
            </a:r>
            <a:r>
              <a:rPr lang="en-US" dirty="0"/>
              <a:t> </a:t>
            </a:r>
            <a:r>
              <a:rPr lang="en-US" dirty="0" err="1"/>
              <a:t>phẫu</a:t>
            </a:r>
            <a:r>
              <a:rPr lang="en-US" dirty="0"/>
              <a:t> N1 </a:t>
            </a:r>
            <a:r>
              <a:rPr lang="en-US" dirty="0" err="1"/>
              <a:t>cắt</a:t>
            </a:r>
            <a:r>
              <a:rPr lang="en-US" dirty="0"/>
              <a:t> </a:t>
            </a:r>
            <a:r>
              <a:rPr lang="en-US" dirty="0" err="1"/>
              <a:t>bán</a:t>
            </a:r>
            <a:r>
              <a:rPr lang="en-US" dirty="0"/>
              <a:t> </a:t>
            </a:r>
            <a:r>
              <a:rPr lang="en-US" dirty="0" err="1"/>
              <a:t>phần</a:t>
            </a:r>
            <a:r>
              <a:rPr lang="en-US" dirty="0"/>
              <a:t> d</a:t>
            </a:r>
            <a:r>
              <a:rPr lang="vi-VN" dirty="0"/>
              <a:t>ư</a:t>
            </a:r>
            <a:r>
              <a:rPr lang="en-US" dirty="0" err="1"/>
              <a:t>ới</a:t>
            </a:r>
            <a:r>
              <a:rPr lang="en-US" dirty="0"/>
              <a:t> </a:t>
            </a:r>
            <a:r>
              <a:rPr lang="en-US" dirty="0" err="1"/>
              <a:t>dạ</a:t>
            </a:r>
            <a:r>
              <a:rPr lang="en-US" dirty="0"/>
              <a:t> </a:t>
            </a:r>
            <a:r>
              <a:rPr lang="en-US" dirty="0" err="1"/>
              <a:t>dày</a:t>
            </a:r>
            <a:r>
              <a:rPr lang="en-US" dirty="0"/>
              <a:t> </a:t>
            </a:r>
            <a:r>
              <a:rPr lang="en-US" dirty="0" err="1"/>
              <a:t>cầm</a:t>
            </a:r>
            <a:r>
              <a:rPr lang="en-US" dirty="0"/>
              <a:t> </a:t>
            </a:r>
            <a:r>
              <a:rPr lang="en-US" dirty="0" err="1"/>
              <a:t>máu</a:t>
            </a:r>
            <a:r>
              <a:rPr lang="en-US" dirty="0"/>
              <a:t> do </a:t>
            </a:r>
            <a:r>
              <a:rPr lang="en-US" dirty="0" err="1"/>
              <a:t>loét</a:t>
            </a:r>
            <a:r>
              <a:rPr lang="en-US" dirty="0"/>
              <a:t>.</a:t>
            </a:r>
          </a:p>
          <a:p>
            <a:endParaRPr lang="en-US" dirty="0"/>
          </a:p>
        </p:txBody>
      </p:sp>
    </p:spTree>
    <p:extLst>
      <p:ext uri="{BB962C8B-B14F-4D97-AF65-F5344CB8AC3E}">
        <p14:creationId xmlns:p14="http://schemas.microsoft.com/office/powerpoint/2010/main" val="334268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C96CD4F-12EB-441E-8E12-BEC4852ADBDA}"/>
              </a:ext>
            </a:extLst>
          </p:cNvPr>
          <p:cNvPicPr>
            <a:picLocks noChangeAspect="1"/>
          </p:cNvPicPr>
          <p:nvPr/>
        </p:nvPicPr>
        <p:blipFill>
          <a:blip r:embed="rId3"/>
          <a:stretch>
            <a:fillRect/>
          </a:stretch>
        </p:blipFill>
        <p:spPr>
          <a:xfrm>
            <a:off x="392449" y="575442"/>
            <a:ext cx="5866462" cy="3841586"/>
          </a:xfrm>
          <a:prstGeom prst="rect">
            <a:avLst/>
          </a:prstGeom>
        </p:spPr>
      </p:pic>
      <p:sp>
        <p:nvSpPr>
          <p:cNvPr id="4" name="TextBox 3">
            <a:extLst>
              <a:ext uri="{FF2B5EF4-FFF2-40B4-BE49-F238E27FC236}">
                <a16:creationId xmlns:a16="http://schemas.microsoft.com/office/drawing/2014/main" xmlns="" id="{A4897BC9-0AA7-4F1C-8D21-185BFDF5AA45}"/>
              </a:ext>
            </a:extLst>
          </p:cNvPr>
          <p:cNvSpPr txBox="1"/>
          <p:nvPr/>
        </p:nvSpPr>
        <p:spPr>
          <a:xfrm>
            <a:off x="6355261" y="804042"/>
            <a:ext cx="2292126" cy="1815882"/>
          </a:xfrm>
          <a:prstGeom prst="rect">
            <a:avLst/>
          </a:prstGeom>
          <a:noFill/>
        </p:spPr>
        <p:txBody>
          <a:bodyPr wrap="square" rtlCol="0">
            <a:spAutoFit/>
          </a:bodyPr>
          <a:lstStyle/>
          <a:p>
            <a:r>
              <a:rPr lang="en-US" dirty="0"/>
              <a:t>BN đ</a:t>
            </a:r>
            <a:r>
              <a:rPr lang="vi-VN" dirty="0"/>
              <a:t>ư</a:t>
            </a:r>
            <a:r>
              <a:rPr lang="en-US" dirty="0" err="1"/>
              <a:t>ợc</a:t>
            </a:r>
            <a:r>
              <a:rPr lang="en-US" dirty="0"/>
              <a:t> </a:t>
            </a:r>
            <a:r>
              <a:rPr lang="en-US" dirty="0" err="1"/>
              <a:t>chụp</a:t>
            </a:r>
            <a:r>
              <a:rPr lang="en-US" dirty="0"/>
              <a:t> </a:t>
            </a:r>
            <a:r>
              <a:rPr lang="en-US" dirty="0" err="1"/>
              <a:t>chọn</a:t>
            </a:r>
            <a:r>
              <a:rPr lang="en-US" dirty="0"/>
              <a:t> </a:t>
            </a:r>
            <a:r>
              <a:rPr lang="en-US" dirty="0" err="1"/>
              <a:t>lọc</a:t>
            </a:r>
            <a:r>
              <a:rPr lang="en-US" dirty="0"/>
              <a:t> </a:t>
            </a:r>
            <a:r>
              <a:rPr lang="en-US" dirty="0" err="1"/>
              <a:t>động</a:t>
            </a:r>
            <a:r>
              <a:rPr lang="en-US" dirty="0"/>
              <a:t> </a:t>
            </a:r>
            <a:r>
              <a:rPr lang="en-US" dirty="0" err="1"/>
              <a:t>mạch</a:t>
            </a:r>
            <a:r>
              <a:rPr lang="en-US" dirty="0"/>
              <a:t> </a:t>
            </a:r>
            <a:r>
              <a:rPr lang="en-US" dirty="0" err="1"/>
              <a:t>thân</a:t>
            </a:r>
            <a:r>
              <a:rPr lang="en-US" dirty="0"/>
              <a:t> </a:t>
            </a:r>
            <a:r>
              <a:rPr lang="en-US" dirty="0" err="1"/>
              <a:t>tạng</a:t>
            </a:r>
            <a:r>
              <a:rPr lang="en-US" dirty="0"/>
              <a:t>, </a:t>
            </a:r>
            <a:r>
              <a:rPr lang="en-US" dirty="0" err="1"/>
              <a:t>thấy</a:t>
            </a:r>
            <a:r>
              <a:rPr lang="en-US" dirty="0"/>
              <a:t> </a:t>
            </a:r>
            <a:r>
              <a:rPr lang="en-US" dirty="0" err="1"/>
              <a:t>giả</a:t>
            </a:r>
            <a:r>
              <a:rPr lang="en-US" dirty="0"/>
              <a:t> </a:t>
            </a:r>
            <a:r>
              <a:rPr lang="en-US" dirty="0" err="1"/>
              <a:t>phình</a:t>
            </a:r>
            <a:r>
              <a:rPr lang="en-US" dirty="0"/>
              <a:t> ở </a:t>
            </a:r>
            <a:r>
              <a:rPr lang="en-US" dirty="0" err="1"/>
              <a:t>đoạn</a:t>
            </a:r>
            <a:r>
              <a:rPr lang="en-US" dirty="0"/>
              <a:t> </a:t>
            </a:r>
            <a:r>
              <a:rPr lang="en-US" dirty="0" err="1"/>
              <a:t>đầu</a:t>
            </a:r>
            <a:r>
              <a:rPr lang="en-US" dirty="0"/>
              <a:t> </a:t>
            </a:r>
            <a:r>
              <a:rPr lang="en-US" dirty="0" err="1"/>
              <a:t>động</a:t>
            </a:r>
            <a:r>
              <a:rPr lang="en-US" dirty="0"/>
              <a:t> </a:t>
            </a:r>
            <a:r>
              <a:rPr lang="en-US" dirty="0" err="1"/>
              <a:t>mạch</a:t>
            </a:r>
            <a:r>
              <a:rPr lang="en-US" dirty="0"/>
              <a:t> </a:t>
            </a:r>
            <a:r>
              <a:rPr lang="en-US" dirty="0" err="1"/>
              <a:t>gan</a:t>
            </a:r>
            <a:r>
              <a:rPr lang="en-US" dirty="0"/>
              <a:t> </a:t>
            </a:r>
            <a:r>
              <a:rPr lang="en-US" dirty="0" err="1"/>
              <a:t>chung</a:t>
            </a:r>
            <a:r>
              <a:rPr lang="en-US" dirty="0"/>
              <a:t> </a:t>
            </a:r>
            <a:r>
              <a:rPr lang="en-US" dirty="0" err="1"/>
              <a:t>đến</a:t>
            </a:r>
            <a:r>
              <a:rPr lang="en-US" dirty="0"/>
              <a:t> </a:t>
            </a:r>
            <a:r>
              <a:rPr lang="en-US" dirty="0" err="1"/>
              <a:t>gần</a:t>
            </a:r>
            <a:r>
              <a:rPr lang="en-US" dirty="0"/>
              <a:t> </a:t>
            </a:r>
            <a:r>
              <a:rPr lang="en-US" dirty="0" err="1"/>
              <a:t>chỗ</a:t>
            </a:r>
            <a:r>
              <a:rPr lang="en-US" dirty="0"/>
              <a:t> chia </a:t>
            </a:r>
            <a:r>
              <a:rPr lang="en-US" dirty="0" err="1"/>
              <a:t>đm</a:t>
            </a:r>
            <a:r>
              <a:rPr lang="en-US" dirty="0"/>
              <a:t> </a:t>
            </a:r>
            <a:r>
              <a:rPr lang="en-US" dirty="0" err="1"/>
              <a:t>gan</a:t>
            </a:r>
            <a:r>
              <a:rPr lang="en-US" dirty="0"/>
              <a:t> </a:t>
            </a:r>
            <a:r>
              <a:rPr lang="en-US" dirty="0" err="1"/>
              <a:t>phải</a:t>
            </a:r>
            <a:r>
              <a:rPr lang="en-US" dirty="0"/>
              <a:t> </a:t>
            </a:r>
            <a:r>
              <a:rPr lang="en-US" dirty="0" err="1"/>
              <a:t>và</a:t>
            </a:r>
            <a:r>
              <a:rPr lang="en-US" dirty="0"/>
              <a:t> </a:t>
            </a:r>
            <a:r>
              <a:rPr lang="en-US" dirty="0" err="1"/>
              <a:t>trái</a:t>
            </a:r>
            <a:r>
              <a:rPr lang="en-US" dirty="0"/>
              <a:t>. </a:t>
            </a:r>
            <a:r>
              <a:rPr lang="en-US" dirty="0" err="1"/>
              <a:t>Không</a:t>
            </a:r>
            <a:r>
              <a:rPr lang="en-US" dirty="0"/>
              <a:t> </a:t>
            </a:r>
            <a:r>
              <a:rPr lang="en-US" dirty="0" err="1"/>
              <a:t>thấy</a:t>
            </a:r>
            <a:r>
              <a:rPr lang="en-US" dirty="0"/>
              <a:t> </a:t>
            </a:r>
            <a:r>
              <a:rPr lang="en-US" dirty="0" err="1"/>
              <a:t>đm</a:t>
            </a:r>
            <a:r>
              <a:rPr lang="en-US" dirty="0"/>
              <a:t> </a:t>
            </a:r>
            <a:r>
              <a:rPr lang="en-US" dirty="0" err="1"/>
              <a:t>vị</a:t>
            </a:r>
            <a:r>
              <a:rPr lang="en-US" dirty="0"/>
              <a:t> </a:t>
            </a:r>
            <a:r>
              <a:rPr lang="en-US" dirty="0" err="1"/>
              <a:t>tá</a:t>
            </a:r>
            <a:r>
              <a:rPr lang="en-US" dirty="0"/>
              <a:t> </a:t>
            </a:r>
            <a:r>
              <a:rPr lang="en-US" dirty="0" err="1"/>
              <a:t>tràng</a:t>
            </a:r>
            <a:endParaRPr lang="en-US" dirty="0"/>
          </a:p>
          <a:p>
            <a:endParaRPr lang="en-US" dirty="0"/>
          </a:p>
        </p:txBody>
      </p:sp>
    </p:spTree>
    <p:extLst>
      <p:ext uri="{BB962C8B-B14F-4D97-AF65-F5344CB8AC3E}">
        <p14:creationId xmlns:p14="http://schemas.microsoft.com/office/powerpoint/2010/main" val="429338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0;p42">
            <a:extLst>
              <a:ext uri="{FF2B5EF4-FFF2-40B4-BE49-F238E27FC236}">
                <a16:creationId xmlns:a16="http://schemas.microsoft.com/office/drawing/2014/main" xmlns="" id="{60BAF75E-4A50-465B-A5DD-451DFE9638D5}"/>
              </a:ext>
            </a:extLst>
          </p:cNvPr>
          <p:cNvSpPr txBox="1">
            <a:spLocks/>
          </p:cNvSpPr>
          <p:nvPr/>
        </p:nvSpPr>
        <p:spPr>
          <a:xfrm>
            <a:off x="465083" y="431566"/>
            <a:ext cx="8076024"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800"/>
              <a:buFont typeface="Barlow SemiBold"/>
              <a:buNone/>
              <a:defRPr sz="31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algn="l"/>
            <a:r>
              <a:rPr lang="en-US" dirty="0"/>
              <a:t>TÓ</a:t>
            </a:r>
            <a:r>
              <a:rPr lang="en-US" dirty="0">
                <a:solidFill>
                  <a:srgbClr val="164A4A"/>
                </a:solidFill>
              </a:rPr>
              <a:t>M</a:t>
            </a:r>
            <a:r>
              <a:rPr lang="en-US" dirty="0"/>
              <a:t> TẮT</a:t>
            </a:r>
          </a:p>
        </p:txBody>
      </p:sp>
      <p:sp>
        <p:nvSpPr>
          <p:cNvPr id="4" name="Content Placeholder 2">
            <a:extLst>
              <a:ext uri="{FF2B5EF4-FFF2-40B4-BE49-F238E27FC236}">
                <a16:creationId xmlns:a16="http://schemas.microsoft.com/office/drawing/2014/main" xmlns="" id="{81946DFE-7437-42AD-9542-BE45C1F5882C}"/>
              </a:ext>
            </a:extLst>
          </p:cNvPr>
          <p:cNvSpPr txBox="1">
            <a:spLocks/>
          </p:cNvSpPr>
          <p:nvPr/>
        </p:nvSpPr>
        <p:spPr>
          <a:xfrm>
            <a:off x="465084" y="1305363"/>
            <a:ext cx="8076024"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000" dirty="0" err="1"/>
              <a:t>Chảy</a:t>
            </a:r>
            <a:r>
              <a:rPr lang="en-US" sz="2000" dirty="0"/>
              <a:t> </a:t>
            </a:r>
            <a:r>
              <a:rPr lang="en-US" sz="2000" dirty="0" err="1"/>
              <a:t>máu</a:t>
            </a:r>
            <a:r>
              <a:rPr lang="en-US" sz="2000" dirty="0"/>
              <a:t> </a:t>
            </a:r>
            <a:r>
              <a:rPr lang="en-US" sz="2000" dirty="0" err="1"/>
              <a:t>sau</a:t>
            </a:r>
            <a:r>
              <a:rPr lang="en-US" sz="2000" dirty="0"/>
              <a:t> </a:t>
            </a:r>
            <a:r>
              <a:rPr lang="en-US" sz="2000" dirty="0" err="1"/>
              <a:t>mổ</a:t>
            </a:r>
            <a:r>
              <a:rPr lang="en-US" sz="2000" dirty="0"/>
              <a:t> </a:t>
            </a:r>
            <a:r>
              <a:rPr lang="en-US" sz="2000" dirty="0" err="1"/>
              <a:t>luôn</a:t>
            </a:r>
            <a:r>
              <a:rPr lang="en-US" sz="2000" dirty="0"/>
              <a:t> </a:t>
            </a:r>
            <a:r>
              <a:rPr lang="en-US" sz="2000" dirty="0" err="1"/>
              <a:t>là</a:t>
            </a:r>
            <a:r>
              <a:rPr lang="en-US" sz="2000" dirty="0"/>
              <a:t> </a:t>
            </a:r>
            <a:r>
              <a:rPr lang="en-US" sz="2000" dirty="0" err="1"/>
              <a:t>một</a:t>
            </a:r>
            <a:r>
              <a:rPr lang="en-US" sz="2000" dirty="0"/>
              <a:t> </a:t>
            </a:r>
            <a:r>
              <a:rPr lang="en-US" sz="2000" dirty="0" err="1"/>
              <a:t>biến</a:t>
            </a:r>
            <a:r>
              <a:rPr lang="en-US" sz="2000" dirty="0"/>
              <a:t> </a:t>
            </a:r>
            <a:r>
              <a:rPr lang="en-US" sz="2000" dirty="0" err="1"/>
              <a:t>chứng</a:t>
            </a:r>
            <a:r>
              <a:rPr lang="en-US" sz="2000" dirty="0"/>
              <a:t> </a:t>
            </a:r>
            <a:r>
              <a:rPr lang="en-US" sz="2000" dirty="0" err="1"/>
              <a:t>nghiêm</a:t>
            </a:r>
            <a:r>
              <a:rPr lang="en-US" sz="2000" dirty="0"/>
              <a:t> </a:t>
            </a:r>
            <a:r>
              <a:rPr lang="en-US" sz="2000" dirty="0" err="1"/>
              <a:t>trọng</a:t>
            </a:r>
            <a:r>
              <a:rPr lang="en-US" sz="2000" dirty="0"/>
              <a:t> </a:t>
            </a:r>
            <a:r>
              <a:rPr lang="en-US" sz="2000" dirty="0" err="1"/>
              <a:t>và</a:t>
            </a:r>
            <a:r>
              <a:rPr lang="en-US" sz="2000" dirty="0"/>
              <a:t> </a:t>
            </a:r>
            <a:r>
              <a:rPr lang="en-US" sz="2000" dirty="0" err="1"/>
              <a:t>có</a:t>
            </a:r>
            <a:r>
              <a:rPr lang="en-US" sz="2000" dirty="0"/>
              <a:t> </a:t>
            </a:r>
            <a:r>
              <a:rPr lang="en-US" sz="2000" dirty="0" err="1"/>
              <a:t>thể</a:t>
            </a:r>
            <a:r>
              <a:rPr lang="en-US" sz="2000" dirty="0"/>
              <a:t> </a:t>
            </a:r>
            <a:r>
              <a:rPr lang="en-US" sz="2000" dirty="0" err="1"/>
              <a:t>gây</a:t>
            </a:r>
            <a:r>
              <a:rPr lang="en-US" sz="2000" dirty="0"/>
              <a:t> </a:t>
            </a:r>
            <a:r>
              <a:rPr lang="en-US" sz="2000" dirty="0" err="1"/>
              <a:t>tử</a:t>
            </a:r>
            <a:r>
              <a:rPr lang="en-US" sz="2000" dirty="0"/>
              <a:t> </a:t>
            </a:r>
            <a:r>
              <a:rPr lang="en-US" sz="2000" dirty="0" err="1"/>
              <a:t>vong</a:t>
            </a:r>
            <a:r>
              <a:rPr lang="en-US" sz="2000" dirty="0"/>
              <a:t> </a:t>
            </a:r>
            <a:r>
              <a:rPr lang="en-US" sz="2000" dirty="0" err="1"/>
              <a:t>cho</a:t>
            </a:r>
            <a:r>
              <a:rPr lang="en-US" sz="2000" dirty="0"/>
              <a:t> </a:t>
            </a:r>
            <a:r>
              <a:rPr lang="en-US" sz="2000" dirty="0" err="1"/>
              <a:t>bệnh</a:t>
            </a:r>
            <a:r>
              <a:rPr lang="en-US" sz="2000" dirty="0"/>
              <a:t> </a:t>
            </a:r>
            <a:r>
              <a:rPr lang="en-US" sz="2000" dirty="0" err="1"/>
              <a:t>nhân</a:t>
            </a:r>
            <a:endParaRPr lang="en-US" sz="2000" dirty="0"/>
          </a:p>
          <a:p>
            <a:pPr marL="342900" indent="-342900">
              <a:buFont typeface="Arial" panose="020B0604020202020204" pitchFamily="34" charset="0"/>
              <a:buChar char="•"/>
            </a:pPr>
            <a:r>
              <a:rPr lang="en-US" sz="2000" dirty="0"/>
              <a:t> Ph</a:t>
            </a:r>
            <a:r>
              <a:rPr lang="vi-VN" sz="2000" dirty="0"/>
              <a:t>ư</a:t>
            </a:r>
            <a:r>
              <a:rPr lang="en-US" sz="2000" dirty="0" err="1"/>
              <a:t>ơng</a:t>
            </a:r>
            <a:r>
              <a:rPr lang="en-US" sz="2000" dirty="0"/>
              <a:t> </a:t>
            </a:r>
            <a:r>
              <a:rPr lang="en-US" sz="2000" dirty="0" err="1"/>
              <a:t>tiện</a:t>
            </a:r>
            <a:r>
              <a:rPr lang="en-US" sz="2000" dirty="0"/>
              <a:t> </a:t>
            </a:r>
            <a:r>
              <a:rPr lang="en-US" sz="2000" dirty="0" err="1"/>
              <a:t>tiếp</a:t>
            </a:r>
            <a:r>
              <a:rPr lang="en-US" sz="2000" dirty="0"/>
              <a:t> </a:t>
            </a:r>
            <a:r>
              <a:rPr lang="en-US" sz="2000" dirty="0" err="1"/>
              <a:t>cận</a:t>
            </a:r>
            <a:r>
              <a:rPr lang="en-US" sz="2000" dirty="0"/>
              <a:t> </a:t>
            </a:r>
            <a:r>
              <a:rPr lang="en-US" sz="2000" dirty="0" err="1"/>
              <a:t>đầu</a:t>
            </a:r>
            <a:r>
              <a:rPr lang="en-US" sz="2000" dirty="0"/>
              <a:t> </a:t>
            </a:r>
            <a:r>
              <a:rPr lang="en-US" sz="2000" dirty="0" err="1"/>
              <a:t>tay</a:t>
            </a:r>
            <a:r>
              <a:rPr lang="en-US" sz="2000" dirty="0"/>
              <a:t> </a:t>
            </a:r>
            <a:r>
              <a:rPr lang="en-US" sz="2000" dirty="0" err="1"/>
              <a:t>đối</a:t>
            </a:r>
            <a:r>
              <a:rPr lang="en-US" sz="2000" dirty="0"/>
              <a:t> </a:t>
            </a:r>
            <a:r>
              <a:rPr lang="en-US" sz="2000" dirty="0" err="1"/>
              <a:t>với</a:t>
            </a:r>
            <a:r>
              <a:rPr lang="en-US" sz="2000" dirty="0"/>
              <a:t> XHTH </a:t>
            </a:r>
            <a:r>
              <a:rPr lang="en-US" sz="2000" dirty="0" err="1"/>
              <a:t>là</a:t>
            </a:r>
            <a:r>
              <a:rPr lang="en-US" sz="2000" dirty="0"/>
              <a:t> </a:t>
            </a:r>
            <a:r>
              <a:rPr lang="en-US" sz="2000" dirty="0" err="1"/>
              <a:t>nội</a:t>
            </a:r>
            <a:r>
              <a:rPr lang="en-US" sz="2000" dirty="0"/>
              <a:t> </a:t>
            </a:r>
            <a:r>
              <a:rPr lang="en-US" sz="2000" dirty="0" err="1"/>
              <a:t>soi</a:t>
            </a:r>
            <a:r>
              <a:rPr lang="en-US" sz="2000" dirty="0"/>
              <a:t> </a:t>
            </a:r>
            <a:r>
              <a:rPr lang="en-US" sz="2000" dirty="0" err="1"/>
              <a:t>tiêu</a:t>
            </a:r>
            <a:r>
              <a:rPr lang="en-US" sz="2000" dirty="0"/>
              <a:t> </a:t>
            </a:r>
            <a:r>
              <a:rPr lang="en-US" sz="2000" dirty="0" err="1"/>
              <a:t>hoá</a:t>
            </a:r>
            <a:endParaRPr lang="en-US" sz="2000" dirty="0"/>
          </a:p>
          <a:p>
            <a:pPr marL="342900" indent="-342900">
              <a:buFont typeface="Arial" panose="020B0604020202020204" pitchFamily="34" charset="0"/>
              <a:buChar char="•"/>
            </a:pPr>
            <a:r>
              <a:rPr lang="en-US" sz="2000" dirty="0"/>
              <a:t> Ph</a:t>
            </a:r>
            <a:r>
              <a:rPr lang="vi-VN" sz="2000" dirty="0"/>
              <a:t>ư</a:t>
            </a:r>
            <a:r>
              <a:rPr lang="en-US" sz="2000" dirty="0" err="1"/>
              <a:t>ơng</a:t>
            </a:r>
            <a:r>
              <a:rPr lang="en-US" sz="2000" dirty="0"/>
              <a:t> </a:t>
            </a:r>
            <a:r>
              <a:rPr lang="en-US" sz="2000" dirty="0" err="1"/>
              <a:t>tiện</a:t>
            </a:r>
            <a:r>
              <a:rPr lang="en-US" sz="2000" dirty="0"/>
              <a:t> </a:t>
            </a:r>
            <a:r>
              <a:rPr lang="en-US" sz="2000" dirty="0" err="1"/>
              <a:t>hình</a:t>
            </a:r>
            <a:r>
              <a:rPr lang="en-US" sz="2000" dirty="0"/>
              <a:t> </a:t>
            </a:r>
            <a:r>
              <a:rPr lang="en-US" sz="2000" dirty="0" err="1"/>
              <a:t>ảnh</a:t>
            </a:r>
            <a:r>
              <a:rPr lang="en-US" sz="2000" dirty="0"/>
              <a:t> </a:t>
            </a:r>
            <a:r>
              <a:rPr lang="en-US" sz="2000" dirty="0" err="1"/>
              <a:t>học</a:t>
            </a:r>
            <a:r>
              <a:rPr lang="en-US" sz="2000" dirty="0"/>
              <a:t> </a:t>
            </a:r>
            <a:r>
              <a:rPr lang="en-US" sz="2000" dirty="0" err="1"/>
              <a:t>đầu</a:t>
            </a:r>
            <a:r>
              <a:rPr lang="en-US" sz="2000" dirty="0"/>
              <a:t> </a:t>
            </a:r>
            <a:r>
              <a:rPr lang="en-US" sz="2000" dirty="0" err="1"/>
              <a:t>tay</a:t>
            </a:r>
            <a:r>
              <a:rPr lang="en-US" sz="2000" dirty="0"/>
              <a:t> </a:t>
            </a:r>
            <a:r>
              <a:rPr lang="en-US" sz="2000" dirty="0" err="1"/>
              <a:t>đối</a:t>
            </a:r>
            <a:r>
              <a:rPr lang="en-US" sz="2000" dirty="0"/>
              <a:t> </a:t>
            </a:r>
            <a:r>
              <a:rPr lang="en-US" sz="2000" dirty="0" err="1"/>
              <a:t>với</a:t>
            </a:r>
            <a:r>
              <a:rPr lang="en-US" sz="2000" dirty="0"/>
              <a:t> </a:t>
            </a:r>
            <a:r>
              <a:rPr lang="en-US" sz="2000" dirty="0" err="1"/>
              <a:t>chảy</a:t>
            </a:r>
            <a:r>
              <a:rPr lang="en-US" sz="2000" dirty="0"/>
              <a:t> </a:t>
            </a:r>
            <a:r>
              <a:rPr lang="en-US" sz="2000" dirty="0" err="1"/>
              <a:t>máu</a:t>
            </a:r>
            <a:r>
              <a:rPr lang="en-US" sz="2000" dirty="0"/>
              <a:t> </a:t>
            </a:r>
            <a:r>
              <a:rPr lang="en-US" sz="2000" dirty="0" err="1"/>
              <a:t>trong</a:t>
            </a:r>
            <a:r>
              <a:rPr lang="en-US" sz="2000" dirty="0"/>
              <a:t> ổ </a:t>
            </a:r>
            <a:r>
              <a:rPr lang="en-US" sz="2000" dirty="0" err="1"/>
              <a:t>bụng</a:t>
            </a:r>
            <a:r>
              <a:rPr lang="en-US" sz="2000" dirty="0"/>
              <a:t> </a:t>
            </a:r>
            <a:r>
              <a:rPr lang="en-US" sz="2000" dirty="0" err="1"/>
              <a:t>là</a:t>
            </a:r>
            <a:r>
              <a:rPr lang="en-US" sz="2000" dirty="0"/>
              <a:t> CT-scan </a:t>
            </a:r>
            <a:r>
              <a:rPr lang="en-US" sz="2000" dirty="0" err="1"/>
              <a:t>với</a:t>
            </a:r>
            <a:r>
              <a:rPr lang="en-US" sz="2000" dirty="0"/>
              <a:t> </a:t>
            </a:r>
            <a:r>
              <a:rPr lang="en-US" sz="2000" dirty="0" err="1"/>
              <a:t>thì</a:t>
            </a:r>
            <a:r>
              <a:rPr lang="en-US" sz="2000" dirty="0"/>
              <a:t> </a:t>
            </a:r>
            <a:r>
              <a:rPr lang="en-US" sz="2000" dirty="0" err="1"/>
              <a:t>không</a:t>
            </a:r>
            <a:r>
              <a:rPr lang="en-US" sz="2000" dirty="0"/>
              <a:t> </a:t>
            </a:r>
            <a:r>
              <a:rPr lang="en-US" sz="2000" dirty="0" err="1"/>
              <a:t>thuốc</a:t>
            </a:r>
            <a:r>
              <a:rPr lang="en-US" sz="2000" dirty="0"/>
              <a:t> </a:t>
            </a:r>
            <a:r>
              <a:rPr lang="en-US" sz="2000" dirty="0" err="1"/>
              <a:t>và</a:t>
            </a:r>
            <a:r>
              <a:rPr lang="en-US" sz="2000" dirty="0"/>
              <a:t> </a:t>
            </a:r>
            <a:r>
              <a:rPr lang="en-US" sz="2000" dirty="0" err="1"/>
              <a:t>có</a:t>
            </a:r>
            <a:r>
              <a:rPr lang="en-US" sz="2000" dirty="0"/>
              <a:t> </a:t>
            </a:r>
            <a:r>
              <a:rPr lang="en-US" sz="2000" dirty="0" err="1"/>
              <a:t>tiêm</a:t>
            </a:r>
            <a:r>
              <a:rPr lang="en-US" sz="2000" dirty="0"/>
              <a:t> </a:t>
            </a:r>
            <a:r>
              <a:rPr lang="en-US" sz="2000" dirty="0" err="1"/>
              <a:t>thuốc</a:t>
            </a:r>
            <a:r>
              <a:rPr lang="en-US" sz="2000" dirty="0"/>
              <a:t> t</a:t>
            </a:r>
            <a:r>
              <a:rPr lang="vi-VN" sz="2000" dirty="0"/>
              <a:t>ư</a:t>
            </a:r>
            <a:r>
              <a:rPr lang="en-US" sz="2000" dirty="0" err="1"/>
              <a:t>ơng</a:t>
            </a:r>
            <a:r>
              <a:rPr lang="en-US" sz="2000" dirty="0"/>
              <a:t> </a:t>
            </a:r>
            <a:r>
              <a:rPr lang="en-US" sz="2000" dirty="0" err="1"/>
              <a:t>phản</a:t>
            </a:r>
            <a:r>
              <a:rPr lang="en-US" sz="2000" dirty="0"/>
              <a:t> (</a:t>
            </a:r>
            <a:r>
              <a:rPr lang="en-US" sz="2000" dirty="0" err="1"/>
              <a:t>thì</a:t>
            </a:r>
            <a:r>
              <a:rPr lang="en-US" sz="2000" dirty="0"/>
              <a:t> </a:t>
            </a:r>
            <a:r>
              <a:rPr lang="en-US" sz="2000" dirty="0" err="1"/>
              <a:t>động</a:t>
            </a:r>
            <a:r>
              <a:rPr lang="en-US" sz="2000" dirty="0"/>
              <a:t> </a:t>
            </a:r>
            <a:r>
              <a:rPr lang="en-US" sz="2000" dirty="0" err="1"/>
              <a:t>mạch</a:t>
            </a:r>
            <a:r>
              <a:rPr lang="en-US" sz="2000" dirty="0"/>
              <a:t>, </a:t>
            </a:r>
            <a:r>
              <a:rPr lang="en-US" sz="2000" dirty="0" err="1"/>
              <a:t>tĩnh</a:t>
            </a:r>
            <a:r>
              <a:rPr lang="en-US" sz="2000" dirty="0"/>
              <a:t> </a:t>
            </a:r>
            <a:r>
              <a:rPr lang="en-US" sz="2000" dirty="0" err="1"/>
              <a:t>mạch</a:t>
            </a:r>
            <a:r>
              <a:rPr lang="en-US" sz="2000" dirty="0"/>
              <a:t>, </a:t>
            </a:r>
            <a:r>
              <a:rPr lang="en-US" sz="2000" dirty="0" err="1"/>
              <a:t>thì</a:t>
            </a:r>
            <a:r>
              <a:rPr lang="en-US" sz="2000" dirty="0"/>
              <a:t> </a:t>
            </a:r>
            <a:r>
              <a:rPr lang="en-US" sz="2000" dirty="0" err="1"/>
              <a:t>muộn</a:t>
            </a:r>
            <a:r>
              <a:rPr lang="en-US" sz="2000" dirty="0"/>
              <a:t>)</a:t>
            </a:r>
          </a:p>
          <a:p>
            <a:pPr marL="342900" indent="-342900">
              <a:buFont typeface="Arial" panose="020B0604020202020204" pitchFamily="34" charset="0"/>
              <a:buChar char="•"/>
            </a:pPr>
            <a:r>
              <a:rPr lang="en-US" sz="2000" dirty="0"/>
              <a:t>Can </a:t>
            </a:r>
            <a:r>
              <a:rPr lang="en-US" sz="2000" dirty="0" err="1"/>
              <a:t>thiệp</a:t>
            </a:r>
            <a:r>
              <a:rPr lang="en-US" sz="2000" dirty="0"/>
              <a:t> </a:t>
            </a:r>
            <a:r>
              <a:rPr lang="en-US" sz="2000" dirty="0" err="1"/>
              <a:t>thuyên</a:t>
            </a:r>
            <a:r>
              <a:rPr lang="en-US" sz="2000" dirty="0"/>
              <a:t> </a:t>
            </a:r>
            <a:r>
              <a:rPr lang="en-US" sz="2000" dirty="0" err="1"/>
              <a:t>tắc</a:t>
            </a:r>
            <a:r>
              <a:rPr lang="en-US" sz="2000" dirty="0"/>
              <a:t> </a:t>
            </a:r>
            <a:r>
              <a:rPr lang="en-US" sz="2000" dirty="0" err="1"/>
              <a:t>động</a:t>
            </a:r>
            <a:r>
              <a:rPr lang="en-US" sz="2000" dirty="0"/>
              <a:t> </a:t>
            </a:r>
            <a:r>
              <a:rPr lang="en-US" sz="2000" dirty="0" err="1"/>
              <a:t>mạch</a:t>
            </a:r>
            <a:r>
              <a:rPr lang="en-US" sz="2000" dirty="0"/>
              <a:t> (TAE) đ</a:t>
            </a:r>
            <a:r>
              <a:rPr lang="vi-VN" sz="2000" dirty="0"/>
              <a:t>ư</a:t>
            </a:r>
            <a:r>
              <a:rPr lang="en-US" sz="2000" dirty="0" err="1"/>
              <a:t>ợc</a:t>
            </a:r>
            <a:r>
              <a:rPr lang="en-US" sz="2000" dirty="0"/>
              <a:t> </a:t>
            </a:r>
            <a:r>
              <a:rPr lang="en-US" sz="2000" dirty="0" err="1"/>
              <a:t>xem</a:t>
            </a:r>
            <a:r>
              <a:rPr lang="en-US" sz="2000" dirty="0"/>
              <a:t> </a:t>
            </a:r>
            <a:r>
              <a:rPr lang="en-US" sz="2000" dirty="0" err="1"/>
              <a:t>xét</a:t>
            </a:r>
            <a:r>
              <a:rPr lang="en-US" sz="2000" dirty="0"/>
              <a:t> </a:t>
            </a:r>
            <a:r>
              <a:rPr lang="en-US" sz="2000" dirty="0" err="1"/>
              <a:t>là</a:t>
            </a:r>
            <a:r>
              <a:rPr lang="en-US" sz="2000" dirty="0"/>
              <a:t> </a:t>
            </a:r>
            <a:r>
              <a:rPr lang="en-US" sz="2000" dirty="0" err="1"/>
              <a:t>điều</a:t>
            </a:r>
            <a:r>
              <a:rPr lang="en-US" sz="2000" dirty="0"/>
              <a:t> </a:t>
            </a:r>
            <a:r>
              <a:rPr lang="en-US" sz="2000" dirty="0" err="1"/>
              <a:t>trị</a:t>
            </a:r>
            <a:r>
              <a:rPr lang="en-US" sz="2000" dirty="0"/>
              <a:t> </a:t>
            </a:r>
            <a:r>
              <a:rPr lang="en-US" sz="2000" dirty="0" err="1"/>
              <a:t>đầu</a:t>
            </a:r>
            <a:r>
              <a:rPr lang="en-US" sz="2000" dirty="0"/>
              <a:t> </a:t>
            </a:r>
            <a:r>
              <a:rPr lang="en-US" sz="2000" dirty="0" err="1"/>
              <a:t>tay</a:t>
            </a:r>
            <a:r>
              <a:rPr lang="en-US" sz="2000" dirty="0"/>
              <a:t>.</a:t>
            </a:r>
          </a:p>
        </p:txBody>
      </p:sp>
    </p:spTree>
    <p:extLst>
      <p:ext uri="{BB962C8B-B14F-4D97-AF65-F5344CB8AC3E}">
        <p14:creationId xmlns:p14="http://schemas.microsoft.com/office/powerpoint/2010/main" val="1816080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53" name="Google Shape;353;p41"/>
          <p:cNvSpPr txBox="1">
            <a:spLocks noGrp="1"/>
          </p:cNvSpPr>
          <p:nvPr>
            <p:ph type="title"/>
          </p:nvPr>
        </p:nvSpPr>
        <p:spPr>
          <a:xfrm>
            <a:off x="801200" y="1778725"/>
            <a:ext cx="5326806" cy="1714925"/>
          </a:xfrm>
          <a:prstGeom prst="rect">
            <a:avLst/>
          </a:prstGeom>
        </p:spPr>
        <p:txBody>
          <a:bodyPr spcFirstLastPara="1" wrap="square" lIns="0" tIns="0" rIns="0" bIns="0" anchor="ctr" anchorCtr="0">
            <a:noAutofit/>
          </a:bodyPr>
          <a:lstStyle/>
          <a:p>
            <a:pPr lvl="0"/>
            <a:r>
              <a:rPr lang="vi">
                <a:solidFill>
                  <a:schemeClr val="tx1"/>
                </a:solidFill>
                <a:latin typeface="Commissioner" panose="020B0604020202020204" charset="0"/>
                <a:cs typeface="Times New Roman"/>
              </a:rPr>
              <a:t>XÌ RÒ MIỆNG </a:t>
            </a:r>
            <a:r>
              <a:rPr lang="vi" smtClean="0">
                <a:solidFill>
                  <a:schemeClr val="tx1"/>
                </a:solidFill>
                <a:latin typeface="Commissioner" panose="020B0604020202020204" charset="0"/>
                <a:cs typeface="Times New Roman"/>
              </a:rPr>
              <a:t>NỐI</a:t>
            </a:r>
            <a:r>
              <a:rPr lang="en-US" smtClean="0">
                <a:solidFill>
                  <a:schemeClr val="tx1"/>
                </a:solidFill>
                <a:latin typeface="Commissioner" panose="020B0604020202020204" charset="0"/>
                <a:cs typeface="Times New Roman"/>
              </a:rPr>
              <a:t/>
            </a:r>
            <a:br>
              <a:rPr lang="en-US" smtClean="0">
                <a:solidFill>
                  <a:schemeClr val="tx1"/>
                </a:solidFill>
                <a:latin typeface="Commissioner" panose="020B0604020202020204" charset="0"/>
                <a:cs typeface="Times New Roman"/>
              </a:rPr>
            </a:br>
            <a:r>
              <a:rPr lang="en-US">
                <a:solidFill>
                  <a:schemeClr val="tx1"/>
                </a:solidFill>
                <a:latin typeface="Commissioner" panose="020B0604020202020204" charset="0"/>
                <a:cs typeface="Times New Roman"/>
              </a:rPr>
              <a:t>-</a:t>
            </a:r>
            <a:r>
              <a:rPr lang="en-US" smtClean="0">
                <a:solidFill>
                  <a:schemeClr val="tx1"/>
                </a:solidFill>
                <a:latin typeface="Commissioner" panose="020B0604020202020204" charset="0"/>
                <a:cs typeface="Times New Roman"/>
              </a:rPr>
              <a:t/>
            </a:r>
            <a:br>
              <a:rPr lang="en-US" smtClean="0">
                <a:solidFill>
                  <a:schemeClr val="tx1"/>
                </a:solidFill>
                <a:latin typeface="Commissioner" panose="020B0604020202020204" charset="0"/>
                <a:cs typeface="Times New Roman"/>
              </a:rPr>
            </a:br>
            <a:r>
              <a:rPr lang="en-US" smtClean="0">
                <a:solidFill>
                  <a:schemeClr val="tx1"/>
                </a:solidFill>
                <a:latin typeface="Commissioner" panose="020B0604020202020204" charset="0"/>
                <a:cs typeface="Times New Roman"/>
              </a:rPr>
              <a:t>VIÊM PHÚC MẠC</a:t>
            </a:r>
            <a:endParaRPr>
              <a:latin typeface="Commissioner" panose="020B0604020202020204" charset="0"/>
            </a:endParaRPr>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b="1" smtClean="0">
                <a:latin typeface="Commissioner" panose="020B0604020202020204" charset="0"/>
              </a:rPr>
              <a:t>02</a:t>
            </a:r>
            <a:endParaRPr b="1">
              <a:latin typeface="Commissioner" panose="020B0604020202020204" charset="0"/>
            </a:endParaRPr>
          </a:p>
        </p:txBody>
      </p:sp>
    </p:spTree>
    <p:extLst>
      <p:ext uri="{BB962C8B-B14F-4D97-AF65-F5344CB8AC3E}">
        <p14:creationId xmlns:p14="http://schemas.microsoft.com/office/powerpoint/2010/main" val="14758181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713200" y="0"/>
            <a:ext cx="7717500" cy="453900"/>
          </a:xfrm>
          <a:prstGeom prst="rect">
            <a:avLst/>
          </a:prstGeom>
        </p:spPr>
        <p:txBody>
          <a:bodyPr spcFirstLastPara="1" wrap="square" lIns="0" tIns="0" rIns="0" bIns="0" anchor="t" anchorCtr="0">
            <a:noAutofit/>
          </a:bodyPr>
          <a:lstStyle/>
          <a:p>
            <a:pPr lvl="0" algn="l"/>
            <a:r>
              <a:rPr lang="en-US" b="1" smtClean="0">
                <a:solidFill>
                  <a:schemeClr val="bg2"/>
                </a:solidFill>
                <a:latin typeface="Commissioner" panose="020B0604020202020204" charset="0"/>
                <a:ea typeface="Calibri"/>
                <a:cs typeface="Times New Roman"/>
              </a:rPr>
              <a:t>2.1 </a:t>
            </a:r>
            <a:r>
              <a:rPr lang="vi" b="1" smtClean="0">
                <a:solidFill>
                  <a:schemeClr val="bg2"/>
                </a:solidFill>
                <a:latin typeface="Commissioner" panose="020B0604020202020204" charset="0"/>
                <a:ea typeface="Calibri"/>
                <a:cs typeface="Times New Roman"/>
              </a:rPr>
              <a:t>Tổng quan</a:t>
            </a:r>
            <a:r>
              <a:rPr lang="en-US" b="1" smtClean="0">
                <a:solidFill>
                  <a:schemeClr val="bg2"/>
                </a:solidFill>
                <a:latin typeface="Commissioner" panose="020B0604020202020204" charset="0"/>
                <a:ea typeface="Calibri"/>
                <a:cs typeface="Times New Roman"/>
              </a:rPr>
              <a:t/>
            </a:r>
            <a:br>
              <a:rPr lang="en-US" b="1" smtClean="0">
                <a:solidFill>
                  <a:schemeClr val="bg2"/>
                </a:solidFill>
                <a:latin typeface="Commissioner" panose="020B0604020202020204" charset="0"/>
                <a:ea typeface="Calibri"/>
                <a:cs typeface="Times New Roman"/>
              </a:rPr>
            </a:br>
            <a:endParaRPr b="1">
              <a:solidFill>
                <a:schemeClr val="bg2"/>
              </a:solidFill>
              <a:latin typeface="Commissioner" panose="020B0604020202020204" charset="0"/>
            </a:endParaRPr>
          </a:p>
        </p:txBody>
      </p:sp>
      <p:sp>
        <p:nvSpPr>
          <p:cNvPr id="304" name="Google Shape;304;p38"/>
          <p:cNvSpPr txBox="1">
            <a:spLocks noGrp="1"/>
          </p:cNvSpPr>
          <p:nvPr>
            <p:ph type="subTitle" idx="1"/>
          </p:nvPr>
        </p:nvSpPr>
        <p:spPr>
          <a:xfrm>
            <a:off x="3631842" y="326698"/>
            <a:ext cx="5344733" cy="3627116"/>
          </a:xfrm>
          <a:prstGeom prst="rect">
            <a:avLst/>
          </a:prstGeom>
        </p:spPr>
        <p:txBody>
          <a:bodyPr spcFirstLastPara="1" wrap="square" lIns="0" tIns="0" rIns="0" bIns="0" anchor="t" anchorCtr="0">
            <a:noAutofit/>
          </a:bodyPr>
          <a:lstStyle/>
          <a:p>
            <a:pPr marL="571500" indent="-571500">
              <a:spcAft>
                <a:spcPts val="2400"/>
              </a:spcAft>
            </a:pPr>
            <a:r>
              <a:rPr lang="vi-VN" sz="1800">
                <a:latin typeface="Arial"/>
                <a:ea typeface="+mn-lt"/>
                <a:cs typeface="Arial"/>
              </a:rPr>
              <a:t>Ngay cả ở các nước phát triển, viêm phúc mạc </a:t>
            </a:r>
            <a:r>
              <a:rPr lang="vi-VN" sz="1800" smtClean="0">
                <a:latin typeface="Arial"/>
                <a:ea typeface="+mn-lt"/>
                <a:cs typeface="Arial"/>
              </a:rPr>
              <a:t>sa</a:t>
            </a:r>
            <a:r>
              <a:rPr lang="en-US" sz="1800" smtClean="0">
                <a:latin typeface="Arial"/>
                <a:ea typeface="+mn-lt"/>
                <a:cs typeface="Arial"/>
              </a:rPr>
              <a:t>u mổ</a:t>
            </a:r>
            <a:r>
              <a:rPr lang="vi-VN" sz="1800" smtClean="0">
                <a:latin typeface="Arial"/>
                <a:ea typeface="+mn-lt"/>
                <a:cs typeface="Arial"/>
              </a:rPr>
              <a:t> </a:t>
            </a:r>
            <a:r>
              <a:rPr lang="en-US" sz="1800" smtClean="0">
                <a:latin typeface="Arial"/>
                <a:ea typeface="+mn-lt"/>
                <a:cs typeface="Arial"/>
              </a:rPr>
              <a:t>có</a:t>
            </a:r>
            <a:r>
              <a:rPr lang="vi-VN" sz="1800" smtClean="0">
                <a:latin typeface="Arial"/>
                <a:ea typeface="+mn-lt"/>
                <a:cs typeface="Arial"/>
              </a:rPr>
              <a:t> </a:t>
            </a:r>
            <a:r>
              <a:rPr lang="vi-VN" sz="1800">
                <a:latin typeface="Arial"/>
                <a:ea typeface="+mn-lt"/>
                <a:cs typeface="Arial"/>
              </a:rPr>
              <a:t>tỷ lệ tử vong </a:t>
            </a:r>
            <a:r>
              <a:rPr lang="en-US" sz="1800" smtClean="0">
                <a:latin typeface="Arial"/>
                <a:ea typeface="+mn-lt"/>
                <a:cs typeface="Arial"/>
              </a:rPr>
              <a:t>từ </a:t>
            </a:r>
            <a:r>
              <a:rPr lang="vi-VN" sz="1800" smtClean="0">
                <a:latin typeface="Arial"/>
                <a:ea typeface="+mn-lt"/>
                <a:cs typeface="Arial"/>
              </a:rPr>
              <a:t>20–60</a:t>
            </a:r>
            <a:r>
              <a:rPr lang="vi-VN" sz="1800">
                <a:latin typeface="Arial"/>
                <a:ea typeface="+mn-lt"/>
                <a:cs typeface="Arial"/>
              </a:rPr>
              <a:t>%, chủ yếu là thứ phát sau suy cơ quan do SIRS và sốc nhiễm trùng.</a:t>
            </a:r>
            <a:endParaRPr lang="en-US" sz="1800" smtClean="0">
              <a:latin typeface="Arial"/>
              <a:ea typeface="+mn-lt"/>
              <a:cs typeface="Arial"/>
            </a:endParaRPr>
          </a:p>
          <a:p>
            <a:pPr marL="571500" indent="-571500">
              <a:spcAft>
                <a:spcPts val="2400"/>
              </a:spcAft>
            </a:pPr>
            <a:r>
              <a:rPr lang="vi" sz="1800" smtClean="0">
                <a:latin typeface="Arial"/>
                <a:ea typeface="+mn-lt"/>
                <a:cs typeface="Arial"/>
              </a:rPr>
              <a:t>Nguyên </a:t>
            </a:r>
            <a:r>
              <a:rPr lang="vi" sz="1800">
                <a:latin typeface="Arial"/>
                <a:ea typeface="+mn-lt"/>
                <a:cs typeface="Arial"/>
              </a:rPr>
              <a:t>nhân thường gặp nhất của viêm phúc mạc sau </a:t>
            </a:r>
            <a:r>
              <a:rPr lang="vi" sz="1800" smtClean="0">
                <a:latin typeface="Arial"/>
                <a:ea typeface="+mn-lt"/>
                <a:cs typeface="Arial"/>
              </a:rPr>
              <a:t>mổ</a:t>
            </a:r>
            <a:r>
              <a:rPr lang="en-US" sz="1800">
                <a:latin typeface="Arial"/>
                <a:ea typeface="+mn-lt"/>
                <a:cs typeface="Arial"/>
              </a:rPr>
              <a:t> </a:t>
            </a:r>
            <a:r>
              <a:rPr lang="en-US" sz="1800" smtClean="0">
                <a:latin typeface="Arial"/>
                <a:ea typeface="+mn-lt"/>
                <a:cs typeface="Arial"/>
              </a:rPr>
              <a:t>là do xì rò miệng nối (XRMN).</a:t>
            </a:r>
            <a:r>
              <a:rPr lang="vi" sz="1800" smtClean="0">
                <a:latin typeface="Arial"/>
                <a:ea typeface="+mn-lt"/>
                <a:cs typeface="Arial"/>
              </a:rPr>
              <a:t>Một </a:t>
            </a:r>
            <a:r>
              <a:rPr lang="vi" sz="1800">
                <a:latin typeface="Arial"/>
                <a:ea typeface="+mn-lt"/>
                <a:cs typeface="Arial"/>
              </a:rPr>
              <a:t>số trường hợp </a:t>
            </a:r>
            <a:r>
              <a:rPr lang="vi" sz="1800" smtClean="0">
                <a:latin typeface="Arial"/>
                <a:ea typeface="+mn-lt"/>
                <a:cs typeface="Arial"/>
              </a:rPr>
              <a:t>khác </a:t>
            </a:r>
            <a:r>
              <a:rPr lang="vi" sz="1800">
                <a:latin typeface="Arial"/>
                <a:ea typeface="+mn-lt"/>
                <a:cs typeface="Arial"/>
              </a:rPr>
              <a:t>là do chưa làm sạch khoang phúc </a:t>
            </a:r>
            <a:r>
              <a:rPr lang="vi" sz="1800" smtClean="0">
                <a:latin typeface="Arial"/>
                <a:ea typeface="+mn-lt"/>
                <a:cs typeface="Arial"/>
              </a:rPr>
              <a:t>mạc,</a:t>
            </a:r>
            <a:r>
              <a:rPr lang="en-US" sz="1800" smtClean="0">
                <a:latin typeface="Arial"/>
                <a:ea typeface="+mn-lt"/>
                <a:cs typeface="Arial"/>
              </a:rPr>
              <a:t> </a:t>
            </a:r>
            <a:r>
              <a:rPr lang="vi" sz="1800" smtClean="0">
                <a:latin typeface="Arial"/>
                <a:ea typeface="+mn-lt"/>
                <a:cs typeface="Arial"/>
              </a:rPr>
              <a:t>dẫn </a:t>
            </a:r>
            <a:r>
              <a:rPr lang="vi" sz="1800">
                <a:latin typeface="Arial"/>
                <a:ea typeface="+mn-lt"/>
                <a:cs typeface="Arial"/>
              </a:rPr>
              <a:t>lưu không hiệu </a:t>
            </a:r>
            <a:r>
              <a:rPr lang="vi" sz="1800" smtClean="0">
                <a:latin typeface="Arial"/>
                <a:ea typeface="+mn-lt"/>
                <a:cs typeface="Arial"/>
              </a:rPr>
              <a:t>quả</a:t>
            </a:r>
            <a:r>
              <a:rPr lang="en-US" sz="1800" smtClean="0">
                <a:latin typeface="Arial"/>
                <a:ea typeface="+mn-lt"/>
                <a:cs typeface="Arial"/>
              </a:rPr>
              <a:t>, hoặc tổn thương gây ra trong mổ mà không được phát hiện.</a:t>
            </a:r>
            <a:endParaRPr lang="vi" sz="1800">
              <a:latin typeface="Arial"/>
              <a:ea typeface="+mn-lt"/>
              <a:cs typeface="Arial"/>
            </a:endParaRPr>
          </a:p>
          <a:p>
            <a:pPr marL="571500" indent="-571500">
              <a:spcAft>
                <a:spcPts val="2400"/>
              </a:spcAft>
            </a:pPr>
            <a:endParaRPr lang="vi">
              <a:latin typeface="Arial"/>
              <a:ea typeface="+mn-lt"/>
              <a:cs typeface="Arial"/>
            </a:endParaRPr>
          </a:p>
          <a:p>
            <a:pPr marL="571500" indent="-571500">
              <a:spcAft>
                <a:spcPts val="2400"/>
              </a:spcAft>
            </a:pPr>
            <a:endParaRPr lang="vi">
              <a:latin typeface="Arial"/>
              <a:ea typeface="+mn-lt"/>
              <a:cs typeface="Arial"/>
            </a:endParaRPr>
          </a:p>
          <a:p>
            <a:pPr marL="0" lvl="0" indent="0" algn="l" rtl="0">
              <a:spcBef>
                <a:spcPts val="0"/>
              </a:spcBef>
              <a:spcAft>
                <a:spcPts val="0"/>
              </a:spcAft>
              <a:buNone/>
            </a:pPr>
            <a:endParaRPr sz="1800" dirty="0"/>
          </a:p>
        </p:txBody>
      </p:sp>
      <p:pic>
        <p:nvPicPr>
          <p:cNvPr id="4" name="Picture 2">
            <a:extLst>
              <a:ext uri="{FF2B5EF4-FFF2-40B4-BE49-F238E27FC236}">
                <a16:creationId xmlns:a16="http://schemas.microsoft.com/office/drawing/2014/main" xmlns="" id="{23BF1D35-C99E-01F2-B109-C979685493F5}"/>
              </a:ext>
            </a:extLst>
          </p:cNvPr>
          <p:cNvPicPr>
            <a:picLocks noChangeAspect="1"/>
          </p:cNvPicPr>
          <p:nvPr/>
        </p:nvPicPr>
        <p:blipFill>
          <a:blip r:embed="rId3"/>
          <a:stretch>
            <a:fillRect/>
          </a:stretch>
        </p:blipFill>
        <p:spPr>
          <a:xfrm>
            <a:off x="416945" y="783771"/>
            <a:ext cx="2979399" cy="2824650"/>
          </a:xfrm>
          <a:prstGeom prst="rect">
            <a:avLst/>
          </a:prstGeom>
        </p:spPr>
      </p:pic>
      <p:sp>
        <p:nvSpPr>
          <p:cNvPr id="7" name="TextBox 6"/>
          <p:cNvSpPr txBox="1"/>
          <p:nvPr/>
        </p:nvSpPr>
        <p:spPr>
          <a:xfrm>
            <a:off x="2688757" y="4672381"/>
            <a:ext cx="7675808" cy="600164"/>
          </a:xfrm>
          <a:prstGeom prst="rect">
            <a:avLst/>
          </a:prstGeom>
          <a:noFill/>
        </p:spPr>
        <p:txBody>
          <a:bodyPr wrap="square" rtlCol="0">
            <a:spAutoFit/>
          </a:bodyPr>
          <a:lstStyle/>
          <a:p>
            <a:r>
              <a:rPr lang="vi" sz="1100" smtClean="0"/>
              <a:t>Nguyen Van Hai. (2020</a:t>
            </a:r>
            <a:r>
              <a:rPr lang="vi" sz="1100"/>
              <a:t>). Cap cuu ngoai tieu hoa, 40-41</a:t>
            </a:r>
            <a:r>
              <a:rPr lang="vi" sz="1100" smtClean="0"/>
              <a:t>.</a:t>
            </a:r>
            <a:endParaRPr lang="en-US" sz="1100" smtClean="0"/>
          </a:p>
          <a:p>
            <a:r>
              <a:rPr lang="en-US" sz="1100"/>
              <a:t>Torsten Herzog, Waldemar Uhl. (2018). Postoperative Peritonitis: Etiology, Diagnosis, </a:t>
            </a:r>
            <a:r>
              <a:rPr lang="en-US" sz="1100" smtClean="0"/>
              <a:t>and Treatment</a:t>
            </a:r>
            <a:r>
              <a:rPr lang="en-US" sz="1100"/>
              <a:t>. </a:t>
            </a:r>
          </a:p>
          <a:p>
            <a:endParaRPr lang="en-US" sz="1100"/>
          </a:p>
        </p:txBody>
      </p:sp>
      <p:graphicFrame>
        <p:nvGraphicFramePr>
          <p:cNvPr id="6" name="Diagram 5"/>
          <p:cNvGraphicFramePr/>
          <p:nvPr>
            <p:extLst/>
          </p:nvPr>
        </p:nvGraphicFramePr>
        <p:xfrm>
          <a:off x="619990" y="4052455"/>
          <a:ext cx="4824845" cy="5097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855602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713200" y="0"/>
            <a:ext cx="7717500" cy="453900"/>
          </a:xfrm>
          <a:prstGeom prst="rect">
            <a:avLst/>
          </a:prstGeom>
        </p:spPr>
        <p:txBody>
          <a:bodyPr spcFirstLastPara="1" wrap="square" lIns="0" tIns="0" rIns="0" bIns="0" anchor="t" anchorCtr="0">
            <a:noAutofit/>
          </a:bodyPr>
          <a:lstStyle/>
          <a:p>
            <a:pPr lvl="0" algn="l"/>
            <a:r>
              <a:rPr lang="en-US" b="1" smtClean="0">
                <a:solidFill>
                  <a:schemeClr val="bg2"/>
                </a:solidFill>
                <a:latin typeface="Commissioner" panose="020B0604020202020204" charset="0"/>
                <a:cs typeface="Times New Roman"/>
              </a:rPr>
              <a:t>2.2 </a:t>
            </a:r>
            <a:r>
              <a:rPr lang="vi" b="1" smtClean="0">
                <a:solidFill>
                  <a:schemeClr val="bg2"/>
                </a:solidFill>
                <a:latin typeface="Commissioner" panose="020B0604020202020204" charset="0"/>
                <a:cs typeface="Times New Roman"/>
              </a:rPr>
              <a:t>Định </a:t>
            </a:r>
            <a:r>
              <a:rPr lang="vi" b="1">
                <a:solidFill>
                  <a:schemeClr val="bg2"/>
                </a:solidFill>
                <a:latin typeface="Commissioner" panose="020B0604020202020204" charset="0"/>
                <a:cs typeface="Times New Roman"/>
              </a:rPr>
              <a:t>nghĩa </a:t>
            </a:r>
            <a:r>
              <a:rPr lang="en-US" b="1" smtClean="0">
                <a:solidFill>
                  <a:schemeClr val="bg2"/>
                </a:solidFill>
                <a:latin typeface="Commissioner" panose="020B0604020202020204" charset="0"/>
                <a:ea typeface="Calibri"/>
                <a:cs typeface="Times New Roman"/>
              </a:rPr>
              <a:t/>
            </a:r>
            <a:br>
              <a:rPr lang="en-US" b="1" smtClean="0">
                <a:solidFill>
                  <a:schemeClr val="bg2"/>
                </a:solidFill>
                <a:latin typeface="Commissioner" panose="020B0604020202020204" charset="0"/>
                <a:ea typeface="Calibri"/>
                <a:cs typeface="Times New Roman"/>
              </a:rPr>
            </a:br>
            <a:endParaRPr b="1">
              <a:solidFill>
                <a:schemeClr val="bg2"/>
              </a:solidFill>
              <a:latin typeface="Commissioner" panose="020B0604020202020204" charset="0"/>
            </a:endParaRPr>
          </a:p>
        </p:txBody>
      </p:sp>
      <p:sp>
        <p:nvSpPr>
          <p:cNvPr id="304" name="Google Shape;304;p38"/>
          <p:cNvSpPr txBox="1">
            <a:spLocks noGrp="1"/>
          </p:cNvSpPr>
          <p:nvPr>
            <p:ph type="subTitle" idx="1"/>
          </p:nvPr>
        </p:nvSpPr>
        <p:spPr>
          <a:xfrm>
            <a:off x="3588590" y="783771"/>
            <a:ext cx="5325886" cy="3910754"/>
          </a:xfrm>
          <a:prstGeom prst="rect">
            <a:avLst/>
          </a:prstGeom>
        </p:spPr>
        <p:txBody>
          <a:bodyPr spcFirstLastPara="1" wrap="square" lIns="0" tIns="0" rIns="0" bIns="0" anchor="t" anchorCtr="0">
            <a:noAutofit/>
          </a:bodyPr>
          <a:lstStyle/>
          <a:p>
            <a:pPr marL="0" indent="0">
              <a:spcAft>
                <a:spcPts val="2400"/>
              </a:spcAft>
              <a:buNone/>
            </a:pPr>
            <a:r>
              <a:rPr lang="vi" sz="2400">
                <a:latin typeface="+mn-lt"/>
                <a:ea typeface="+mn-lt"/>
                <a:cs typeface="Arial"/>
              </a:rPr>
              <a:t>Năm 2010, Nhóm nghiên cứu quốc tế về ung thư trực tràng </a:t>
            </a:r>
            <a:r>
              <a:rPr lang="vi" sz="2400" smtClean="0">
                <a:latin typeface="+mn-lt"/>
                <a:ea typeface="+mn-lt"/>
                <a:cs typeface="Arial"/>
              </a:rPr>
              <a:t>=&gt; </a:t>
            </a:r>
            <a:r>
              <a:rPr lang="vi" sz="2400">
                <a:latin typeface="+mn-lt"/>
                <a:ea typeface="+mn-lt"/>
                <a:cs typeface="Arial"/>
              </a:rPr>
              <a:t>XRMN là khiếm khuyết tại vị trí nối dẫn đến sự thông thương giữa các khoang trong và ngoài lòng ống. </a:t>
            </a:r>
            <a:endParaRPr lang="en-US" sz="2400" smtClean="0">
              <a:latin typeface="+mn-lt"/>
              <a:ea typeface="+mn-lt"/>
              <a:cs typeface="Arial"/>
            </a:endParaRPr>
          </a:p>
          <a:p>
            <a:pPr marL="0" indent="0">
              <a:spcAft>
                <a:spcPts val="2400"/>
              </a:spcAft>
              <a:buNone/>
            </a:pPr>
            <a:r>
              <a:rPr lang="vi" sz="2400" smtClean="0">
                <a:latin typeface="+mn-lt"/>
                <a:ea typeface="+mn-lt"/>
                <a:cs typeface="Arial"/>
              </a:rPr>
              <a:t>Xác </a:t>
            </a:r>
            <a:r>
              <a:rPr lang="vi" sz="2400">
                <a:latin typeface="+mn-lt"/>
                <a:ea typeface="+mn-lt"/>
                <a:cs typeface="Arial"/>
              </a:rPr>
              <a:t>nhận bằng HAH, nội soi hoặc trong phẫu thuật</a:t>
            </a:r>
            <a:r>
              <a:rPr lang="vi" sz="2400" smtClean="0">
                <a:latin typeface="+mn-lt"/>
                <a:ea typeface="+mn-lt"/>
                <a:cs typeface="Arial"/>
              </a:rPr>
              <a:t>.</a:t>
            </a:r>
            <a:r>
              <a:rPr lang="vi" sz="2400">
                <a:latin typeface="+mn-lt"/>
                <a:ea typeface="+mn-lt"/>
                <a:cs typeface="Arial"/>
              </a:rPr>
              <a:t> </a:t>
            </a:r>
            <a:endParaRPr lang="vi" sz="2400">
              <a:latin typeface="+mn-lt"/>
            </a:endParaRPr>
          </a:p>
          <a:p>
            <a:pPr marL="571500" indent="-571500">
              <a:spcAft>
                <a:spcPts val="2400"/>
              </a:spcAft>
            </a:pPr>
            <a:endParaRPr lang="vi" sz="1600">
              <a:latin typeface="+mn-lt"/>
              <a:ea typeface="+mn-lt"/>
              <a:cs typeface="Arial"/>
            </a:endParaRPr>
          </a:p>
          <a:p>
            <a:pPr marL="571500" indent="-571500">
              <a:spcAft>
                <a:spcPts val="2400"/>
              </a:spcAft>
            </a:pPr>
            <a:endParaRPr lang="vi" sz="1600">
              <a:latin typeface="+mn-lt"/>
              <a:ea typeface="+mn-lt"/>
              <a:cs typeface="Arial"/>
            </a:endParaRPr>
          </a:p>
          <a:p>
            <a:pPr marL="0" lvl="0" indent="0" algn="l" rtl="0">
              <a:spcBef>
                <a:spcPts val="0"/>
              </a:spcBef>
              <a:spcAft>
                <a:spcPts val="0"/>
              </a:spcAft>
              <a:buNone/>
            </a:pPr>
            <a:endParaRPr sz="2400" dirty="0">
              <a:latin typeface="+mn-lt"/>
            </a:endParaRPr>
          </a:p>
        </p:txBody>
      </p:sp>
      <p:pic>
        <p:nvPicPr>
          <p:cNvPr id="4" name="Picture 2">
            <a:extLst>
              <a:ext uri="{FF2B5EF4-FFF2-40B4-BE49-F238E27FC236}">
                <a16:creationId xmlns:a16="http://schemas.microsoft.com/office/drawing/2014/main" xmlns="" id="{23BF1D35-C99E-01F2-B109-C979685493F5}"/>
              </a:ext>
            </a:extLst>
          </p:cNvPr>
          <p:cNvPicPr>
            <a:picLocks noChangeAspect="1"/>
          </p:cNvPicPr>
          <p:nvPr/>
        </p:nvPicPr>
        <p:blipFill>
          <a:blip r:embed="rId3"/>
          <a:stretch>
            <a:fillRect/>
          </a:stretch>
        </p:blipFill>
        <p:spPr>
          <a:xfrm>
            <a:off x="416945" y="783771"/>
            <a:ext cx="2979399" cy="2824650"/>
          </a:xfrm>
          <a:prstGeom prst="rect">
            <a:avLst/>
          </a:prstGeom>
        </p:spPr>
      </p:pic>
      <p:sp>
        <p:nvSpPr>
          <p:cNvPr id="7" name="TextBox 6"/>
          <p:cNvSpPr txBox="1"/>
          <p:nvPr/>
        </p:nvSpPr>
        <p:spPr>
          <a:xfrm>
            <a:off x="2659532" y="4592763"/>
            <a:ext cx="6484468" cy="738664"/>
          </a:xfrm>
          <a:prstGeom prst="rect">
            <a:avLst/>
          </a:prstGeom>
          <a:noFill/>
        </p:spPr>
        <p:txBody>
          <a:bodyPr wrap="square" rtlCol="0">
            <a:spAutoFit/>
          </a:bodyPr>
          <a:lstStyle/>
          <a:p>
            <a:r>
              <a:rPr lang="vi">
                <a:latin typeface="+mn-lt"/>
              </a:rPr>
              <a:t>Walter R. Peters Jr, Nathan Smallwood, Neil H. Hyman. (2019).  Shackelford's Surgery of the Alimentary Tract, part five, section IV, chapter 177, 2137.</a:t>
            </a:r>
            <a:endParaRPr lang="en-US">
              <a:latin typeface="+mn-lt"/>
            </a:endParaRPr>
          </a:p>
          <a:p>
            <a:endParaRPr lang="en-US">
              <a:latin typeface="+mn-lt"/>
            </a:endParaRPr>
          </a:p>
        </p:txBody>
      </p:sp>
    </p:spTree>
    <p:extLst>
      <p:ext uri="{BB962C8B-B14F-4D97-AF65-F5344CB8AC3E}">
        <p14:creationId xmlns:p14="http://schemas.microsoft.com/office/powerpoint/2010/main" val="27910420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9"/>
          <p:cNvSpPr/>
          <p:nvPr/>
        </p:nvSpPr>
        <p:spPr>
          <a:xfrm>
            <a:off x="1259600" y="2580324"/>
            <a:ext cx="2027700" cy="99599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5" name="Google Shape;475;p49"/>
          <p:cNvSpPr/>
          <p:nvPr/>
        </p:nvSpPr>
        <p:spPr>
          <a:xfrm>
            <a:off x="3582150" y="2580324"/>
            <a:ext cx="2274550" cy="152431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6" name="Google Shape;476;p49"/>
          <p:cNvSpPr/>
          <p:nvPr/>
        </p:nvSpPr>
        <p:spPr>
          <a:xfrm>
            <a:off x="5904700" y="2580324"/>
            <a:ext cx="1931700" cy="81311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7" name="Google Shape;477;p49"/>
          <p:cNvSpPr/>
          <p:nvPr/>
        </p:nvSpPr>
        <p:spPr>
          <a:xfrm>
            <a:off x="6476650" y="15586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8" name="Google Shape;478;p49"/>
          <p:cNvSpPr/>
          <p:nvPr/>
        </p:nvSpPr>
        <p:spPr>
          <a:xfrm>
            <a:off x="4154100" y="1554480"/>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79" name="Google Shape;479;p49"/>
          <p:cNvSpPr/>
          <p:nvPr/>
        </p:nvSpPr>
        <p:spPr>
          <a:xfrm>
            <a:off x="1831550" y="15586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80" name="Google Shape;480;p49"/>
          <p:cNvSpPr txBox="1">
            <a:spLocks noGrp="1"/>
          </p:cNvSpPr>
          <p:nvPr>
            <p:ph type="title" idx="2"/>
          </p:nvPr>
        </p:nvSpPr>
        <p:spPr>
          <a:xfrm>
            <a:off x="1307600" y="2661174"/>
            <a:ext cx="2027700" cy="1100969"/>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mtClean="0">
                <a:latin typeface="+mn-lt"/>
              </a:rPr>
              <a:t>K</a:t>
            </a:r>
            <a:r>
              <a:rPr lang="en" smtClean="0">
                <a:latin typeface="+mn-lt"/>
              </a:rPr>
              <a:t>hông triệu chứng – không cần điều trị </a:t>
            </a:r>
            <a:endParaRPr>
              <a:latin typeface="+mn-lt"/>
            </a:endParaRPr>
          </a:p>
        </p:txBody>
      </p:sp>
      <p:sp>
        <p:nvSpPr>
          <p:cNvPr id="482" name="Google Shape;482;p49"/>
          <p:cNvSpPr txBox="1">
            <a:spLocks noGrp="1"/>
          </p:cNvSpPr>
          <p:nvPr>
            <p:ph type="title" idx="4"/>
          </p:nvPr>
        </p:nvSpPr>
        <p:spPr>
          <a:xfrm>
            <a:off x="3630150" y="2719254"/>
            <a:ext cx="1979700" cy="166698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mtClean="0">
                <a:latin typeface="+mn-lt"/>
              </a:rPr>
              <a:t>N</a:t>
            </a:r>
            <a:r>
              <a:rPr lang="en" smtClean="0">
                <a:latin typeface="+mn-lt"/>
              </a:rPr>
              <a:t>hiễm khuẩn mức độ nhẹ, vừa – can thiệp xâm lấn không phẫu thuật</a:t>
            </a:r>
            <a:endParaRPr>
              <a:latin typeface="+mn-lt"/>
            </a:endParaRPr>
          </a:p>
        </p:txBody>
      </p:sp>
      <p:sp>
        <p:nvSpPr>
          <p:cNvPr id="484" name="Google Shape;484;p4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lvl="0" algn="l"/>
            <a:r>
              <a:rPr lang="en-US" sz="3200" b="1" smtClean="0">
                <a:solidFill>
                  <a:schemeClr val="bg2"/>
                </a:solidFill>
                <a:latin typeface="Commissioner" panose="020B0604020202020204" charset="0"/>
                <a:ea typeface="+mn-lt"/>
                <a:cs typeface="+mn-lt"/>
              </a:rPr>
              <a:t>2.3 </a:t>
            </a:r>
            <a:r>
              <a:rPr lang="vi" sz="3200" b="1" smtClean="0">
                <a:solidFill>
                  <a:schemeClr val="bg2"/>
                </a:solidFill>
                <a:latin typeface="Commissioner" panose="020B0604020202020204" charset="0"/>
                <a:ea typeface="+mn-lt"/>
                <a:cs typeface="+mn-lt"/>
              </a:rPr>
              <a:t>Mức </a:t>
            </a:r>
            <a:r>
              <a:rPr lang="vi" sz="3200" b="1">
                <a:solidFill>
                  <a:schemeClr val="bg2"/>
                </a:solidFill>
                <a:latin typeface="Commissioner" panose="020B0604020202020204" charset="0"/>
                <a:ea typeface="+mn-lt"/>
                <a:cs typeface="+mn-lt"/>
              </a:rPr>
              <a:t>độ </a:t>
            </a:r>
            <a:endParaRPr b="1">
              <a:solidFill>
                <a:schemeClr val="bg2"/>
              </a:solidFill>
              <a:latin typeface="Commissioner" panose="020B0604020202020204" charset="0"/>
            </a:endParaRPr>
          </a:p>
        </p:txBody>
      </p:sp>
      <p:sp>
        <p:nvSpPr>
          <p:cNvPr id="485" name="Google Shape;485;p49"/>
          <p:cNvSpPr txBox="1">
            <a:spLocks noGrp="1"/>
          </p:cNvSpPr>
          <p:nvPr>
            <p:ph type="title" idx="3"/>
          </p:nvPr>
        </p:nvSpPr>
        <p:spPr>
          <a:xfrm>
            <a:off x="1831550" y="1558700"/>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mtClean="0">
                <a:latin typeface="+mn-lt"/>
              </a:rPr>
              <a:t>A</a:t>
            </a:r>
            <a:endParaRPr>
              <a:latin typeface="+mn-lt"/>
            </a:endParaRPr>
          </a:p>
        </p:txBody>
      </p:sp>
      <p:sp>
        <p:nvSpPr>
          <p:cNvPr id="486" name="Google Shape;486;p49"/>
          <p:cNvSpPr txBox="1">
            <a:spLocks noGrp="1"/>
          </p:cNvSpPr>
          <p:nvPr>
            <p:ph type="title" idx="6"/>
          </p:nvPr>
        </p:nvSpPr>
        <p:spPr>
          <a:xfrm>
            <a:off x="4154100" y="1571491"/>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mtClean="0">
                <a:latin typeface="+mn-lt"/>
              </a:rPr>
              <a:t>B</a:t>
            </a:r>
            <a:endParaRPr>
              <a:latin typeface="+mn-lt"/>
            </a:endParaRPr>
          </a:p>
        </p:txBody>
      </p:sp>
      <p:sp>
        <p:nvSpPr>
          <p:cNvPr id="487" name="Google Shape;487;p49"/>
          <p:cNvSpPr txBox="1">
            <a:spLocks noGrp="1"/>
          </p:cNvSpPr>
          <p:nvPr>
            <p:ph type="title" idx="7"/>
          </p:nvPr>
        </p:nvSpPr>
        <p:spPr>
          <a:xfrm>
            <a:off x="5952700" y="2681493"/>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mtClean="0">
                <a:latin typeface="+mn-lt"/>
              </a:rPr>
              <a:t>N</a:t>
            </a:r>
            <a:r>
              <a:rPr lang="en" smtClean="0">
                <a:latin typeface="+mn-lt"/>
              </a:rPr>
              <a:t>hiễm khuẩn năng – cần phẫu thuật</a:t>
            </a:r>
            <a:endParaRPr>
              <a:latin typeface="+mn-lt"/>
            </a:endParaRPr>
          </a:p>
        </p:txBody>
      </p:sp>
      <p:sp>
        <p:nvSpPr>
          <p:cNvPr id="489" name="Google Shape;489;p49"/>
          <p:cNvSpPr txBox="1">
            <a:spLocks noGrp="1"/>
          </p:cNvSpPr>
          <p:nvPr>
            <p:ph type="title" idx="9"/>
          </p:nvPr>
        </p:nvSpPr>
        <p:spPr>
          <a:xfrm>
            <a:off x="6476650" y="1558700"/>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mtClean="0">
                <a:latin typeface="+mn-lt"/>
              </a:rPr>
              <a:t>C</a:t>
            </a:r>
            <a:endParaRPr>
              <a:latin typeface="+mn-lt"/>
            </a:endParaRPr>
          </a:p>
        </p:txBody>
      </p:sp>
      <p:sp>
        <p:nvSpPr>
          <p:cNvPr id="21" name="TextBox 20"/>
          <p:cNvSpPr txBox="1"/>
          <p:nvPr/>
        </p:nvSpPr>
        <p:spPr>
          <a:xfrm>
            <a:off x="2659532" y="4592763"/>
            <a:ext cx="6484468" cy="738664"/>
          </a:xfrm>
          <a:prstGeom prst="rect">
            <a:avLst/>
          </a:prstGeom>
          <a:noFill/>
        </p:spPr>
        <p:txBody>
          <a:bodyPr wrap="square" rtlCol="0">
            <a:spAutoFit/>
          </a:bodyPr>
          <a:lstStyle/>
          <a:p>
            <a:r>
              <a:rPr lang="vi">
                <a:latin typeface="+mn-lt"/>
              </a:rPr>
              <a:t>Walter R. Peters Jr, Nathan Smallwood, Neil H. Hyman. (2019).  Shackelford's Surgery of the Alimentary Tract, part five, section IV, chapter 177, 2137.</a:t>
            </a:r>
            <a:endParaRPr lang="en-US">
              <a:latin typeface="+mn-lt"/>
            </a:endParaRPr>
          </a:p>
          <a:p>
            <a:endParaRPr lang="en-US">
              <a:latin typeface="+mn-lt"/>
            </a:endParaRPr>
          </a:p>
        </p:txBody>
      </p:sp>
    </p:spTree>
    <p:extLst>
      <p:ext uri="{BB962C8B-B14F-4D97-AF65-F5344CB8AC3E}">
        <p14:creationId xmlns:p14="http://schemas.microsoft.com/office/powerpoint/2010/main" val="1123330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9" name="Google Shape;439;p48"/>
          <p:cNvSpPr txBox="1">
            <a:spLocks noGrp="1"/>
          </p:cNvSpPr>
          <p:nvPr>
            <p:ph type="subTitle" idx="1"/>
          </p:nvPr>
        </p:nvSpPr>
        <p:spPr>
          <a:xfrm>
            <a:off x="324991" y="2094172"/>
            <a:ext cx="2794954" cy="1023000"/>
          </a:xfrm>
          <a:prstGeom prst="rect">
            <a:avLst/>
          </a:prstGeom>
        </p:spPr>
        <p:txBody>
          <a:bodyPr spcFirstLastPara="1" wrap="square" lIns="0" tIns="0" rIns="0" bIns="0" anchor="t" anchorCtr="0">
            <a:noAutofit/>
          </a:bodyPr>
          <a:lstStyle/>
          <a:p>
            <a:pPr marL="285750" lvl="0" indent="-285750" algn="l" rtl="0">
              <a:spcBef>
                <a:spcPts val="0"/>
              </a:spcBef>
              <a:spcAft>
                <a:spcPts val="0"/>
              </a:spcAft>
              <a:buFontTx/>
              <a:buChar char="-"/>
            </a:pPr>
            <a:r>
              <a:rPr lang="en-US" sz="2400" smtClean="0">
                <a:latin typeface="+mj-lt"/>
              </a:rPr>
              <a:t>D</a:t>
            </a:r>
            <a:r>
              <a:rPr lang="en" sz="2400" smtClean="0">
                <a:latin typeface="+mj-lt"/>
              </a:rPr>
              <a:t>inh dưỡng kém</a:t>
            </a:r>
          </a:p>
          <a:p>
            <a:pPr marL="285750" lvl="0" indent="-285750" algn="l" rtl="0">
              <a:spcBef>
                <a:spcPts val="0"/>
              </a:spcBef>
              <a:spcAft>
                <a:spcPts val="0"/>
              </a:spcAft>
              <a:buFontTx/>
              <a:buChar char="-"/>
            </a:pPr>
            <a:r>
              <a:rPr lang="en-US" sz="2400" smtClean="0">
                <a:latin typeface="+mj-lt"/>
              </a:rPr>
              <a:t>Đ</a:t>
            </a:r>
            <a:r>
              <a:rPr lang="en" sz="2400" smtClean="0">
                <a:latin typeface="+mj-lt"/>
              </a:rPr>
              <a:t>iểm ASA</a:t>
            </a:r>
          </a:p>
          <a:p>
            <a:pPr marL="285750" lvl="0" indent="-285750" algn="l" rtl="0">
              <a:spcBef>
                <a:spcPts val="0"/>
              </a:spcBef>
              <a:spcAft>
                <a:spcPts val="0"/>
              </a:spcAft>
              <a:buFontTx/>
              <a:buChar char="-"/>
            </a:pPr>
            <a:r>
              <a:rPr lang="en" sz="2400" smtClean="0">
                <a:latin typeface="+mj-lt"/>
              </a:rPr>
              <a:t>ĐTĐ</a:t>
            </a:r>
          </a:p>
          <a:p>
            <a:pPr marL="285750" lvl="0" indent="-285750" algn="l" rtl="0">
              <a:spcBef>
                <a:spcPts val="0"/>
              </a:spcBef>
              <a:spcAft>
                <a:spcPts val="0"/>
              </a:spcAft>
              <a:buFontTx/>
              <a:buChar char="-"/>
            </a:pPr>
            <a:r>
              <a:rPr lang="en-US" sz="2400" smtClean="0">
                <a:latin typeface="+mj-lt"/>
              </a:rPr>
              <a:t>N</a:t>
            </a:r>
            <a:r>
              <a:rPr lang="en" sz="2400" smtClean="0">
                <a:latin typeface="+mj-lt"/>
              </a:rPr>
              <a:t>ghiện rượu bia, thuốc lá, …</a:t>
            </a:r>
            <a:endParaRPr sz="2400">
              <a:latin typeface="+mj-lt"/>
            </a:endParaRPr>
          </a:p>
        </p:txBody>
      </p:sp>
      <p:sp>
        <p:nvSpPr>
          <p:cNvPr id="441" name="Google Shape;441;p48"/>
          <p:cNvSpPr txBox="1">
            <a:spLocks noGrp="1"/>
          </p:cNvSpPr>
          <p:nvPr>
            <p:ph type="subTitle" idx="3"/>
          </p:nvPr>
        </p:nvSpPr>
        <p:spPr>
          <a:xfrm>
            <a:off x="6183227" y="2177596"/>
            <a:ext cx="2960773" cy="1078201"/>
          </a:xfrm>
          <a:prstGeom prst="rect">
            <a:avLst/>
          </a:prstGeom>
        </p:spPr>
        <p:txBody>
          <a:bodyPr spcFirstLastPara="1" wrap="square" lIns="0" tIns="0" rIns="0" bIns="0" anchor="t" anchorCtr="0">
            <a:noAutofit/>
          </a:bodyPr>
          <a:lstStyle/>
          <a:p>
            <a:pPr marL="342900" lvl="0" algn="l" rtl="0">
              <a:spcBef>
                <a:spcPts val="0"/>
              </a:spcBef>
              <a:spcAft>
                <a:spcPts val="0"/>
              </a:spcAft>
              <a:buFontTx/>
              <a:buChar char="-"/>
            </a:pPr>
            <a:r>
              <a:rPr lang="en-US" sz="2400">
                <a:latin typeface="+mj-lt"/>
              </a:rPr>
              <a:t>V</a:t>
            </a:r>
            <a:r>
              <a:rPr lang="en-US" sz="2400" smtClean="0">
                <a:latin typeface="+mj-lt"/>
              </a:rPr>
              <a:t>ị trí mối nối</a:t>
            </a:r>
          </a:p>
          <a:p>
            <a:pPr marL="342900" lvl="0" algn="l" rtl="0">
              <a:spcBef>
                <a:spcPts val="0"/>
              </a:spcBef>
              <a:spcAft>
                <a:spcPts val="0"/>
              </a:spcAft>
              <a:buFontTx/>
              <a:buChar char="-"/>
            </a:pPr>
            <a:r>
              <a:rPr lang="en-US" sz="2400" smtClean="0">
                <a:latin typeface="+mj-lt"/>
              </a:rPr>
              <a:t>Tình trạng mô tại chỗ</a:t>
            </a:r>
          </a:p>
          <a:p>
            <a:pPr marL="342900" lvl="0" algn="l" rtl="0">
              <a:spcBef>
                <a:spcPts val="0"/>
              </a:spcBef>
              <a:spcAft>
                <a:spcPts val="0"/>
              </a:spcAft>
              <a:buFontTx/>
              <a:buChar char="-"/>
            </a:pPr>
            <a:r>
              <a:rPr lang="en-US" sz="2400" smtClean="0">
                <a:latin typeface="+mj-lt"/>
              </a:rPr>
              <a:t>Yếu tố kỹ thuật</a:t>
            </a:r>
          </a:p>
          <a:p>
            <a:pPr marL="342900" lvl="0" algn="l" rtl="0">
              <a:spcBef>
                <a:spcPts val="0"/>
              </a:spcBef>
              <a:spcAft>
                <a:spcPts val="0"/>
              </a:spcAft>
              <a:buFontTx/>
              <a:buChar char="-"/>
            </a:pPr>
            <a:endParaRPr lang="en-US" sz="2400" smtClean="0">
              <a:latin typeface="+mj-lt"/>
            </a:endParaRPr>
          </a:p>
          <a:p>
            <a:pPr marL="342900" lvl="0" algn="l" rtl="0">
              <a:spcBef>
                <a:spcPts val="0"/>
              </a:spcBef>
              <a:spcAft>
                <a:spcPts val="0"/>
              </a:spcAft>
              <a:buFontTx/>
              <a:buChar char="-"/>
            </a:pPr>
            <a:endParaRPr sz="2400">
              <a:latin typeface="+mj-lt"/>
            </a:endParaRPr>
          </a:p>
        </p:txBody>
      </p:sp>
      <p:sp>
        <p:nvSpPr>
          <p:cNvPr id="442" name="Google Shape;442;p48"/>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lvl="0" algn="l"/>
            <a:r>
              <a:rPr lang="en-US" b="1" smtClean="0">
                <a:solidFill>
                  <a:schemeClr val="bg2"/>
                </a:solidFill>
                <a:latin typeface="Commissioner" panose="020B0604020202020204" charset="0"/>
              </a:rPr>
              <a:t>2.4 </a:t>
            </a:r>
            <a:r>
              <a:rPr lang="vi" b="1" smtClean="0">
                <a:solidFill>
                  <a:schemeClr val="bg2"/>
                </a:solidFill>
                <a:latin typeface="Commissioner" panose="020B0604020202020204" charset="0"/>
              </a:rPr>
              <a:t>Phòng </a:t>
            </a:r>
            <a:r>
              <a:rPr lang="vi" b="1">
                <a:solidFill>
                  <a:schemeClr val="bg2"/>
                </a:solidFill>
                <a:latin typeface="Commissioner" panose="020B0604020202020204" charset="0"/>
              </a:rPr>
              <a:t>ngừa</a:t>
            </a:r>
            <a:endParaRPr b="1">
              <a:solidFill>
                <a:schemeClr val="bg2"/>
              </a:solidFill>
              <a:latin typeface="Commissioner" panose="020B0604020202020204" charset="0"/>
            </a:endParaRPr>
          </a:p>
        </p:txBody>
      </p:sp>
      <p:sp>
        <p:nvSpPr>
          <p:cNvPr id="443" name="Google Shape;443;p48"/>
          <p:cNvSpPr/>
          <p:nvPr/>
        </p:nvSpPr>
        <p:spPr>
          <a:xfrm>
            <a:off x="907852" y="11881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4" name="Google Shape;444;p48"/>
          <p:cNvSpPr/>
          <p:nvPr/>
        </p:nvSpPr>
        <p:spPr>
          <a:xfrm>
            <a:off x="7375777" y="369971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cxnSp>
        <p:nvCxnSpPr>
          <p:cNvPr id="446" name="Google Shape;446;p48"/>
          <p:cNvCxnSpPr>
            <a:stCxn id="443" idx="6"/>
          </p:cNvCxnSpPr>
          <p:nvPr/>
        </p:nvCxnSpPr>
        <p:spPr>
          <a:xfrm>
            <a:off x="1743652" y="1606089"/>
            <a:ext cx="2828400" cy="528900"/>
          </a:xfrm>
          <a:prstGeom prst="bentConnector2">
            <a:avLst/>
          </a:prstGeom>
          <a:noFill/>
          <a:ln w="9525" cap="flat" cmpd="sng">
            <a:solidFill>
              <a:schemeClr val="dk2"/>
            </a:solidFill>
            <a:prstDash val="solid"/>
            <a:round/>
            <a:headEnd type="triangle" w="med" len="med"/>
            <a:tailEnd type="none" w="med" len="med"/>
          </a:ln>
        </p:spPr>
      </p:cxnSp>
      <p:cxnSp>
        <p:nvCxnSpPr>
          <p:cNvPr id="447" name="Google Shape;447;p48"/>
          <p:cNvCxnSpPr>
            <a:stCxn id="444" idx="2"/>
          </p:cNvCxnSpPr>
          <p:nvPr/>
        </p:nvCxnSpPr>
        <p:spPr>
          <a:xfrm rot="10800000">
            <a:off x="4571977" y="3342114"/>
            <a:ext cx="2803800" cy="775500"/>
          </a:xfrm>
          <a:prstGeom prst="bentConnector2">
            <a:avLst/>
          </a:prstGeom>
          <a:noFill/>
          <a:ln w="9525" cap="flat" cmpd="sng">
            <a:solidFill>
              <a:schemeClr val="dk2"/>
            </a:solidFill>
            <a:prstDash val="solid"/>
            <a:round/>
            <a:headEnd type="triangle" w="med" len="med"/>
            <a:tailEnd type="none" w="med" len="med"/>
          </a:ln>
        </p:spPr>
      </p:cxnSp>
      <p:grpSp>
        <p:nvGrpSpPr>
          <p:cNvPr id="4" name="Group 3"/>
          <p:cNvGrpSpPr/>
          <p:nvPr/>
        </p:nvGrpSpPr>
        <p:grpSpPr>
          <a:xfrm>
            <a:off x="3444131" y="2362500"/>
            <a:ext cx="2376319" cy="902100"/>
            <a:chOff x="6327646" y="469500"/>
            <a:chExt cx="2376319" cy="902100"/>
          </a:xfrm>
        </p:grpSpPr>
        <p:sp>
          <p:nvSpPr>
            <p:cNvPr id="3" name="Rounded Rectangle 2"/>
            <p:cNvSpPr/>
            <p:nvPr/>
          </p:nvSpPr>
          <p:spPr>
            <a:xfrm>
              <a:off x="6327646" y="469500"/>
              <a:ext cx="2376319" cy="902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extBox 1"/>
            <p:cNvSpPr txBox="1"/>
            <p:nvPr/>
          </p:nvSpPr>
          <p:spPr>
            <a:xfrm>
              <a:off x="6575617" y="642994"/>
              <a:ext cx="1961714" cy="646331"/>
            </a:xfrm>
            <a:prstGeom prst="rect">
              <a:avLst/>
            </a:prstGeom>
            <a:noFill/>
          </p:spPr>
          <p:txBody>
            <a:bodyPr wrap="square" rtlCol="0">
              <a:spAutoFit/>
            </a:bodyPr>
            <a:lstStyle/>
            <a:p>
              <a:pPr algn="ctr"/>
              <a:r>
                <a:rPr lang="en-US" sz="1800" b="1" smtClean="0">
                  <a:solidFill>
                    <a:schemeClr val="bg2"/>
                  </a:solidFill>
                  <a:latin typeface="+mj-lt"/>
                </a:rPr>
                <a:t>CÁC YẾU TỐ NGUY CƠ</a:t>
              </a:r>
              <a:endParaRPr lang="en-US" sz="1800" b="1">
                <a:solidFill>
                  <a:schemeClr val="bg2"/>
                </a:solidFill>
                <a:latin typeface="+mj-lt"/>
              </a:endParaRPr>
            </a:p>
          </p:txBody>
        </p:sp>
      </p:grpSp>
      <p:sp>
        <p:nvSpPr>
          <p:cNvPr id="438" name="Google Shape;438;p48"/>
          <p:cNvSpPr txBox="1">
            <a:spLocks noGrp="1"/>
          </p:cNvSpPr>
          <p:nvPr>
            <p:ph type="title"/>
          </p:nvPr>
        </p:nvSpPr>
        <p:spPr>
          <a:xfrm>
            <a:off x="907852" y="1436664"/>
            <a:ext cx="1413131" cy="39826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100" smtClean="0">
                <a:solidFill>
                  <a:schemeClr val="accent6"/>
                </a:solidFill>
                <a:latin typeface="+mj-lt"/>
              </a:rPr>
              <a:t>TOÀN THÂN</a:t>
            </a:r>
            <a:endParaRPr sz="1100">
              <a:solidFill>
                <a:schemeClr val="accent6"/>
              </a:solidFill>
              <a:latin typeface="+mj-lt"/>
            </a:endParaRPr>
          </a:p>
        </p:txBody>
      </p:sp>
      <p:sp>
        <p:nvSpPr>
          <p:cNvPr id="39" name="Google Shape;438;p48"/>
          <p:cNvSpPr txBox="1">
            <a:spLocks/>
          </p:cNvSpPr>
          <p:nvPr/>
        </p:nvSpPr>
        <p:spPr>
          <a:xfrm>
            <a:off x="7386663" y="3928296"/>
            <a:ext cx="1413131" cy="39826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2"/>
              </a:buClr>
              <a:buSzPts val="2800"/>
              <a:buFont typeface="Barlow SemiBold"/>
              <a:buNone/>
              <a:defRPr sz="2000" b="1" i="0" u="none" strike="noStrike" cap="none">
                <a:solidFill>
                  <a:schemeClr val="lt2"/>
                </a:solidFill>
                <a:latin typeface="Syne"/>
                <a:ea typeface="Syne"/>
                <a:cs typeface="Syne"/>
                <a:sym typeface="Syne"/>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r>
              <a:rPr lang="en-US" sz="1400" smtClean="0">
                <a:solidFill>
                  <a:schemeClr val="accent6"/>
                </a:solidFill>
                <a:latin typeface="+mj-lt"/>
              </a:rPr>
              <a:t>TẠI CHỖ </a:t>
            </a:r>
            <a:endParaRPr lang="en-US" sz="1400">
              <a:solidFill>
                <a:schemeClr val="accent6"/>
              </a:solidFill>
              <a:latin typeface="+mj-lt"/>
            </a:endParaRPr>
          </a:p>
        </p:txBody>
      </p:sp>
      <p:sp>
        <p:nvSpPr>
          <p:cNvPr id="6" name="TextBox 5"/>
          <p:cNvSpPr txBox="1"/>
          <p:nvPr/>
        </p:nvSpPr>
        <p:spPr>
          <a:xfrm>
            <a:off x="1603027" y="4703700"/>
            <a:ext cx="8629546" cy="738664"/>
          </a:xfrm>
          <a:prstGeom prst="rect">
            <a:avLst/>
          </a:prstGeom>
          <a:noFill/>
        </p:spPr>
        <p:txBody>
          <a:bodyPr wrap="square" rtlCol="0">
            <a:spAutoFit/>
          </a:bodyPr>
          <a:lstStyle/>
          <a:p>
            <a:r>
              <a:rPr lang="en-US"/>
              <a:t>E. Girard, M. Messager, A. Sauvanet, S. Benoist, G. Piessen, J.-Y. Mabrut, C. Mariette. (2014). Anastomotic leakage after gastrointestinal surgery: Diagnosis and management.</a:t>
            </a:r>
          </a:p>
          <a:p>
            <a:endParaRPr lang="en-US"/>
          </a:p>
        </p:txBody>
      </p:sp>
    </p:spTree>
    <p:extLst>
      <p:ext uri="{BB962C8B-B14F-4D97-AF65-F5344CB8AC3E}">
        <p14:creationId xmlns:p14="http://schemas.microsoft.com/office/powerpoint/2010/main" val="30083570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latin typeface="+mj-lt"/>
              </a:rPr>
              <a:t>CHẢY MÁU</a:t>
            </a:r>
            <a:endParaRPr dirty="0">
              <a:latin typeface="+mj-lt"/>
            </a:endParaRPr>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9C1DB76A-2748-7334-D360-5B9EBFA5C840}"/>
              </a:ext>
            </a:extLst>
          </p:cNvPr>
          <p:cNvGrpSpPr/>
          <p:nvPr/>
        </p:nvGrpSpPr>
        <p:grpSpPr>
          <a:xfrm>
            <a:off x="2905760" y="869833"/>
            <a:ext cx="5994400" cy="3485958"/>
            <a:chOff x="1647645" y="-4015"/>
            <a:chExt cx="14604519" cy="10238565"/>
          </a:xfrm>
        </p:grpSpPr>
        <p:pic>
          <p:nvPicPr>
            <p:cNvPr id="8" name="Picture 3">
              <a:extLst>
                <a:ext uri="{FF2B5EF4-FFF2-40B4-BE49-F238E27FC236}">
                  <a16:creationId xmlns:a16="http://schemas.microsoft.com/office/drawing/2014/main" xmlns="" id="{5779CF46-1D0C-F6D6-AAF0-5C9D1CAF3389}"/>
                </a:ext>
              </a:extLst>
            </p:cNvPr>
            <p:cNvPicPr>
              <a:picLocks noChangeAspect="1"/>
            </p:cNvPicPr>
            <p:nvPr/>
          </p:nvPicPr>
          <p:blipFill>
            <a:blip r:embed="rId3"/>
            <a:stretch>
              <a:fillRect/>
            </a:stretch>
          </p:blipFill>
          <p:spPr>
            <a:xfrm>
              <a:off x="1647645" y="2575675"/>
              <a:ext cx="14604519" cy="7658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5">
              <a:extLst>
                <a:ext uri="{FF2B5EF4-FFF2-40B4-BE49-F238E27FC236}">
                  <a16:creationId xmlns:a16="http://schemas.microsoft.com/office/drawing/2014/main" xmlns="" id="{64C71337-11C7-35A5-AA00-BE56C4F66CEC}"/>
                </a:ext>
              </a:extLst>
            </p:cNvPr>
            <p:cNvPicPr>
              <a:picLocks noChangeAspect="1"/>
            </p:cNvPicPr>
            <p:nvPr/>
          </p:nvPicPr>
          <p:blipFill>
            <a:blip r:embed="rId4"/>
            <a:stretch>
              <a:fillRect/>
            </a:stretch>
          </p:blipFill>
          <p:spPr>
            <a:xfrm>
              <a:off x="8117457" y="7206"/>
              <a:ext cx="8113142" cy="6067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2">
              <a:extLst>
                <a:ext uri="{FF2B5EF4-FFF2-40B4-BE49-F238E27FC236}">
                  <a16:creationId xmlns:a16="http://schemas.microsoft.com/office/drawing/2014/main" xmlns="" id="{3B817B74-9080-50CA-AD51-FBE0321BAD43}"/>
                </a:ext>
              </a:extLst>
            </p:cNvPr>
            <p:cNvPicPr>
              <a:picLocks noChangeAspect="1"/>
            </p:cNvPicPr>
            <p:nvPr/>
          </p:nvPicPr>
          <p:blipFill>
            <a:blip r:embed="rId5"/>
            <a:stretch>
              <a:fillRect/>
            </a:stretch>
          </p:blipFill>
          <p:spPr>
            <a:xfrm>
              <a:off x="1647646" y="-4015"/>
              <a:ext cx="6452557" cy="60680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11" name="TextBox 10"/>
          <p:cNvSpPr txBox="1"/>
          <p:nvPr/>
        </p:nvSpPr>
        <p:spPr>
          <a:xfrm>
            <a:off x="-47601" y="1227522"/>
            <a:ext cx="2944509" cy="3416320"/>
          </a:xfrm>
          <a:prstGeom prst="rect">
            <a:avLst/>
          </a:prstGeom>
          <a:noFill/>
        </p:spPr>
        <p:txBody>
          <a:bodyPr wrap="square" rtlCol="0">
            <a:spAutoFit/>
          </a:bodyPr>
          <a:lstStyle/>
          <a:p>
            <a:r>
              <a:rPr lang="vi-VN" sz="2400"/>
              <a:t>Tỷ lệ xì rò miệng nối rất thay đổi theo vị trí mối nối. Mối nối thực quản từ 2.7-15%, mối nối đại trực tràng từ 5-20%, mối nối tụy - ruột từ 20-25%.</a:t>
            </a:r>
            <a:endParaRPr lang="en-US" sz="2400">
              <a:ea typeface="Calibri"/>
              <a:cs typeface="Calibri"/>
            </a:endParaRPr>
          </a:p>
          <a:p>
            <a:endParaRPr lang="en-US" sz="2400"/>
          </a:p>
        </p:txBody>
      </p:sp>
      <p:sp>
        <p:nvSpPr>
          <p:cNvPr id="12" name="TextBox 11"/>
          <p:cNvSpPr txBox="1"/>
          <p:nvPr/>
        </p:nvSpPr>
        <p:spPr>
          <a:xfrm>
            <a:off x="1402080" y="4634404"/>
            <a:ext cx="7741920" cy="738664"/>
          </a:xfrm>
          <a:prstGeom prst="rect">
            <a:avLst/>
          </a:prstGeom>
          <a:noFill/>
        </p:spPr>
        <p:txBody>
          <a:bodyPr wrap="square" rtlCol="0">
            <a:spAutoFit/>
          </a:bodyPr>
          <a:lstStyle/>
          <a:p>
            <a:r>
              <a:rPr lang="en-US"/>
              <a:t>E. Girard, M. Messager, A. Sauvanet, S. Benoist, G. Piessen, J.-Y. Mabrut, C. Mariette. (2014). Anastomotic leakage after gastrointestinal surgery: Diagnosis and management.</a:t>
            </a:r>
          </a:p>
          <a:p>
            <a:endParaRPr lang="en-US"/>
          </a:p>
        </p:txBody>
      </p:sp>
    </p:spTree>
    <p:extLst>
      <p:ext uri="{BB962C8B-B14F-4D97-AF65-F5344CB8AC3E}">
        <p14:creationId xmlns:p14="http://schemas.microsoft.com/office/powerpoint/2010/main" val="653602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42" name="Google Shape;442;p48"/>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lvl="0" algn="l"/>
            <a:r>
              <a:rPr lang="en-US" b="1" smtClean="0">
                <a:solidFill>
                  <a:schemeClr val="bg2"/>
                </a:solidFill>
                <a:latin typeface="Commissioner" panose="020B0604020202020204" charset="0"/>
              </a:rPr>
              <a:t>2.4 </a:t>
            </a:r>
            <a:r>
              <a:rPr lang="vi" b="1" smtClean="0">
                <a:solidFill>
                  <a:schemeClr val="bg2"/>
                </a:solidFill>
                <a:latin typeface="Commissioner" panose="020B0604020202020204" charset="0"/>
              </a:rPr>
              <a:t>Phòng </a:t>
            </a:r>
            <a:r>
              <a:rPr lang="vi" b="1">
                <a:solidFill>
                  <a:schemeClr val="bg2"/>
                </a:solidFill>
                <a:latin typeface="Commissioner" panose="020B0604020202020204" charset="0"/>
              </a:rPr>
              <a:t>ngừa</a:t>
            </a:r>
            <a:endParaRPr b="1">
              <a:solidFill>
                <a:schemeClr val="bg2"/>
              </a:solidFill>
              <a:latin typeface="Commissioner" panose="020B0604020202020204" charset="0"/>
            </a:endParaRPr>
          </a:p>
        </p:txBody>
      </p:sp>
      <p:cxnSp>
        <p:nvCxnSpPr>
          <p:cNvPr id="447" name="Google Shape;447;p48"/>
          <p:cNvCxnSpPr/>
          <p:nvPr/>
        </p:nvCxnSpPr>
        <p:spPr>
          <a:xfrm rot="10800000">
            <a:off x="1483337" y="2132756"/>
            <a:ext cx="2803800" cy="775500"/>
          </a:xfrm>
          <a:prstGeom prst="bentConnector2">
            <a:avLst/>
          </a:prstGeom>
          <a:noFill/>
          <a:ln w="9525" cap="flat" cmpd="sng">
            <a:solidFill>
              <a:schemeClr val="dk2"/>
            </a:solidFill>
            <a:prstDash val="solid"/>
            <a:round/>
            <a:headEnd type="triangle" w="med" len="med"/>
            <a:tailEnd type="none" w="med" len="med"/>
          </a:ln>
        </p:spPr>
      </p:cxnSp>
      <p:grpSp>
        <p:nvGrpSpPr>
          <p:cNvPr id="4" name="Group 3"/>
          <p:cNvGrpSpPr/>
          <p:nvPr/>
        </p:nvGrpSpPr>
        <p:grpSpPr>
          <a:xfrm>
            <a:off x="295177" y="1230656"/>
            <a:ext cx="2376319" cy="902100"/>
            <a:chOff x="6327646" y="469500"/>
            <a:chExt cx="2376319" cy="902100"/>
          </a:xfrm>
        </p:grpSpPr>
        <p:sp>
          <p:nvSpPr>
            <p:cNvPr id="3" name="Rounded Rectangle 2"/>
            <p:cNvSpPr/>
            <p:nvPr/>
          </p:nvSpPr>
          <p:spPr>
            <a:xfrm>
              <a:off x="6327646" y="469500"/>
              <a:ext cx="2376319" cy="902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extBox 1"/>
            <p:cNvSpPr txBox="1"/>
            <p:nvPr/>
          </p:nvSpPr>
          <p:spPr>
            <a:xfrm>
              <a:off x="6451631" y="607446"/>
              <a:ext cx="2128348" cy="646331"/>
            </a:xfrm>
            <a:prstGeom prst="rect">
              <a:avLst/>
            </a:prstGeom>
            <a:noFill/>
          </p:spPr>
          <p:txBody>
            <a:bodyPr wrap="square" rtlCol="0">
              <a:spAutoFit/>
            </a:bodyPr>
            <a:lstStyle/>
            <a:p>
              <a:pPr algn="ctr"/>
              <a:r>
                <a:rPr lang="en-US" sz="1800" b="1" smtClean="0">
                  <a:solidFill>
                    <a:schemeClr val="bg2"/>
                  </a:solidFill>
                  <a:latin typeface="+mj-lt"/>
                </a:rPr>
                <a:t>CÁC BIỆN PHÁP PHÒNG NGỪA</a:t>
              </a:r>
              <a:endParaRPr lang="en-US" sz="1800" b="1">
                <a:solidFill>
                  <a:schemeClr val="bg2"/>
                </a:solidFill>
                <a:latin typeface="+mj-lt"/>
              </a:endParaRPr>
            </a:p>
          </p:txBody>
        </p:sp>
      </p:grpSp>
      <p:sp>
        <p:nvSpPr>
          <p:cNvPr id="17" name="Google Shape;441;p48"/>
          <p:cNvSpPr txBox="1">
            <a:spLocks noGrp="1"/>
          </p:cNvSpPr>
          <p:nvPr>
            <p:ph type="subTitle" idx="3"/>
          </p:nvPr>
        </p:nvSpPr>
        <p:spPr>
          <a:xfrm>
            <a:off x="4287137" y="1841122"/>
            <a:ext cx="4328543" cy="2548284"/>
          </a:xfrm>
          <a:prstGeom prst="rect">
            <a:avLst/>
          </a:prstGeom>
        </p:spPr>
        <p:txBody>
          <a:bodyPr spcFirstLastPara="1" wrap="square" lIns="0" tIns="0" rIns="0" bIns="0" anchor="t" anchorCtr="0">
            <a:noAutofit/>
          </a:bodyPr>
          <a:lstStyle/>
          <a:p>
            <a:pPr marL="342900" lvl="0" algn="l" rtl="0">
              <a:spcBef>
                <a:spcPts val="0"/>
              </a:spcBef>
              <a:spcAft>
                <a:spcPts val="0"/>
              </a:spcAft>
              <a:buFontTx/>
              <a:buChar char="-"/>
            </a:pPr>
            <a:r>
              <a:rPr lang="en-US" sz="2400" smtClean="0">
                <a:latin typeface="+mj-lt"/>
              </a:rPr>
              <a:t>Đánh giá trong mổ</a:t>
            </a:r>
          </a:p>
          <a:p>
            <a:pPr marL="342900" lvl="0" algn="l" rtl="0">
              <a:spcBef>
                <a:spcPts val="0"/>
              </a:spcBef>
              <a:spcAft>
                <a:spcPts val="0"/>
              </a:spcAft>
              <a:buFontTx/>
              <a:buChar char="-"/>
            </a:pPr>
            <a:r>
              <a:rPr lang="en-US" sz="2400" smtClean="0">
                <a:latin typeface="+mj-lt"/>
              </a:rPr>
              <a:t>Phương tiện cơ học tăng cường lực tại mối nối</a:t>
            </a:r>
          </a:p>
          <a:p>
            <a:pPr marL="342900" lvl="0" algn="l" rtl="0">
              <a:spcBef>
                <a:spcPts val="0"/>
              </a:spcBef>
              <a:spcAft>
                <a:spcPts val="0"/>
              </a:spcAft>
              <a:buFontTx/>
              <a:buChar char="-"/>
            </a:pPr>
            <a:r>
              <a:rPr lang="en-US" sz="2400" smtClean="0">
                <a:latin typeface="+mj-lt"/>
              </a:rPr>
              <a:t>Dẫn lưu dự phòng thường quy</a:t>
            </a:r>
          </a:p>
          <a:p>
            <a:pPr marL="342900" lvl="0" algn="l" rtl="0">
              <a:spcBef>
                <a:spcPts val="0"/>
              </a:spcBef>
              <a:spcAft>
                <a:spcPts val="0"/>
              </a:spcAft>
              <a:buFontTx/>
              <a:buChar char="-"/>
            </a:pPr>
            <a:r>
              <a:rPr lang="en-US" sz="2400" smtClean="0">
                <a:latin typeface="+mj-lt"/>
              </a:rPr>
              <a:t>Hậu môn nhân tạo tạm thời</a:t>
            </a:r>
          </a:p>
          <a:p>
            <a:pPr marL="342900" lvl="0" algn="l" rtl="0">
              <a:spcBef>
                <a:spcPts val="0"/>
              </a:spcBef>
              <a:spcAft>
                <a:spcPts val="0"/>
              </a:spcAft>
              <a:buFontTx/>
              <a:buChar char="-"/>
            </a:pPr>
            <a:endParaRPr sz="2400">
              <a:latin typeface="+mj-lt"/>
            </a:endParaRPr>
          </a:p>
        </p:txBody>
      </p:sp>
      <p:sp>
        <p:nvSpPr>
          <p:cNvPr id="21" name="Rectangle 20"/>
          <p:cNvSpPr/>
          <p:nvPr/>
        </p:nvSpPr>
        <p:spPr>
          <a:xfrm>
            <a:off x="1058690" y="4625052"/>
            <a:ext cx="8430750" cy="584775"/>
          </a:xfrm>
          <a:prstGeom prst="rect">
            <a:avLst/>
          </a:prstGeom>
        </p:spPr>
        <p:txBody>
          <a:bodyPr wrap="square">
            <a:spAutoFit/>
          </a:bodyPr>
          <a:lstStyle/>
          <a:p>
            <a:r>
              <a:rPr lang="vi" sz="1600">
                <a:latin typeface="Arial"/>
                <a:cs typeface="Arial"/>
              </a:rPr>
              <a:t>Walter R. Peters Jr, Nathan Smallwood, Neil H. Hyman. (2019).  Shackelford's Surgery of the Alimentary Tract, part five, section IV, chapter 177</a:t>
            </a:r>
            <a:endParaRPr lang="en-US" sz="1600" dirty="0">
              <a:latin typeface="Arial"/>
              <a:cs typeface="Arial"/>
            </a:endParaRPr>
          </a:p>
        </p:txBody>
      </p:sp>
    </p:spTree>
    <p:extLst>
      <p:ext uri="{BB962C8B-B14F-4D97-AF65-F5344CB8AC3E}">
        <p14:creationId xmlns:p14="http://schemas.microsoft.com/office/powerpoint/2010/main" val="3866984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p:nvPr/>
        </p:nvSpPr>
        <p:spPr>
          <a:xfrm>
            <a:off x="5858502" y="1421203"/>
            <a:ext cx="2554925" cy="618771"/>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30" name="Google Shape;530;p52"/>
          <p:cNvSpPr/>
          <p:nvPr/>
        </p:nvSpPr>
        <p:spPr>
          <a:xfrm>
            <a:off x="3319903" y="1303646"/>
            <a:ext cx="2246098" cy="60496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31" name="Google Shape;531;p52"/>
          <p:cNvSpPr/>
          <p:nvPr/>
        </p:nvSpPr>
        <p:spPr>
          <a:xfrm>
            <a:off x="443155" y="1359784"/>
            <a:ext cx="2679928" cy="579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32" name="Google Shape;532;p52"/>
          <p:cNvSpPr txBox="1">
            <a:spLocks noGrp="1"/>
          </p:cNvSpPr>
          <p:nvPr>
            <p:ph type="title" idx="2"/>
          </p:nvPr>
        </p:nvSpPr>
        <p:spPr>
          <a:xfrm>
            <a:off x="704408" y="1453949"/>
            <a:ext cx="2314088" cy="62007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mtClean="0">
                <a:latin typeface="+mj-lt"/>
              </a:rPr>
              <a:t>Không/ ít triệu chứng</a:t>
            </a:r>
            <a:endParaRPr>
              <a:latin typeface="+mj-lt"/>
            </a:endParaRPr>
          </a:p>
        </p:txBody>
      </p:sp>
      <p:sp>
        <p:nvSpPr>
          <p:cNvPr id="533" name="Google Shape;533;p52"/>
          <p:cNvSpPr txBox="1">
            <a:spLocks noGrp="1"/>
          </p:cNvSpPr>
          <p:nvPr>
            <p:ph type="title"/>
          </p:nvPr>
        </p:nvSpPr>
        <p:spPr>
          <a:xfrm>
            <a:off x="388164" y="265865"/>
            <a:ext cx="7717500" cy="453900"/>
          </a:xfrm>
          <a:prstGeom prst="rect">
            <a:avLst/>
          </a:prstGeom>
        </p:spPr>
        <p:txBody>
          <a:bodyPr spcFirstLastPara="1" wrap="square" lIns="0" tIns="0" rIns="0" bIns="0" anchor="t" anchorCtr="0">
            <a:noAutofit/>
          </a:bodyPr>
          <a:lstStyle/>
          <a:p>
            <a:pPr lvl="0" algn="l"/>
            <a:r>
              <a:rPr lang="en-US" b="1" smtClean="0">
                <a:solidFill>
                  <a:schemeClr val="bg2"/>
                </a:solidFill>
                <a:latin typeface="Commissioner" panose="020B0604020202020204" charset="0"/>
              </a:rPr>
              <a:t>2.5 Chẩn đoán</a:t>
            </a:r>
            <a:endParaRPr b="1">
              <a:solidFill>
                <a:schemeClr val="bg2"/>
              </a:solidFill>
              <a:latin typeface="Commissioner" panose="020B0604020202020204" charset="0"/>
            </a:endParaRPr>
          </a:p>
        </p:txBody>
      </p:sp>
      <p:sp>
        <p:nvSpPr>
          <p:cNvPr id="534" name="Google Shape;534;p52"/>
          <p:cNvSpPr txBox="1">
            <a:spLocks noGrp="1"/>
          </p:cNvSpPr>
          <p:nvPr>
            <p:ph type="subTitle" idx="1"/>
          </p:nvPr>
        </p:nvSpPr>
        <p:spPr>
          <a:xfrm>
            <a:off x="3437316" y="2039974"/>
            <a:ext cx="2266500" cy="77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smtClean="0">
                <a:latin typeface="+mj-lt"/>
              </a:rPr>
              <a:t>Sốt, mệt mỏi, chán ăn, suy giảm nhận thức, sốc nhiễm trùng</a:t>
            </a:r>
            <a:endParaRPr sz="1800">
              <a:latin typeface="+mj-lt"/>
            </a:endParaRPr>
          </a:p>
        </p:txBody>
      </p:sp>
      <p:sp>
        <p:nvSpPr>
          <p:cNvPr id="535" name="Google Shape;535;p52"/>
          <p:cNvSpPr txBox="1">
            <a:spLocks noGrp="1"/>
          </p:cNvSpPr>
          <p:nvPr>
            <p:ph type="title" idx="3"/>
          </p:nvPr>
        </p:nvSpPr>
        <p:spPr>
          <a:xfrm>
            <a:off x="3370857" y="1337734"/>
            <a:ext cx="2332959" cy="623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mtClean="0">
                <a:latin typeface="+mj-lt"/>
              </a:rPr>
              <a:t>Triệu chứng </a:t>
            </a:r>
            <a:br>
              <a:rPr lang="en" smtClean="0">
                <a:latin typeface="+mj-lt"/>
              </a:rPr>
            </a:br>
            <a:r>
              <a:rPr lang="en" smtClean="0">
                <a:latin typeface="+mj-lt"/>
              </a:rPr>
              <a:t>toàn thân</a:t>
            </a:r>
            <a:endParaRPr>
              <a:latin typeface="+mj-lt"/>
            </a:endParaRPr>
          </a:p>
        </p:txBody>
      </p:sp>
      <p:sp>
        <p:nvSpPr>
          <p:cNvPr id="537" name="Google Shape;537;p52"/>
          <p:cNvSpPr txBox="1">
            <a:spLocks noGrp="1"/>
          </p:cNvSpPr>
          <p:nvPr>
            <p:ph type="title" idx="5"/>
          </p:nvPr>
        </p:nvSpPr>
        <p:spPr>
          <a:xfrm>
            <a:off x="5858502" y="1514874"/>
            <a:ext cx="2391948" cy="44316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mtClean="0">
                <a:latin typeface="+mj-lt"/>
              </a:rPr>
              <a:t>T</a:t>
            </a:r>
            <a:r>
              <a:rPr lang="en" smtClean="0">
                <a:latin typeface="+mj-lt"/>
              </a:rPr>
              <a:t>riệu chứng tại </a:t>
            </a:r>
            <a:br>
              <a:rPr lang="en" smtClean="0">
                <a:latin typeface="+mj-lt"/>
              </a:rPr>
            </a:br>
            <a:r>
              <a:rPr lang="en" smtClean="0">
                <a:latin typeface="+mj-lt"/>
              </a:rPr>
              <a:t>cơ quan</a:t>
            </a:r>
            <a:endParaRPr>
              <a:latin typeface="+mj-lt"/>
            </a:endParaRPr>
          </a:p>
        </p:txBody>
      </p:sp>
      <p:grpSp>
        <p:nvGrpSpPr>
          <p:cNvPr id="11" name="Group 10"/>
          <p:cNvGrpSpPr/>
          <p:nvPr/>
        </p:nvGrpSpPr>
        <p:grpSpPr>
          <a:xfrm>
            <a:off x="762494" y="1327937"/>
            <a:ext cx="7395658" cy="576653"/>
            <a:chOff x="877091" y="1262410"/>
            <a:chExt cx="7395658" cy="576653"/>
          </a:xfrm>
        </p:grpSpPr>
        <p:grpSp>
          <p:nvGrpSpPr>
            <p:cNvPr id="9" name="Group 8"/>
            <p:cNvGrpSpPr/>
            <p:nvPr/>
          </p:nvGrpSpPr>
          <p:grpSpPr>
            <a:xfrm>
              <a:off x="877091" y="1267088"/>
              <a:ext cx="4828013" cy="571975"/>
              <a:chOff x="948025" y="2494975"/>
              <a:chExt cx="4828013" cy="571975"/>
            </a:xfrm>
          </p:grpSpPr>
          <p:sp>
            <p:nvSpPr>
              <p:cNvPr id="539" name="Google Shape;539;p52"/>
              <p:cNvSpPr/>
              <p:nvPr/>
            </p:nvSpPr>
            <p:spPr>
              <a:xfrm>
                <a:off x="2925925" y="2494975"/>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cxnSp>
            <p:nvCxnSpPr>
              <p:cNvPr id="540" name="Google Shape;540;p52"/>
              <p:cNvCxnSpPr>
                <a:stCxn id="539" idx="0"/>
              </p:cNvCxnSpPr>
              <p:nvPr/>
            </p:nvCxnSpPr>
            <p:spPr>
              <a:xfrm rot="10800000">
                <a:off x="948025" y="2494975"/>
                <a:ext cx="2164200" cy="0"/>
              </a:xfrm>
              <a:prstGeom prst="straightConnector1">
                <a:avLst/>
              </a:prstGeom>
              <a:noFill/>
              <a:ln w="9525" cap="flat" cmpd="sng">
                <a:solidFill>
                  <a:schemeClr val="dk2"/>
                </a:solidFill>
                <a:prstDash val="solid"/>
                <a:round/>
                <a:headEnd type="none" w="med" len="med"/>
                <a:tailEnd type="oval" w="med" len="med"/>
              </a:ln>
            </p:spPr>
          </p:cxnSp>
          <p:sp>
            <p:nvSpPr>
              <p:cNvPr id="541" name="Google Shape;541;p52"/>
              <p:cNvSpPr/>
              <p:nvPr/>
            </p:nvSpPr>
            <p:spPr>
              <a:xfrm rot="10800000" flipH="1">
                <a:off x="5403438" y="2719250"/>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cxnSp>
            <p:nvCxnSpPr>
              <p:cNvPr id="542" name="Google Shape;542;p52"/>
              <p:cNvCxnSpPr>
                <a:stCxn id="541" idx="0"/>
              </p:cNvCxnSpPr>
              <p:nvPr/>
            </p:nvCxnSpPr>
            <p:spPr>
              <a:xfrm flipH="1">
                <a:off x="3484938" y="3066650"/>
                <a:ext cx="2104800" cy="300"/>
              </a:xfrm>
              <a:prstGeom prst="straightConnector1">
                <a:avLst/>
              </a:prstGeom>
              <a:noFill/>
              <a:ln w="9525" cap="flat" cmpd="sng">
                <a:solidFill>
                  <a:schemeClr val="dk2"/>
                </a:solidFill>
                <a:prstDash val="solid"/>
                <a:round/>
                <a:headEnd type="none" w="med" len="med"/>
                <a:tailEnd type="none" w="med" len="med"/>
              </a:ln>
            </p:spPr>
          </p:cxnSp>
        </p:grpSp>
        <p:grpSp>
          <p:nvGrpSpPr>
            <p:cNvPr id="10" name="Group 9"/>
            <p:cNvGrpSpPr/>
            <p:nvPr/>
          </p:nvGrpSpPr>
          <p:grpSpPr>
            <a:xfrm>
              <a:off x="5973099" y="1262410"/>
              <a:ext cx="2299650" cy="347700"/>
              <a:chOff x="5806014" y="2494825"/>
              <a:chExt cx="2299650" cy="347700"/>
            </a:xfrm>
          </p:grpSpPr>
          <p:cxnSp>
            <p:nvCxnSpPr>
              <p:cNvPr id="544" name="Google Shape;544;p52"/>
              <p:cNvCxnSpPr>
                <a:endCxn id="545" idx="0"/>
              </p:cNvCxnSpPr>
              <p:nvPr/>
            </p:nvCxnSpPr>
            <p:spPr>
              <a:xfrm rot="10800000">
                <a:off x="5992464" y="2494825"/>
                <a:ext cx="2113200" cy="0"/>
              </a:xfrm>
              <a:prstGeom prst="straightConnector1">
                <a:avLst/>
              </a:prstGeom>
              <a:noFill/>
              <a:ln w="9525" cap="flat" cmpd="sng">
                <a:solidFill>
                  <a:schemeClr val="dk2"/>
                </a:solidFill>
                <a:prstDash val="solid"/>
                <a:round/>
                <a:headEnd type="oval" w="med" len="med"/>
                <a:tailEnd type="none" w="med" len="med"/>
              </a:ln>
            </p:spPr>
          </p:cxnSp>
          <p:sp>
            <p:nvSpPr>
              <p:cNvPr id="545" name="Google Shape;545;p52"/>
              <p:cNvSpPr/>
              <p:nvPr/>
            </p:nvSpPr>
            <p:spPr>
              <a:xfrm flipH="1">
                <a:off x="5806014" y="2494825"/>
                <a:ext cx="372900" cy="347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grpSp>
        <p:nvGrpSpPr>
          <p:cNvPr id="7" name="Group 6"/>
          <p:cNvGrpSpPr/>
          <p:nvPr/>
        </p:nvGrpSpPr>
        <p:grpSpPr>
          <a:xfrm>
            <a:off x="3248888" y="480547"/>
            <a:ext cx="2712511" cy="559194"/>
            <a:chOff x="3181082" y="1146800"/>
            <a:chExt cx="2712511" cy="559194"/>
          </a:xfrm>
        </p:grpSpPr>
        <p:pic>
          <p:nvPicPr>
            <p:cNvPr id="2" name="Picture 1"/>
            <p:cNvPicPr>
              <a:picLocks noChangeAspect="1"/>
            </p:cNvPicPr>
            <p:nvPr/>
          </p:nvPicPr>
          <p:blipFill>
            <a:blip r:embed="rId3">
              <a:duotone>
                <a:prstClr val="black"/>
                <a:schemeClr val="tx2">
                  <a:tint val="45000"/>
                  <a:satMod val="400000"/>
                </a:schemeClr>
              </a:duotone>
            </a:blip>
            <a:stretch>
              <a:fillRect/>
            </a:stretch>
          </p:blipFill>
          <p:spPr>
            <a:xfrm>
              <a:off x="3181082" y="1146800"/>
              <a:ext cx="2712511" cy="559194"/>
            </a:xfrm>
            <a:prstGeom prst="rect">
              <a:avLst/>
            </a:prstGeom>
            <a:ln>
              <a:solidFill>
                <a:schemeClr val="accent1"/>
              </a:solidFill>
            </a:ln>
          </p:spPr>
        </p:pic>
        <p:sp>
          <p:nvSpPr>
            <p:cNvPr id="4" name="TextBox 3"/>
            <p:cNvSpPr txBox="1"/>
            <p:nvPr/>
          </p:nvSpPr>
          <p:spPr>
            <a:xfrm>
              <a:off x="3699200" y="1148686"/>
              <a:ext cx="2146262" cy="523220"/>
            </a:xfrm>
            <a:prstGeom prst="rect">
              <a:avLst/>
            </a:prstGeom>
            <a:noFill/>
          </p:spPr>
          <p:txBody>
            <a:bodyPr wrap="square" rtlCol="0">
              <a:spAutoFit/>
            </a:bodyPr>
            <a:lstStyle/>
            <a:p>
              <a:r>
                <a:rPr lang="en-US" sz="2800" b="1" smtClean="0">
                  <a:solidFill>
                    <a:schemeClr val="tx2">
                      <a:lumMod val="75000"/>
                    </a:schemeClr>
                  </a:solidFill>
                </a:rPr>
                <a:t>Lâm sàng</a:t>
              </a:r>
              <a:endParaRPr lang="en-US" sz="2800" b="1">
                <a:solidFill>
                  <a:schemeClr val="tx2">
                    <a:lumMod val="75000"/>
                  </a:schemeClr>
                </a:solidFill>
              </a:endParaRPr>
            </a:p>
          </p:txBody>
        </p:sp>
      </p:grpSp>
      <p:sp>
        <p:nvSpPr>
          <p:cNvPr id="29" name="Google Shape;534;p52"/>
          <p:cNvSpPr txBox="1">
            <a:spLocks noGrp="1"/>
          </p:cNvSpPr>
          <p:nvPr>
            <p:ph type="subTitle" idx="1"/>
          </p:nvPr>
        </p:nvSpPr>
        <p:spPr>
          <a:xfrm>
            <a:off x="5858501" y="2143470"/>
            <a:ext cx="3081103" cy="3000030"/>
          </a:xfrm>
          <a:prstGeom prst="rect">
            <a:avLst/>
          </a:prstGeom>
        </p:spPr>
        <p:txBody>
          <a:bodyPr spcFirstLastPara="1" wrap="square" lIns="0" tIns="0" rIns="0" bIns="0" anchor="t" anchorCtr="0">
            <a:noAutofit/>
          </a:bodyPr>
          <a:lstStyle/>
          <a:p>
            <a:pPr marL="342900" lvl="0" algn="l" rtl="0">
              <a:spcBef>
                <a:spcPts val="0"/>
              </a:spcBef>
              <a:spcAft>
                <a:spcPts val="0"/>
              </a:spcAft>
              <a:buFontTx/>
              <a:buChar char="-"/>
            </a:pPr>
            <a:r>
              <a:rPr lang="en-US" sz="1800" smtClean="0">
                <a:latin typeface="+mj-lt"/>
              </a:rPr>
              <a:t>Lồng ngực: đau ngực, viêm phổi, tràn khí- tràn dịch màn phổi, tràn khí dưới da</a:t>
            </a:r>
          </a:p>
          <a:p>
            <a:pPr marL="342900" lvl="0" algn="l" rtl="0">
              <a:spcBef>
                <a:spcPts val="0"/>
              </a:spcBef>
              <a:spcAft>
                <a:spcPts val="0"/>
              </a:spcAft>
              <a:buFontTx/>
              <a:buChar char="-"/>
            </a:pPr>
            <a:r>
              <a:rPr lang="en-US" sz="1800" smtClean="0">
                <a:latin typeface="+mj-lt"/>
              </a:rPr>
              <a:t> Ổ bụng: đau bụng, chướng bụng, phản ứng dội, đề kháng</a:t>
            </a:r>
          </a:p>
          <a:p>
            <a:pPr marL="342900" lvl="0" algn="l" rtl="0">
              <a:spcBef>
                <a:spcPts val="0"/>
              </a:spcBef>
              <a:spcAft>
                <a:spcPts val="0"/>
              </a:spcAft>
              <a:buFontTx/>
              <a:buChar char="-"/>
            </a:pPr>
            <a:r>
              <a:rPr lang="en-US" sz="1800" smtClean="0">
                <a:latin typeface="+mj-lt"/>
              </a:rPr>
              <a:t>Vùng chậu: đau tầng sinh môn, triệu chứng tiêt niệu, chảy mủ qua hậu môn</a:t>
            </a:r>
            <a:endParaRPr sz="1800">
              <a:latin typeface="+mj-lt"/>
            </a:endParaRPr>
          </a:p>
        </p:txBody>
      </p:sp>
      <p:sp>
        <p:nvSpPr>
          <p:cNvPr id="30" name="Google Shape;534;p52"/>
          <p:cNvSpPr txBox="1">
            <a:spLocks noGrp="1"/>
          </p:cNvSpPr>
          <p:nvPr>
            <p:ph type="subTitle" idx="1"/>
          </p:nvPr>
        </p:nvSpPr>
        <p:spPr>
          <a:xfrm>
            <a:off x="631398" y="2074023"/>
            <a:ext cx="2266500" cy="2010131"/>
          </a:xfrm>
          <a:prstGeom prst="rect">
            <a:avLst/>
          </a:prstGeom>
        </p:spPr>
        <p:txBody>
          <a:bodyPr spcFirstLastPara="1" wrap="square" lIns="0" tIns="0" rIns="0" bIns="0" anchor="t" anchorCtr="0">
            <a:noAutofit/>
          </a:bodyPr>
          <a:lstStyle/>
          <a:p>
            <a:pPr marL="285750" lvl="0" indent="-285750" algn="l" rtl="0">
              <a:spcBef>
                <a:spcPts val="0"/>
              </a:spcBef>
              <a:spcAft>
                <a:spcPts val="0"/>
              </a:spcAft>
              <a:buFontTx/>
              <a:buChar char="-"/>
            </a:pPr>
            <a:r>
              <a:rPr lang="en-US" sz="1800" smtClean="0">
                <a:latin typeface="+mj-lt"/>
              </a:rPr>
              <a:t>Phát hiện tình cờ qua HAH</a:t>
            </a:r>
          </a:p>
          <a:p>
            <a:pPr marL="285750" lvl="0" indent="-285750" algn="l" rtl="0">
              <a:spcBef>
                <a:spcPts val="0"/>
              </a:spcBef>
              <a:spcAft>
                <a:spcPts val="0"/>
              </a:spcAft>
              <a:buFontTx/>
              <a:buChar char="-"/>
            </a:pPr>
            <a:r>
              <a:rPr lang="en-US" sz="1800" smtClean="0">
                <a:latin typeface="+mj-lt"/>
              </a:rPr>
              <a:t>Đau vết mổ, dùng thuốc giảm đau sau mổ</a:t>
            </a:r>
            <a:endParaRPr sz="1800">
              <a:latin typeface="+mj-lt"/>
            </a:endParaRPr>
          </a:p>
        </p:txBody>
      </p:sp>
      <p:sp>
        <p:nvSpPr>
          <p:cNvPr id="12" name="TextBox 11"/>
          <p:cNvSpPr txBox="1"/>
          <p:nvPr/>
        </p:nvSpPr>
        <p:spPr>
          <a:xfrm>
            <a:off x="72772" y="4218793"/>
            <a:ext cx="5393307" cy="1415772"/>
          </a:xfrm>
          <a:prstGeom prst="rect">
            <a:avLst/>
          </a:prstGeom>
          <a:noFill/>
        </p:spPr>
        <p:txBody>
          <a:bodyPr wrap="square" rtlCol="0">
            <a:spAutoFit/>
          </a:bodyPr>
          <a:lstStyle/>
          <a:p>
            <a:r>
              <a:rPr lang="en-US"/>
              <a:t>Nguyen Van Hai. (2020). Cap cuu ngoai tieu hoa.</a:t>
            </a:r>
          </a:p>
          <a:p>
            <a:r>
              <a:rPr lang="en-US"/>
              <a:t>E. Girard, M. Messager, A. Sauvanet, S. Benoist, G. Piessen, J.-Y. Mabrut, C. Mariette. (2014). Anastomotic leakage after gastrointestinal surgery: Diagnosis and management.</a:t>
            </a:r>
          </a:p>
          <a:p>
            <a:endParaRPr lang="en-US" sz="1600"/>
          </a:p>
          <a:p>
            <a:endParaRPr lang="en-US"/>
          </a:p>
        </p:txBody>
      </p:sp>
    </p:spTree>
    <p:extLst>
      <p:ext uri="{BB962C8B-B14F-4D97-AF65-F5344CB8AC3E}">
        <p14:creationId xmlns:p14="http://schemas.microsoft.com/office/powerpoint/2010/main" val="27702471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5"/>
          <p:cNvSpPr/>
          <p:nvPr/>
        </p:nvSpPr>
        <p:spPr>
          <a:xfrm>
            <a:off x="5943790" y="1847233"/>
            <a:ext cx="2308500" cy="411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txBox="1">
            <a:spLocks noGrp="1"/>
          </p:cNvSpPr>
          <p:nvPr>
            <p:ph type="subTitle" idx="1"/>
          </p:nvPr>
        </p:nvSpPr>
        <p:spPr>
          <a:xfrm>
            <a:off x="0" y="2629711"/>
            <a:ext cx="5296621" cy="1740381"/>
          </a:xfrm>
          <a:prstGeom prst="rect">
            <a:avLst/>
          </a:prstGeom>
        </p:spPr>
        <p:txBody>
          <a:bodyPr spcFirstLastPara="1" wrap="square" lIns="0" tIns="0" rIns="0" bIns="0" anchor="t" anchorCtr="0">
            <a:noAutofit/>
          </a:bodyPr>
          <a:lstStyle/>
          <a:p>
            <a:pPr marL="285750" lvl="0" indent="-285750" algn="l" rtl="0">
              <a:spcBef>
                <a:spcPts val="0"/>
              </a:spcBef>
              <a:spcAft>
                <a:spcPts val="0"/>
              </a:spcAft>
              <a:buFontTx/>
              <a:buChar char="-"/>
            </a:pPr>
            <a:r>
              <a:rPr lang="en-US" smtClean="0">
                <a:latin typeface="+mj-lt"/>
              </a:rPr>
              <a:t>Siêu âm: có thể phát hiện ổ tụ dịch, giá trị kém -&gt; chướng bụng, béo phì</a:t>
            </a:r>
          </a:p>
          <a:p>
            <a:pPr marL="285750" lvl="0" indent="-285750" algn="l" rtl="0">
              <a:spcBef>
                <a:spcPts val="0"/>
              </a:spcBef>
              <a:spcAft>
                <a:spcPts val="0"/>
              </a:spcAft>
              <a:buFontTx/>
              <a:buChar char="-"/>
            </a:pPr>
            <a:r>
              <a:rPr lang="en-US" smtClean="0">
                <a:latin typeface="+mj-lt"/>
              </a:rPr>
              <a:t>CT scan có thuốc cản quang: phát hiện XRMN và hậu quả, đánh giá quai ruột, khả năng tiếp cận, hướng dẫn chọc dẫn lưu</a:t>
            </a:r>
          </a:p>
          <a:p>
            <a:pPr marL="285750" lvl="0" indent="-285750" algn="l" rtl="0">
              <a:spcBef>
                <a:spcPts val="0"/>
              </a:spcBef>
              <a:spcAft>
                <a:spcPts val="0"/>
              </a:spcAft>
              <a:buFontTx/>
              <a:buChar char="-"/>
            </a:pPr>
            <a:r>
              <a:rPr lang="en-US" smtClean="0">
                <a:latin typeface="+mj-lt"/>
              </a:rPr>
              <a:t>Nội soi: những ca nghi XRMN đại trực tràng, hoặc thực quản</a:t>
            </a:r>
          </a:p>
          <a:p>
            <a:pPr marL="285750" lvl="0" indent="-285750" algn="l" rtl="0">
              <a:spcBef>
                <a:spcPts val="0"/>
              </a:spcBef>
              <a:spcAft>
                <a:spcPts val="0"/>
              </a:spcAft>
              <a:buFontTx/>
              <a:buChar char="-"/>
            </a:pPr>
            <a:r>
              <a:rPr lang="en-US" smtClean="0">
                <a:latin typeface="+mj-lt"/>
              </a:rPr>
              <a:t>Chụp đường mật cản quang khi có sẵn ống dẫn lưu hoặc chụp MRI đường mật</a:t>
            </a:r>
            <a:endParaRPr>
              <a:latin typeface="+mj-lt"/>
            </a:endParaRPr>
          </a:p>
        </p:txBody>
      </p:sp>
      <p:sp>
        <p:nvSpPr>
          <p:cNvPr id="391" name="Google Shape;391;p45"/>
          <p:cNvSpPr txBox="1">
            <a:spLocks noGrp="1"/>
          </p:cNvSpPr>
          <p:nvPr>
            <p:ph type="subTitle" idx="2"/>
          </p:nvPr>
        </p:nvSpPr>
        <p:spPr>
          <a:xfrm>
            <a:off x="5504221" y="2376188"/>
            <a:ext cx="3228739" cy="1042500"/>
          </a:xfrm>
          <a:prstGeom prst="rect">
            <a:avLst/>
          </a:prstGeom>
        </p:spPr>
        <p:txBody>
          <a:bodyPr spcFirstLastPara="1" wrap="square" lIns="0" tIns="0" rIns="0" bIns="0" anchor="t" anchorCtr="0">
            <a:noAutofit/>
          </a:bodyPr>
          <a:lstStyle/>
          <a:p>
            <a:pPr marL="285750" lvl="0" indent="-285750" algn="l" rtl="0">
              <a:spcBef>
                <a:spcPts val="0"/>
              </a:spcBef>
              <a:spcAft>
                <a:spcPts val="0"/>
              </a:spcAft>
              <a:buFontTx/>
              <a:buChar char="-"/>
            </a:pPr>
            <a:r>
              <a:rPr lang="en-US" smtClean="0">
                <a:latin typeface="+mj-lt"/>
              </a:rPr>
              <a:t>Bạch cầu, CRP, Procalcitonin</a:t>
            </a:r>
          </a:p>
          <a:p>
            <a:pPr marL="285750" lvl="0" indent="-285750" algn="l" rtl="0">
              <a:spcBef>
                <a:spcPts val="0"/>
              </a:spcBef>
              <a:spcAft>
                <a:spcPts val="0"/>
              </a:spcAft>
              <a:buFontTx/>
              <a:buChar char="-"/>
            </a:pPr>
            <a:r>
              <a:rPr lang="en-US" smtClean="0">
                <a:latin typeface="+mj-lt"/>
              </a:rPr>
              <a:t>Amylase, Lipase, Bilirubin trong dịch dẫn lưu ra</a:t>
            </a:r>
          </a:p>
          <a:p>
            <a:pPr marL="285750" lvl="0" indent="-285750" algn="l" rtl="0">
              <a:spcBef>
                <a:spcPts val="0"/>
              </a:spcBef>
              <a:spcAft>
                <a:spcPts val="0"/>
              </a:spcAft>
              <a:buFontTx/>
              <a:buChar char="-"/>
            </a:pPr>
            <a:endParaRPr>
              <a:latin typeface="+mj-lt"/>
            </a:endParaRPr>
          </a:p>
        </p:txBody>
      </p:sp>
      <p:sp>
        <p:nvSpPr>
          <p:cNvPr id="392" name="Google Shape;392;p45"/>
          <p:cNvSpPr/>
          <p:nvPr/>
        </p:nvSpPr>
        <p:spPr>
          <a:xfrm>
            <a:off x="6834040" y="1247619"/>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1430186" y="1412215"/>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779009" y="2133256"/>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txBox="1">
            <a:spLocks noGrp="1"/>
          </p:cNvSpPr>
          <p:nvPr>
            <p:ph type="title"/>
          </p:nvPr>
        </p:nvSpPr>
        <p:spPr>
          <a:xfrm>
            <a:off x="483959" y="2129613"/>
            <a:ext cx="2898600" cy="394500"/>
          </a:xfrm>
          <a:prstGeom prst="rect">
            <a:avLst/>
          </a:prstGeom>
        </p:spPr>
        <p:txBody>
          <a:bodyPr spcFirstLastPara="1" wrap="square" lIns="0" tIns="0" rIns="0" bIns="0" anchor="ctr" anchorCtr="0">
            <a:noAutofit/>
          </a:bodyPr>
          <a:lstStyle/>
          <a:p>
            <a:r>
              <a:rPr lang="vi">
                <a:latin typeface="Arial"/>
                <a:ea typeface="+mn-lt"/>
                <a:cs typeface="Arial"/>
              </a:rPr>
              <a:t>Hình ảnh học</a:t>
            </a:r>
            <a:endParaRPr lang="en-US">
              <a:latin typeface="Arial"/>
              <a:ea typeface="+mn-lt"/>
              <a:cs typeface="Arial"/>
            </a:endParaRPr>
          </a:p>
        </p:txBody>
      </p:sp>
      <p:sp>
        <p:nvSpPr>
          <p:cNvPr id="398" name="Google Shape;398;p45"/>
          <p:cNvSpPr txBox="1">
            <a:spLocks noGrp="1"/>
          </p:cNvSpPr>
          <p:nvPr>
            <p:ph type="subTitle" idx="3"/>
          </p:nvPr>
        </p:nvSpPr>
        <p:spPr>
          <a:xfrm>
            <a:off x="5669290" y="1921860"/>
            <a:ext cx="2898600" cy="393300"/>
          </a:xfrm>
          <a:prstGeom prst="rect">
            <a:avLst/>
          </a:prstGeom>
        </p:spPr>
        <p:txBody>
          <a:bodyPr spcFirstLastPara="1" wrap="square" lIns="0" tIns="0" rIns="0" bIns="0" anchor="ctr" anchorCtr="0">
            <a:noAutofit/>
          </a:bodyPr>
          <a:lstStyle/>
          <a:p>
            <a:r>
              <a:rPr lang="vi">
                <a:latin typeface="Arial"/>
                <a:cs typeface="Arial"/>
              </a:rPr>
              <a:t>Xét nghiệm</a:t>
            </a:r>
            <a:endParaRPr lang="en-US">
              <a:latin typeface="Calibri"/>
              <a:ea typeface="Calibri"/>
              <a:cs typeface="Calibri"/>
            </a:endParaRPr>
          </a:p>
        </p:txBody>
      </p:sp>
      <p:sp>
        <p:nvSpPr>
          <p:cNvPr id="12" name="Google Shape;533;p52"/>
          <p:cNvSpPr txBox="1">
            <a:spLocks/>
          </p:cNvSpPr>
          <p:nvPr/>
        </p:nvSpPr>
        <p:spPr>
          <a:xfrm>
            <a:off x="207600" y="232247"/>
            <a:ext cx="7717500"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800"/>
              <a:buFont typeface="Syne SemiBold"/>
              <a:buNone/>
              <a:defRPr sz="2000" b="0" i="0" u="none" strike="noStrike" cap="none">
                <a:solidFill>
                  <a:schemeClr val="lt2"/>
                </a:solidFill>
                <a:latin typeface="Syne SemiBold"/>
                <a:ea typeface="Syne SemiBold"/>
                <a:cs typeface="Syne SemiBold"/>
                <a:sym typeface="Syne SemiBold"/>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algn="l"/>
            <a:r>
              <a:rPr lang="en-US" sz="2400" b="1" smtClean="0">
                <a:solidFill>
                  <a:schemeClr val="bg2"/>
                </a:solidFill>
                <a:latin typeface="Commissioner" panose="020B0604020202020204" charset="0"/>
              </a:rPr>
              <a:t>2.5 CHẨN ĐOÁN</a:t>
            </a:r>
            <a:endParaRPr lang="en-US" sz="2400" b="1">
              <a:solidFill>
                <a:schemeClr val="bg2"/>
              </a:solidFill>
              <a:latin typeface="Commissioner" panose="020B0604020202020204" charset="0"/>
            </a:endParaRPr>
          </a:p>
        </p:txBody>
      </p:sp>
      <p:grpSp>
        <p:nvGrpSpPr>
          <p:cNvPr id="13" name="Group 12"/>
          <p:cNvGrpSpPr/>
          <p:nvPr/>
        </p:nvGrpSpPr>
        <p:grpSpPr>
          <a:xfrm>
            <a:off x="3134534" y="685334"/>
            <a:ext cx="2712511" cy="559194"/>
            <a:chOff x="3181082" y="1146800"/>
            <a:chExt cx="2712511" cy="559194"/>
          </a:xfrm>
        </p:grpSpPr>
        <p:pic>
          <p:nvPicPr>
            <p:cNvPr id="14" name="Picture 13"/>
            <p:cNvPicPr>
              <a:picLocks noChangeAspect="1"/>
            </p:cNvPicPr>
            <p:nvPr/>
          </p:nvPicPr>
          <p:blipFill>
            <a:blip r:embed="rId3">
              <a:duotone>
                <a:prstClr val="black"/>
                <a:schemeClr val="tx2">
                  <a:tint val="45000"/>
                  <a:satMod val="400000"/>
                </a:schemeClr>
              </a:duotone>
            </a:blip>
            <a:stretch>
              <a:fillRect/>
            </a:stretch>
          </p:blipFill>
          <p:spPr>
            <a:xfrm>
              <a:off x="3181082" y="1146800"/>
              <a:ext cx="2712511" cy="559194"/>
            </a:xfrm>
            <a:prstGeom prst="rect">
              <a:avLst/>
            </a:prstGeom>
            <a:ln>
              <a:solidFill>
                <a:schemeClr val="accent1"/>
              </a:solidFill>
            </a:ln>
          </p:spPr>
        </p:pic>
        <p:sp>
          <p:nvSpPr>
            <p:cNvPr id="15" name="TextBox 14"/>
            <p:cNvSpPr txBox="1"/>
            <p:nvPr/>
          </p:nvSpPr>
          <p:spPr>
            <a:xfrm>
              <a:off x="3220023" y="1146800"/>
              <a:ext cx="2526472" cy="523220"/>
            </a:xfrm>
            <a:prstGeom prst="rect">
              <a:avLst/>
            </a:prstGeom>
            <a:noFill/>
          </p:spPr>
          <p:txBody>
            <a:bodyPr wrap="square" rtlCol="0">
              <a:spAutoFit/>
            </a:bodyPr>
            <a:lstStyle/>
            <a:p>
              <a:r>
                <a:rPr lang="en-US" sz="2800" b="1" smtClean="0">
                  <a:solidFill>
                    <a:schemeClr val="tx2">
                      <a:lumMod val="75000"/>
                    </a:schemeClr>
                  </a:solidFill>
                </a:rPr>
                <a:t>Cận lâm sàng</a:t>
              </a:r>
              <a:endParaRPr lang="en-US" sz="2800" b="1">
                <a:solidFill>
                  <a:schemeClr val="tx2">
                    <a:lumMod val="75000"/>
                  </a:schemeClr>
                </a:solidFill>
              </a:endParaRPr>
            </a:p>
          </p:txBody>
        </p:sp>
      </p:grpSp>
      <p:grpSp>
        <p:nvGrpSpPr>
          <p:cNvPr id="16" name="Google Shape;8930;p92"/>
          <p:cNvGrpSpPr/>
          <p:nvPr/>
        </p:nvGrpSpPr>
        <p:grpSpPr>
          <a:xfrm>
            <a:off x="6890478" y="1288485"/>
            <a:ext cx="415123" cy="419659"/>
            <a:chOff x="-2668225" y="3239075"/>
            <a:chExt cx="288300" cy="291450"/>
          </a:xfrm>
        </p:grpSpPr>
        <p:sp>
          <p:nvSpPr>
            <p:cNvPr id="17" name="Google Shape;8931;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32;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33;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34;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35;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6483;p87"/>
          <p:cNvGrpSpPr/>
          <p:nvPr/>
        </p:nvGrpSpPr>
        <p:grpSpPr>
          <a:xfrm>
            <a:off x="1578530" y="1526531"/>
            <a:ext cx="358640" cy="363226"/>
            <a:chOff x="-42617300" y="3587775"/>
            <a:chExt cx="306950" cy="310875"/>
          </a:xfrm>
        </p:grpSpPr>
        <p:sp>
          <p:nvSpPr>
            <p:cNvPr id="23" name="Google Shape;6484;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85;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p:cNvSpPr txBox="1"/>
          <p:nvPr/>
        </p:nvSpPr>
        <p:spPr>
          <a:xfrm>
            <a:off x="2794714" y="4715921"/>
            <a:ext cx="6525735" cy="646331"/>
          </a:xfrm>
          <a:prstGeom prst="rect">
            <a:avLst/>
          </a:prstGeom>
          <a:noFill/>
        </p:spPr>
        <p:txBody>
          <a:bodyPr wrap="square" rtlCol="0">
            <a:spAutoFit/>
          </a:bodyPr>
          <a:lstStyle/>
          <a:p>
            <a:r>
              <a:rPr lang="en-US" sz="1200"/>
              <a:t>E. Girard, M. Messager, A. Sauvanet, S. Benoist, G. Piessen, J.-Y. Mabrut, C. Mariette. (2014). Anastomotic leakage after gastrointestinal surgery: Diagnosis and management.</a:t>
            </a:r>
          </a:p>
          <a:p>
            <a:endParaRPr lang="en-US" sz="1200"/>
          </a:p>
        </p:txBody>
      </p:sp>
    </p:spTree>
    <p:extLst>
      <p:ext uri="{BB962C8B-B14F-4D97-AF65-F5344CB8AC3E}">
        <p14:creationId xmlns:p14="http://schemas.microsoft.com/office/powerpoint/2010/main" val="12079318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4759958" y="607599"/>
            <a:ext cx="3264300" cy="407100"/>
          </a:xfrm>
          <a:prstGeom prst="rect">
            <a:avLst/>
          </a:prstGeom>
        </p:spPr>
        <p:txBody>
          <a:bodyPr spcFirstLastPara="1" wrap="square" lIns="0" tIns="0" rIns="0" bIns="0" anchor="t" anchorCtr="0">
            <a:noAutofit/>
          </a:bodyPr>
          <a:lstStyle/>
          <a:p>
            <a:pPr lvl="0"/>
            <a:r>
              <a:rPr lang="en-US">
                <a:solidFill>
                  <a:schemeClr val="tx1"/>
                </a:solidFill>
                <a:ea typeface="+mj-lt"/>
                <a:cs typeface="+mj-lt"/>
              </a:rPr>
              <a:t>Protocol MSCT</a:t>
            </a:r>
            <a:endParaRPr/>
          </a:p>
        </p:txBody>
      </p:sp>
      <p:pic>
        <p:nvPicPr>
          <p:cNvPr id="5" name="Picture 5">
            <a:extLst>
              <a:ext uri="{FF2B5EF4-FFF2-40B4-BE49-F238E27FC236}">
                <a16:creationId xmlns:a16="http://schemas.microsoft.com/office/drawing/2014/main" xmlns="" id="{0A85041F-541D-4FC4-A11A-15518099ABFE}"/>
              </a:ext>
            </a:extLst>
          </p:cNvPr>
          <p:cNvPicPr>
            <a:picLocks noChangeAspect="1"/>
          </p:cNvPicPr>
          <p:nvPr/>
        </p:nvPicPr>
        <p:blipFill>
          <a:blip r:embed="rId3"/>
          <a:stretch>
            <a:fillRect/>
          </a:stretch>
        </p:blipFill>
        <p:spPr>
          <a:xfrm>
            <a:off x="1516041" y="1407699"/>
            <a:ext cx="6861217" cy="3481801"/>
          </a:xfrm>
          <a:prstGeom prst="rect">
            <a:avLst/>
          </a:prstGeom>
        </p:spPr>
      </p:pic>
    </p:spTree>
    <p:extLst>
      <p:ext uri="{BB962C8B-B14F-4D97-AF65-F5344CB8AC3E}">
        <p14:creationId xmlns:p14="http://schemas.microsoft.com/office/powerpoint/2010/main" val="86228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0B64906F-6563-B66E-EE40-84EA2FF7948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841090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
          </p:nvPr>
        </p:nvSpPr>
        <p:spPr>
          <a:xfrm>
            <a:off x="713250" y="85850"/>
            <a:ext cx="7717500" cy="453900"/>
          </a:xfrm>
        </p:spPr>
        <p:txBody>
          <a:bodyPr/>
          <a:lstStyle/>
          <a:p>
            <a:r>
              <a:rPr lang="vi-VN">
                <a:solidFill>
                  <a:schemeClr val="tx1"/>
                </a:solidFill>
                <a:latin typeface="Times New Roman"/>
                <a:ea typeface="Segoe UI"/>
                <a:cs typeface="Segoe UI"/>
              </a:rPr>
              <a:t>Đặc điểm hình ảnh cắt lớp vi tính </a:t>
            </a:r>
            <a:r>
              <a:rPr lang="vi-VN" smtClean="0">
                <a:solidFill>
                  <a:schemeClr val="tx1"/>
                </a:solidFill>
                <a:latin typeface="Times New Roman"/>
                <a:ea typeface="Segoe UI"/>
                <a:cs typeface="Segoe UI"/>
              </a:rPr>
              <a:t>trong </a:t>
            </a:r>
            <a:r>
              <a:rPr lang="en-US" smtClean="0">
                <a:solidFill>
                  <a:schemeClr val="tx1"/>
                </a:solidFill>
                <a:latin typeface="Times New Roman"/>
                <a:ea typeface="Segoe UI"/>
                <a:cs typeface="Segoe UI"/>
              </a:rPr>
              <a:t/>
            </a:r>
            <a:br>
              <a:rPr lang="en-US" smtClean="0">
                <a:solidFill>
                  <a:schemeClr val="tx1"/>
                </a:solidFill>
                <a:latin typeface="Times New Roman"/>
                <a:ea typeface="Segoe UI"/>
                <a:cs typeface="Segoe UI"/>
              </a:rPr>
            </a:br>
            <a:r>
              <a:rPr lang="vi-VN" smtClean="0">
                <a:solidFill>
                  <a:schemeClr val="tx1"/>
                </a:solidFill>
                <a:latin typeface="Times New Roman"/>
                <a:ea typeface="Segoe UI"/>
                <a:cs typeface="Segoe UI"/>
              </a:rPr>
              <a:t>chẩn </a:t>
            </a:r>
            <a:r>
              <a:rPr lang="vi-VN">
                <a:solidFill>
                  <a:schemeClr val="tx1"/>
                </a:solidFill>
                <a:latin typeface="Times New Roman"/>
                <a:ea typeface="Segoe UI"/>
                <a:cs typeface="Segoe UI"/>
              </a:rPr>
              <a:t>đoán </a:t>
            </a:r>
            <a:r>
              <a:rPr lang="en-US" smtClean="0">
                <a:solidFill>
                  <a:schemeClr val="tx1"/>
                </a:solidFill>
                <a:latin typeface="Times New Roman"/>
                <a:ea typeface="Segoe UI"/>
                <a:cs typeface="Segoe UI"/>
              </a:rPr>
              <a:t>xì rò</a:t>
            </a:r>
            <a:r>
              <a:rPr lang="vi-VN">
                <a:solidFill>
                  <a:schemeClr val="tx1"/>
                </a:solidFill>
                <a:latin typeface="Times New Roman"/>
                <a:ea typeface="Segoe UI"/>
                <a:cs typeface="Segoe UI"/>
              </a:rPr>
              <a:t> miệng nối </a:t>
            </a:r>
            <a:endParaRPr lang="en-US"/>
          </a:p>
        </p:txBody>
      </p:sp>
      <p:graphicFrame>
        <p:nvGraphicFramePr>
          <p:cNvPr id="7" name="Diagram 6"/>
          <p:cNvGraphicFramePr/>
          <p:nvPr>
            <p:extLst>
              <p:ext uri="{D42A27DB-BD31-4B8C-83A1-F6EECF244321}">
                <p14:modId xmlns:p14="http://schemas.microsoft.com/office/powerpoint/2010/main" val="2270890508"/>
              </p:ext>
            </p:extLst>
          </p:nvPr>
        </p:nvGraphicFramePr>
        <p:xfrm>
          <a:off x="1523999" y="955040"/>
          <a:ext cx="6906751" cy="3648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578530" y="4637819"/>
            <a:ext cx="7741920" cy="738664"/>
          </a:xfrm>
          <a:prstGeom prst="rect">
            <a:avLst/>
          </a:prstGeom>
          <a:noFill/>
        </p:spPr>
        <p:txBody>
          <a:bodyPr wrap="square" rtlCol="0">
            <a:spAutoFit/>
          </a:bodyPr>
          <a:lstStyle/>
          <a:p>
            <a:r>
              <a:rPr lang="en-US"/>
              <a:t>Duong Dinh Hoan, Vo Tan Duc, Le Van Phuoc. (2022). Describsing the features of computed tomography in diagnosting of anastomotic leak.</a:t>
            </a:r>
          </a:p>
          <a:p>
            <a:endParaRPr lang="en-US"/>
          </a:p>
        </p:txBody>
      </p:sp>
    </p:spTree>
    <p:extLst>
      <p:ext uri="{BB962C8B-B14F-4D97-AF65-F5344CB8AC3E}">
        <p14:creationId xmlns:p14="http://schemas.microsoft.com/office/powerpoint/2010/main" val="974637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20;p27"/>
          <p:cNvPicPr preferRelativeResize="0"/>
          <p:nvPr/>
        </p:nvPicPr>
        <p:blipFill>
          <a:blip r:embed="rId2">
            <a:alphaModFix/>
          </a:blip>
          <a:stretch>
            <a:fillRect/>
          </a:stretch>
        </p:blipFill>
        <p:spPr>
          <a:xfrm>
            <a:off x="1" y="0"/>
            <a:ext cx="9144000" cy="5133973"/>
          </a:xfrm>
          <a:prstGeom prst="rect">
            <a:avLst/>
          </a:prstGeom>
          <a:noFill/>
          <a:ln>
            <a:noFill/>
          </a:ln>
        </p:spPr>
      </p:pic>
    </p:spTree>
    <p:extLst>
      <p:ext uri="{BB962C8B-B14F-4D97-AF65-F5344CB8AC3E}">
        <p14:creationId xmlns:p14="http://schemas.microsoft.com/office/powerpoint/2010/main" val="220122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27;p28"/>
          <p:cNvPicPr preferRelativeResize="0"/>
          <p:nvPr/>
        </p:nvPicPr>
        <p:blipFill>
          <a:blip r:embed="rId2">
            <a:alphaModFix/>
          </a:blip>
          <a:stretch>
            <a:fillRect/>
          </a:stretch>
        </p:blipFill>
        <p:spPr>
          <a:xfrm>
            <a:off x="0" y="1"/>
            <a:ext cx="9144000" cy="5143500"/>
          </a:xfrm>
          <a:prstGeom prst="rect">
            <a:avLst/>
          </a:prstGeom>
          <a:noFill/>
          <a:ln>
            <a:noFill/>
          </a:ln>
        </p:spPr>
      </p:pic>
    </p:spTree>
    <p:extLst>
      <p:ext uri="{BB962C8B-B14F-4D97-AF65-F5344CB8AC3E}">
        <p14:creationId xmlns:p14="http://schemas.microsoft.com/office/powerpoint/2010/main" val="170897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8"/>
          <p:cNvSpPr txBox="1">
            <a:spLocks noGrp="1"/>
          </p:cNvSpPr>
          <p:nvPr>
            <p:ph type="title"/>
          </p:nvPr>
        </p:nvSpPr>
        <p:spPr>
          <a:xfrm>
            <a:off x="541800" y="259950"/>
            <a:ext cx="7717500" cy="453900"/>
          </a:xfrm>
          <a:prstGeom prst="rect">
            <a:avLst/>
          </a:prstGeom>
        </p:spPr>
        <p:txBody>
          <a:bodyPr spcFirstLastPara="1" wrap="square" lIns="0" tIns="0" rIns="0" bIns="0" anchor="t" anchorCtr="0">
            <a:noAutofit/>
          </a:bodyPr>
          <a:lstStyle/>
          <a:p>
            <a:pPr lvl="0" algn="l"/>
            <a:r>
              <a:rPr lang="en-US" sz="3200" b="1" smtClean="0">
                <a:solidFill>
                  <a:schemeClr val="bg2"/>
                </a:solidFill>
                <a:latin typeface="Commissioner" panose="020B0604020202020204" charset="0"/>
                <a:cs typeface="Times New Roman"/>
              </a:rPr>
              <a:t>2.6 </a:t>
            </a:r>
            <a:r>
              <a:rPr lang="vi" sz="3200" b="1" smtClean="0">
                <a:solidFill>
                  <a:schemeClr val="bg2"/>
                </a:solidFill>
                <a:latin typeface="Commissioner" panose="020B0604020202020204" charset="0"/>
                <a:cs typeface="Times New Roman"/>
              </a:rPr>
              <a:t>Chiến </a:t>
            </a:r>
            <a:r>
              <a:rPr lang="vi" sz="3200" b="1">
                <a:solidFill>
                  <a:schemeClr val="bg2"/>
                </a:solidFill>
                <a:latin typeface="Commissioner" panose="020B0604020202020204" charset="0"/>
                <a:cs typeface="Times New Roman"/>
              </a:rPr>
              <a:t>lược điều trị</a:t>
            </a:r>
            <a:endParaRPr b="1">
              <a:solidFill>
                <a:schemeClr val="bg2"/>
              </a:solidFill>
              <a:latin typeface="Commissioner" panose="020B0604020202020204" charset="0"/>
            </a:endParaRPr>
          </a:p>
        </p:txBody>
      </p:sp>
      <p:graphicFrame>
        <p:nvGraphicFramePr>
          <p:cNvPr id="2" name="Diagram 1"/>
          <p:cNvGraphicFramePr/>
          <p:nvPr>
            <p:extLst/>
          </p:nvPr>
        </p:nvGraphicFramePr>
        <p:xfrm>
          <a:off x="1924050" y="1276350"/>
          <a:ext cx="52578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779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2"/>
          <p:cNvSpPr txBox="1">
            <a:spLocks noGrp="1"/>
          </p:cNvSpPr>
          <p:nvPr>
            <p:ph type="title"/>
          </p:nvPr>
        </p:nvSpPr>
        <p:spPr>
          <a:xfrm>
            <a:off x="713249" y="485265"/>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1.1 </a:t>
            </a:r>
            <a:r>
              <a:rPr lang="en-US" dirty="0"/>
              <a:t>DỊCH TỄ</a:t>
            </a:r>
            <a:endParaRPr dirty="0"/>
          </a:p>
        </p:txBody>
      </p:sp>
      <p:sp>
        <p:nvSpPr>
          <p:cNvPr id="361" name="Google Shape;361;p42"/>
          <p:cNvSpPr txBox="1">
            <a:spLocks noGrp="1"/>
          </p:cNvSpPr>
          <p:nvPr>
            <p:ph type="subTitle" idx="4294967295"/>
          </p:nvPr>
        </p:nvSpPr>
        <p:spPr>
          <a:xfrm>
            <a:off x="575442" y="1633319"/>
            <a:ext cx="5953125" cy="2659062"/>
          </a:xfrm>
          <a:prstGeom prst="rect">
            <a:avLst/>
          </a:prstGeom>
        </p:spPr>
        <p:txBody>
          <a:bodyPr spcFirstLastPara="1" wrap="square" lIns="0" tIns="0" rIns="0" bIns="0" anchor="t" anchorCtr="0">
            <a:noAutofit/>
          </a:bodyPr>
          <a:lstStyle/>
          <a:p>
            <a:pPr algn="l"/>
            <a:r>
              <a:rPr lang="en-US" dirty="0" err="1">
                <a:latin typeface="+mj-lt"/>
              </a:rPr>
              <a:t>Chảy</a:t>
            </a:r>
            <a:r>
              <a:rPr lang="en-US" dirty="0">
                <a:latin typeface="+mj-lt"/>
              </a:rPr>
              <a:t> </a:t>
            </a:r>
            <a:r>
              <a:rPr lang="en-US" dirty="0" err="1">
                <a:latin typeface="+mj-lt"/>
              </a:rPr>
              <a:t>máu</a:t>
            </a:r>
            <a:r>
              <a:rPr lang="en-US" dirty="0">
                <a:latin typeface="+mj-lt"/>
              </a:rPr>
              <a:t> </a:t>
            </a:r>
            <a:r>
              <a:rPr lang="en-US" dirty="0" err="1">
                <a:latin typeface="+mj-lt"/>
              </a:rPr>
              <a:t>sau</a:t>
            </a:r>
            <a:r>
              <a:rPr lang="en-US" dirty="0">
                <a:latin typeface="+mj-lt"/>
              </a:rPr>
              <a:t> </a:t>
            </a:r>
            <a:r>
              <a:rPr lang="en-US" dirty="0" err="1">
                <a:latin typeface="+mj-lt"/>
              </a:rPr>
              <a:t>mổ</a:t>
            </a:r>
            <a:r>
              <a:rPr lang="en-US" dirty="0">
                <a:latin typeface="+mj-lt"/>
              </a:rPr>
              <a:t> </a:t>
            </a:r>
            <a:r>
              <a:rPr lang="en-US" dirty="0" err="1">
                <a:latin typeface="+mj-lt"/>
              </a:rPr>
              <a:t>là</a:t>
            </a:r>
            <a:r>
              <a:rPr lang="en-US" dirty="0">
                <a:latin typeface="+mj-lt"/>
              </a:rPr>
              <a:t> </a:t>
            </a:r>
            <a:r>
              <a:rPr lang="en-US" dirty="0" err="1">
                <a:latin typeface="+mj-lt"/>
              </a:rPr>
              <a:t>biến</a:t>
            </a:r>
            <a:r>
              <a:rPr lang="en-US" dirty="0">
                <a:latin typeface="+mj-lt"/>
              </a:rPr>
              <a:t> </a:t>
            </a:r>
            <a:r>
              <a:rPr lang="en-US" dirty="0" err="1">
                <a:latin typeface="+mj-lt"/>
              </a:rPr>
              <a:t>chứng</a:t>
            </a:r>
            <a:r>
              <a:rPr lang="en-US" dirty="0">
                <a:latin typeface="+mj-lt"/>
              </a:rPr>
              <a:t> </a:t>
            </a:r>
            <a:r>
              <a:rPr lang="en-US" dirty="0" err="1">
                <a:latin typeface="+mj-lt"/>
              </a:rPr>
              <a:t>nghiêm</a:t>
            </a:r>
            <a:r>
              <a:rPr lang="en-US" dirty="0">
                <a:latin typeface="+mj-lt"/>
              </a:rPr>
              <a:t> </a:t>
            </a:r>
            <a:r>
              <a:rPr lang="en-US" dirty="0" err="1">
                <a:latin typeface="+mj-lt"/>
              </a:rPr>
              <a:t>trọng</a:t>
            </a:r>
            <a:r>
              <a:rPr lang="en-US" dirty="0">
                <a:latin typeface="+mj-lt"/>
              </a:rPr>
              <a:t> </a:t>
            </a:r>
            <a:r>
              <a:rPr lang="en-US" dirty="0" err="1">
                <a:latin typeface="+mj-lt"/>
              </a:rPr>
              <a:t>và</a:t>
            </a:r>
            <a:r>
              <a:rPr lang="en-US" dirty="0">
                <a:latin typeface="+mj-lt"/>
              </a:rPr>
              <a:t> </a:t>
            </a:r>
            <a:r>
              <a:rPr lang="en-US" dirty="0" err="1">
                <a:latin typeface="+mj-lt"/>
              </a:rPr>
              <a:t>có</a:t>
            </a:r>
            <a:r>
              <a:rPr lang="en-US" dirty="0">
                <a:latin typeface="+mj-lt"/>
              </a:rPr>
              <a:t> </a:t>
            </a:r>
            <a:r>
              <a:rPr lang="en-US" dirty="0" err="1">
                <a:latin typeface="+mj-lt"/>
              </a:rPr>
              <a:t>thể</a:t>
            </a:r>
            <a:r>
              <a:rPr lang="en-US" dirty="0">
                <a:latin typeface="+mj-lt"/>
              </a:rPr>
              <a:t> </a:t>
            </a:r>
            <a:r>
              <a:rPr lang="en-US" dirty="0" err="1">
                <a:latin typeface="+mj-lt"/>
              </a:rPr>
              <a:t>gây</a:t>
            </a:r>
            <a:r>
              <a:rPr lang="en-US" dirty="0">
                <a:latin typeface="+mj-lt"/>
              </a:rPr>
              <a:t> </a:t>
            </a:r>
            <a:r>
              <a:rPr lang="en-US" dirty="0" err="1">
                <a:latin typeface="+mj-lt"/>
              </a:rPr>
              <a:t>tử</a:t>
            </a:r>
            <a:r>
              <a:rPr lang="en-US" dirty="0">
                <a:latin typeface="+mj-lt"/>
              </a:rPr>
              <a:t> </a:t>
            </a:r>
            <a:r>
              <a:rPr lang="en-US" dirty="0" err="1">
                <a:latin typeface="+mj-lt"/>
              </a:rPr>
              <a:t>vong</a:t>
            </a:r>
            <a:r>
              <a:rPr lang="en-US" dirty="0">
                <a:latin typeface="+mj-lt"/>
              </a:rPr>
              <a:t> </a:t>
            </a:r>
            <a:r>
              <a:rPr lang="en-US" dirty="0" err="1">
                <a:latin typeface="+mj-lt"/>
              </a:rPr>
              <a:t>cho</a:t>
            </a:r>
            <a:r>
              <a:rPr lang="en-US" dirty="0">
                <a:latin typeface="+mj-lt"/>
              </a:rPr>
              <a:t> </a:t>
            </a:r>
            <a:r>
              <a:rPr lang="en-US" dirty="0" err="1">
                <a:latin typeface="+mj-lt"/>
              </a:rPr>
              <a:t>bệnh</a:t>
            </a:r>
            <a:r>
              <a:rPr lang="en-US" dirty="0">
                <a:latin typeface="+mj-lt"/>
              </a:rPr>
              <a:t> </a:t>
            </a:r>
            <a:r>
              <a:rPr lang="en-US" dirty="0" err="1">
                <a:latin typeface="+mj-lt"/>
              </a:rPr>
              <a:t>nhân</a:t>
            </a:r>
            <a:endParaRPr lang="en-US" dirty="0">
              <a:latin typeface="+mj-lt"/>
            </a:endParaRPr>
          </a:p>
          <a:p>
            <a:pPr algn="l"/>
            <a:r>
              <a:rPr lang="en-US" dirty="0" err="1">
                <a:latin typeface="+mj-lt"/>
              </a:rPr>
              <a:t>Thay</a:t>
            </a:r>
            <a:r>
              <a:rPr lang="en-US" dirty="0">
                <a:latin typeface="+mj-lt"/>
              </a:rPr>
              <a:t> </a:t>
            </a:r>
            <a:r>
              <a:rPr lang="en-US" dirty="0" err="1">
                <a:latin typeface="+mj-lt"/>
              </a:rPr>
              <a:t>đổi</a:t>
            </a:r>
            <a:r>
              <a:rPr lang="en-US" dirty="0">
                <a:latin typeface="+mj-lt"/>
              </a:rPr>
              <a:t> </a:t>
            </a:r>
            <a:r>
              <a:rPr lang="en-US" dirty="0" err="1">
                <a:latin typeface="+mj-lt"/>
              </a:rPr>
              <a:t>theo</a:t>
            </a:r>
            <a:r>
              <a:rPr lang="en-US" dirty="0">
                <a:latin typeface="+mj-lt"/>
              </a:rPr>
              <a:t> </a:t>
            </a:r>
            <a:r>
              <a:rPr lang="en-US" dirty="0" err="1">
                <a:latin typeface="+mj-lt"/>
              </a:rPr>
              <a:t>từng</a:t>
            </a:r>
            <a:r>
              <a:rPr lang="en-US" dirty="0">
                <a:latin typeface="+mj-lt"/>
              </a:rPr>
              <a:t> </a:t>
            </a:r>
            <a:r>
              <a:rPr lang="en-US" dirty="0" err="1">
                <a:latin typeface="+mj-lt"/>
              </a:rPr>
              <a:t>loại</a:t>
            </a:r>
            <a:r>
              <a:rPr lang="en-US" dirty="0">
                <a:latin typeface="+mj-lt"/>
              </a:rPr>
              <a:t> </a:t>
            </a:r>
            <a:r>
              <a:rPr lang="en-US" dirty="0" err="1">
                <a:latin typeface="+mj-lt"/>
              </a:rPr>
              <a:t>phẫu</a:t>
            </a:r>
            <a:r>
              <a:rPr lang="en-US" dirty="0">
                <a:latin typeface="+mj-lt"/>
              </a:rPr>
              <a:t> </a:t>
            </a:r>
            <a:r>
              <a:rPr lang="en-US" dirty="0" err="1">
                <a:latin typeface="+mj-lt"/>
              </a:rPr>
              <a:t>thuật</a:t>
            </a:r>
            <a:endParaRPr lang="en-US" dirty="0">
              <a:latin typeface="+mj-lt"/>
            </a:endParaRPr>
          </a:p>
          <a:p>
            <a:pPr lvl="1">
              <a:buFont typeface="Wingdings" panose="05000000000000000000" pitchFamily="2" charset="2"/>
              <a:buChar char="ü"/>
            </a:pPr>
            <a:r>
              <a:rPr lang="en-US" sz="1800" dirty="0" err="1">
                <a:latin typeface="+mj-lt"/>
              </a:rPr>
              <a:t>Phẫu</a:t>
            </a:r>
            <a:r>
              <a:rPr lang="en-US" sz="1800" dirty="0">
                <a:latin typeface="+mj-lt"/>
              </a:rPr>
              <a:t> </a:t>
            </a:r>
            <a:r>
              <a:rPr lang="en-US" sz="1800" dirty="0" err="1">
                <a:latin typeface="+mj-lt"/>
              </a:rPr>
              <a:t>thuật</a:t>
            </a:r>
            <a:r>
              <a:rPr lang="en-US" sz="1800" dirty="0">
                <a:latin typeface="+mj-lt"/>
              </a:rPr>
              <a:t> </a:t>
            </a:r>
            <a:r>
              <a:rPr lang="en-US" sz="1800" dirty="0" err="1">
                <a:latin typeface="+mj-lt"/>
              </a:rPr>
              <a:t>ghép</a:t>
            </a:r>
            <a:r>
              <a:rPr lang="en-US" sz="1800" dirty="0">
                <a:latin typeface="+mj-lt"/>
              </a:rPr>
              <a:t> </a:t>
            </a:r>
            <a:r>
              <a:rPr lang="en-US" sz="1800" dirty="0" err="1">
                <a:latin typeface="+mj-lt"/>
              </a:rPr>
              <a:t>gan</a:t>
            </a:r>
            <a:r>
              <a:rPr lang="en-US" sz="1800" dirty="0">
                <a:latin typeface="+mj-lt"/>
              </a:rPr>
              <a:t>: 9%</a:t>
            </a:r>
          </a:p>
          <a:p>
            <a:pPr lvl="1">
              <a:buFont typeface="Wingdings" panose="05000000000000000000" pitchFamily="2" charset="2"/>
              <a:buChar char="ü"/>
            </a:pPr>
            <a:r>
              <a:rPr lang="en-US" sz="1800" dirty="0" err="1">
                <a:latin typeface="+mj-lt"/>
              </a:rPr>
              <a:t>Phẫu</a:t>
            </a:r>
            <a:r>
              <a:rPr lang="en-US" sz="1800" dirty="0">
                <a:latin typeface="+mj-lt"/>
              </a:rPr>
              <a:t> </a:t>
            </a:r>
            <a:r>
              <a:rPr lang="en-US" sz="1800" dirty="0" err="1">
                <a:latin typeface="+mj-lt"/>
              </a:rPr>
              <a:t>thuật</a:t>
            </a:r>
            <a:r>
              <a:rPr lang="en-US" sz="1800" dirty="0">
                <a:latin typeface="+mj-lt"/>
              </a:rPr>
              <a:t> </a:t>
            </a:r>
            <a:r>
              <a:rPr lang="en-US" sz="1800" dirty="0" err="1">
                <a:latin typeface="+mj-lt"/>
              </a:rPr>
              <a:t>tuỵ</a:t>
            </a:r>
            <a:r>
              <a:rPr lang="en-US" sz="1800" dirty="0">
                <a:latin typeface="+mj-lt"/>
              </a:rPr>
              <a:t> </a:t>
            </a:r>
            <a:r>
              <a:rPr lang="en-US" sz="1800" dirty="0" err="1">
                <a:latin typeface="+mj-lt"/>
              </a:rPr>
              <a:t>nói</a:t>
            </a:r>
            <a:r>
              <a:rPr lang="en-US" sz="1800" dirty="0">
                <a:latin typeface="+mj-lt"/>
              </a:rPr>
              <a:t> </a:t>
            </a:r>
            <a:r>
              <a:rPr lang="en-US" sz="1800" dirty="0" err="1">
                <a:latin typeface="+mj-lt"/>
              </a:rPr>
              <a:t>chung</a:t>
            </a:r>
            <a:r>
              <a:rPr lang="en-US" sz="1800" dirty="0">
                <a:latin typeface="+mj-lt"/>
              </a:rPr>
              <a:t>: 3.3-10%</a:t>
            </a:r>
          </a:p>
          <a:p>
            <a:pPr lvl="1">
              <a:buFont typeface="Wingdings" panose="05000000000000000000" pitchFamily="2" charset="2"/>
              <a:buChar char="ü"/>
            </a:pPr>
            <a:r>
              <a:rPr lang="en-US" sz="1800" dirty="0" err="1">
                <a:latin typeface="+mj-lt"/>
              </a:rPr>
              <a:t>Phẫu</a:t>
            </a:r>
            <a:r>
              <a:rPr lang="en-US" sz="1800" dirty="0">
                <a:latin typeface="+mj-lt"/>
              </a:rPr>
              <a:t> </a:t>
            </a:r>
            <a:r>
              <a:rPr lang="en-US" sz="1800" dirty="0" err="1">
                <a:latin typeface="+mj-lt"/>
              </a:rPr>
              <a:t>thuật</a:t>
            </a:r>
            <a:r>
              <a:rPr lang="en-US" sz="1800" dirty="0">
                <a:latin typeface="+mj-lt"/>
              </a:rPr>
              <a:t> </a:t>
            </a:r>
            <a:r>
              <a:rPr lang="en-US" sz="1800" dirty="0" err="1">
                <a:latin typeface="+mj-lt"/>
              </a:rPr>
              <a:t>dạ</a:t>
            </a:r>
            <a:r>
              <a:rPr lang="en-US" sz="1800" dirty="0">
                <a:latin typeface="+mj-lt"/>
              </a:rPr>
              <a:t> </a:t>
            </a:r>
            <a:r>
              <a:rPr lang="en-US" sz="1800" dirty="0" err="1">
                <a:latin typeface="+mj-lt"/>
              </a:rPr>
              <a:t>dày</a:t>
            </a:r>
            <a:r>
              <a:rPr lang="en-US" sz="1800" dirty="0">
                <a:latin typeface="+mj-lt"/>
              </a:rPr>
              <a:t>: 0.9%</a:t>
            </a:r>
          </a:p>
          <a:p>
            <a:pPr lvl="1">
              <a:buFont typeface="Wingdings" panose="05000000000000000000" pitchFamily="2" charset="2"/>
              <a:buChar char="ü"/>
            </a:pPr>
            <a:r>
              <a:rPr lang="en-US" sz="1800" dirty="0" err="1">
                <a:latin typeface="+mj-lt"/>
              </a:rPr>
              <a:t>Phẫu</a:t>
            </a:r>
            <a:r>
              <a:rPr lang="en-US" sz="1800" dirty="0">
                <a:latin typeface="+mj-lt"/>
              </a:rPr>
              <a:t> </a:t>
            </a:r>
            <a:r>
              <a:rPr lang="en-US" sz="1800" dirty="0" err="1">
                <a:latin typeface="+mj-lt"/>
              </a:rPr>
              <a:t>thuật</a:t>
            </a:r>
            <a:r>
              <a:rPr lang="en-US" sz="1800" dirty="0">
                <a:latin typeface="+mj-lt"/>
              </a:rPr>
              <a:t> do </a:t>
            </a:r>
            <a:r>
              <a:rPr lang="en-US" sz="1800" dirty="0" err="1">
                <a:latin typeface="+mj-lt"/>
              </a:rPr>
              <a:t>ung</a:t>
            </a:r>
            <a:r>
              <a:rPr lang="en-US" sz="1800" dirty="0">
                <a:latin typeface="+mj-lt"/>
              </a:rPr>
              <a:t> </a:t>
            </a:r>
            <a:r>
              <a:rPr lang="en-US" sz="1800" dirty="0" err="1">
                <a:latin typeface="+mj-lt"/>
              </a:rPr>
              <a:t>th</a:t>
            </a:r>
            <a:r>
              <a:rPr lang="vi-VN" sz="1800" dirty="0">
                <a:latin typeface="+mj-lt"/>
              </a:rPr>
              <a:t>ư</a:t>
            </a:r>
            <a:r>
              <a:rPr lang="en-US" sz="1800" dirty="0">
                <a:latin typeface="+mj-lt"/>
              </a:rPr>
              <a:t> </a:t>
            </a:r>
            <a:r>
              <a:rPr lang="en-US" sz="1800" dirty="0" err="1">
                <a:latin typeface="+mj-lt"/>
              </a:rPr>
              <a:t>tiêu</a:t>
            </a:r>
            <a:r>
              <a:rPr lang="en-US" sz="1800" dirty="0">
                <a:latin typeface="+mj-lt"/>
              </a:rPr>
              <a:t> </a:t>
            </a:r>
            <a:r>
              <a:rPr lang="en-US" sz="1800" dirty="0" err="1">
                <a:latin typeface="+mj-lt"/>
              </a:rPr>
              <a:t>hoá</a:t>
            </a:r>
            <a:r>
              <a:rPr lang="en-US" sz="1800" dirty="0">
                <a:latin typeface="+mj-lt"/>
              </a:rPr>
              <a:t>: 0.9%</a:t>
            </a:r>
          </a:p>
          <a:p>
            <a:pPr marL="0" lvl="0" indent="0" algn="ctr" rtl="0">
              <a:spcBef>
                <a:spcPts val="0"/>
              </a:spcBef>
              <a:spcAft>
                <a:spcPts val="1200"/>
              </a:spcAft>
              <a:buNone/>
            </a:pPr>
            <a:endParaRPr dirty="0"/>
          </a:p>
        </p:txBody>
      </p:sp>
      <p:sp>
        <p:nvSpPr>
          <p:cNvPr id="2" name="TextBox 1">
            <a:extLst>
              <a:ext uri="{FF2B5EF4-FFF2-40B4-BE49-F238E27FC236}">
                <a16:creationId xmlns:a16="http://schemas.microsoft.com/office/drawing/2014/main" xmlns="" id="{59A6F3E2-D0D0-451C-8298-A3EA18FD0C05}"/>
              </a:ext>
            </a:extLst>
          </p:cNvPr>
          <p:cNvSpPr txBox="1"/>
          <p:nvPr/>
        </p:nvSpPr>
        <p:spPr>
          <a:xfrm>
            <a:off x="72845" y="4881890"/>
            <a:ext cx="8998309" cy="261610"/>
          </a:xfrm>
          <a:prstGeom prst="rect">
            <a:avLst/>
          </a:prstGeom>
          <a:noFill/>
        </p:spPr>
        <p:txBody>
          <a:bodyPr wrap="square" rtlCol="0">
            <a:spAutoFit/>
          </a:bodyPr>
          <a:lstStyle/>
          <a:p>
            <a:r>
              <a:rPr lang="en-US" sz="1100" dirty="0" err="1"/>
              <a:t>Tasu</a:t>
            </a:r>
            <a:r>
              <a:rPr lang="en-US" sz="1100" dirty="0"/>
              <a:t>, J.-P., </a:t>
            </a:r>
            <a:r>
              <a:rPr lang="en-US" sz="1100" dirty="0" err="1"/>
              <a:t>Vesselle</a:t>
            </a:r>
            <a:r>
              <a:rPr lang="en-US" sz="1100" dirty="0"/>
              <a:t>, G., </a:t>
            </a:r>
            <a:r>
              <a:rPr lang="en-US" sz="1100" dirty="0" err="1"/>
              <a:t>Herpe</a:t>
            </a:r>
            <a:r>
              <a:rPr lang="en-US" sz="1100" dirty="0"/>
              <a:t>, G. (2015). </a:t>
            </a:r>
            <a:r>
              <a:rPr lang="en-US" sz="1100" i="1" dirty="0"/>
              <a:t>Postoperative abdominal bleeding. Diagnostic and Interventional Imaging, 96(7-8), 823–831</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a:spLocks/>
          </p:cNvSpPr>
          <p:nvPr/>
        </p:nvSpPr>
        <p:spPr>
          <a:xfrm>
            <a:off x="375769" y="164700"/>
            <a:ext cx="7717500"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800"/>
              <a:buFont typeface="Barlow SemiBold"/>
              <a:buNone/>
              <a:defRPr sz="31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algn="l"/>
            <a:r>
              <a:rPr lang="en-US" sz="3200" b="1" smtClean="0">
                <a:solidFill>
                  <a:schemeClr val="bg2"/>
                </a:solidFill>
                <a:latin typeface="Commissioner" panose="020B0604020202020204" charset="0"/>
                <a:cs typeface="Times New Roman"/>
              </a:rPr>
              <a:t>2.6 </a:t>
            </a:r>
            <a:r>
              <a:rPr lang="vi" sz="3200" b="1" smtClean="0">
                <a:solidFill>
                  <a:schemeClr val="bg2"/>
                </a:solidFill>
                <a:latin typeface="Commissioner" panose="020B0604020202020204" charset="0"/>
                <a:cs typeface="Times New Roman"/>
              </a:rPr>
              <a:t>Chiến lược điều trị</a:t>
            </a:r>
            <a:endParaRPr lang="en-US" b="1">
              <a:solidFill>
                <a:schemeClr val="bg2"/>
              </a:solidFill>
              <a:latin typeface="Commissioner" panose="020B0604020202020204" charset="0"/>
            </a:endParaRPr>
          </a:p>
        </p:txBody>
      </p:sp>
      <p:grpSp>
        <p:nvGrpSpPr>
          <p:cNvPr id="8" name="Google Shape;5621;p84"/>
          <p:cNvGrpSpPr/>
          <p:nvPr/>
        </p:nvGrpSpPr>
        <p:grpSpPr>
          <a:xfrm>
            <a:off x="361788" y="864037"/>
            <a:ext cx="7249885" cy="3592285"/>
            <a:chOff x="3820100" y="3023049"/>
            <a:chExt cx="1303926" cy="491162"/>
          </a:xfrm>
        </p:grpSpPr>
        <p:grpSp>
          <p:nvGrpSpPr>
            <p:cNvPr id="9" name="Google Shape;5622;p84"/>
            <p:cNvGrpSpPr/>
            <p:nvPr/>
          </p:nvGrpSpPr>
          <p:grpSpPr>
            <a:xfrm>
              <a:off x="3820100" y="3023072"/>
              <a:ext cx="1303926" cy="491139"/>
              <a:chOff x="3820100" y="3023072"/>
              <a:chExt cx="1303926" cy="491139"/>
            </a:xfrm>
          </p:grpSpPr>
          <p:sp>
            <p:nvSpPr>
              <p:cNvPr id="19" name="Google Shape;5623;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24;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625;p84"/>
            <p:cNvGrpSpPr/>
            <p:nvPr/>
          </p:nvGrpSpPr>
          <p:grpSpPr>
            <a:xfrm>
              <a:off x="4132439" y="3023645"/>
              <a:ext cx="574238" cy="183904"/>
              <a:chOff x="4132439" y="3023645"/>
              <a:chExt cx="574238" cy="183904"/>
            </a:xfrm>
          </p:grpSpPr>
          <p:sp>
            <p:nvSpPr>
              <p:cNvPr id="17" name="Google Shape;5626;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27;p84"/>
              <p:cNvSpPr/>
              <p:nvPr/>
            </p:nvSpPr>
            <p:spPr>
              <a:xfrm>
                <a:off x="4318649" y="3101461"/>
                <a:ext cx="388028" cy="106088"/>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smtClean="0"/>
                  <a:t>Không triệu chứng</a:t>
                </a:r>
                <a:endParaRPr sz="1800"/>
              </a:p>
            </p:txBody>
          </p:sp>
        </p:grpSp>
        <p:grpSp>
          <p:nvGrpSpPr>
            <p:cNvPr id="11" name="Google Shape;5628;p84"/>
            <p:cNvGrpSpPr/>
            <p:nvPr/>
          </p:nvGrpSpPr>
          <p:grpSpPr>
            <a:xfrm>
              <a:off x="3921811" y="3023049"/>
              <a:ext cx="1061687" cy="388943"/>
              <a:chOff x="3921811" y="3023049"/>
              <a:chExt cx="1061687" cy="388943"/>
            </a:xfrm>
          </p:grpSpPr>
          <p:sp>
            <p:nvSpPr>
              <p:cNvPr id="15" name="Google Shape;5629;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30;p84"/>
              <p:cNvSpPr/>
              <p:nvPr/>
            </p:nvSpPr>
            <p:spPr>
              <a:xfrm>
                <a:off x="4322109" y="3309770"/>
                <a:ext cx="661389"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smtClean="0"/>
                  <a:t>Nhiễm khuẩn nặng, suy đa tạng</a:t>
                </a:r>
                <a:endParaRPr sz="1800"/>
              </a:p>
            </p:txBody>
          </p:sp>
        </p:grpSp>
        <p:grpSp>
          <p:nvGrpSpPr>
            <p:cNvPr id="12" name="Google Shape;5631;p84"/>
            <p:cNvGrpSpPr/>
            <p:nvPr/>
          </p:nvGrpSpPr>
          <p:grpSpPr>
            <a:xfrm>
              <a:off x="4023645" y="3023049"/>
              <a:ext cx="804487" cy="286722"/>
              <a:chOff x="4023645" y="3023049"/>
              <a:chExt cx="804487" cy="286722"/>
            </a:xfrm>
          </p:grpSpPr>
          <p:sp>
            <p:nvSpPr>
              <p:cNvPr id="13" name="Google Shape;5632;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33;p84"/>
              <p:cNvSpPr/>
              <p:nvPr/>
            </p:nvSpPr>
            <p:spPr>
              <a:xfrm>
                <a:off x="4314850" y="3200125"/>
                <a:ext cx="513282"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smtClean="0"/>
                  <a:t>Triệu chứng nhẹ đến vừa</a:t>
                </a:r>
                <a:endParaRPr sz="1800"/>
              </a:p>
            </p:txBody>
          </p:sp>
        </p:grpSp>
      </p:grpSp>
      <p:grpSp>
        <p:nvGrpSpPr>
          <p:cNvPr id="21" name="Google Shape;6044;p86"/>
          <p:cNvGrpSpPr/>
          <p:nvPr/>
        </p:nvGrpSpPr>
        <p:grpSpPr>
          <a:xfrm>
            <a:off x="5401083" y="1560655"/>
            <a:ext cx="565407" cy="346520"/>
            <a:chOff x="2084325" y="363300"/>
            <a:chExt cx="484150" cy="254100"/>
          </a:xfrm>
        </p:grpSpPr>
        <p:sp>
          <p:nvSpPr>
            <p:cNvPr id="22" name="Google Shape;6045;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046;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6345;p86"/>
          <p:cNvGrpSpPr/>
          <p:nvPr/>
        </p:nvGrpSpPr>
        <p:grpSpPr>
          <a:xfrm>
            <a:off x="2691790" y="3148147"/>
            <a:ext cx="476840" cy="548918"/>
            <a:chOff x="6264300" y="3809300"/>
            <a:chExt cx="423950" cy="476175"/>
          </a:xfrm>
          <a:solidFill>
            <a:schemeClr val="accent6"/>
          </a:solidFill>
        </p:grpSpPr>
        <p:sp>
          <p:nvSpPr>
            <p:cNvPr id="25" name="Google Shape;6346;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6347;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6348;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8" name="Google Shape;6336;p86"/>
          <p:cNvGrpSpPr/>
          <p:nvPr/>
        </p:nvGrpSpPr>
        <p:grpSpPr>
          <a:xfrm>
            <a:off x="2683433" y="2294252"/>
            <a:ext cx="454446" cy="489772"/>
            <a:chOff x="5049725" y="3806450"/>
            <a:chExt cx="481825" cy="481825"/>
          </a:xfrm>
          <a:solidFill>
            <a:schemeClr val="accent6"/>
          </a:solidFill>
        </p:grpSpPr>
        <p:sp>
          <p:nvSpPr>
            <p:cNvPr id="29" name="Google Shape;6337;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6338;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6339;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 name="Google Shape;6664;p87"/>
          <p:cNvSpPr/>
          <p:nvPr/>
        </p:nvSpPr>
        <p:spPr>
          <a:xfrm>
            <a:off x="7195948" y="2288500"/>
            <a:ext cx="501461" cy="542553"/>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6641;p87"/>
          <p:cNvGrpSpPr/>
          <p:nvPr/>
        </p:nvGrpSpPr>
        <p:grpSpPr>
          <a:xfrm>
            <a:off x="6408485" y="2170879"/>
            <a:ext cx="508795" cy="650547"/>
            <a:chOff x="-24694925" y="3518700"/>
            <a:chExt cx="242625" cy="296175"/>
          </a:xfrm>
        </p:grpSpPr>
        <p:sp>
          <p:nvSpPr>
            <p:cNvPr id="34" name="Google Shape;6642;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43;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44;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45;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Smiley Face 37"/>
          <p:cNvSpPr/>
          <p:nvPr/>
        </p:nvSpPr>
        <p:spPr>
          <a:xfrm>
            <a:off x="2705869" y="1654530"/>
            <a:ext cx="389678" cy="36879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oogle Shape;6696;p87"/>
          <p:cNvGrpSpPr/>
          <p:nvPr/>
        </p:nvGrpSpPr>
        <p:grpSpPr>
          <a:xfrm>
            <a:off x="7697409" y="3148147"/>
            <a:ext cx="395860" cy="430006"/>
            <a:chOff x="-27719400" y="3925600"/>
            <a:chExt cx="295400" cy="286225"/>
          </a:xfrm>
        </p:grpSpPr>
        <p:sp>
          <p:nvSpPr>
            <p:cNvPr id="40" name="Google Shape;6697;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98;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6612;p87"/>
          <p:cNvGrpSpPr/>
          <p:nvPr/>
        </p:nvGrpSpPr>
        <p:grpSpPr>
          <a:xfrm>
            <a:off x="7034401" y="3116695"/>
            <a:ext cx="529412" cy="449529"/>
            <a:chOff x="-28462125" y="3199700"/>
            <a:chExt cx="298550" cy="259150"/>
          </a:xfrm>
        </p:grpSpPr>
        <p:sp>
          <p:nvSpPr>
            <p:cNvPr id="43" name="Google Shape;6613;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14;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15;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6774;p87"/>
          <p:cNvGrpSpPr/>
          <p:nvPr/>
        </p:nvGrpSpPr>
        <p:grpSpPr>
          <a:xfrm>
            <a:off x="8206797" y="3136807"/>
            <a:ext cx="635685" cy="539317"/>
            <a:chOff x="-25094250" y="3176075"/>
            <a:chExt cx="295400" cy="297750"/>
          </a:xfrm>
        </p:grpSpPr>
        <p:sp>
          <p:nvSpPr>
            <p:cNvPr id="47" name="Google Shape;6775;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76;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77;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p:cNvSpPr txBox="1"/>
          <p:nvPr/>
        </p:nvSpPr>
        <p:spPr>
          <a:xfrm>
            <a:off x="1578530" y="4637819"/>
            <a:ext cx="7741920" cy="738664"/>
          </a:xfrm>
          <a:prstGeom prst="rect">
            <a:avLst/>
          </a:prstGeom>
          <a:noFill/>
        </p:spPr>
        <p:txBody>
          <a:bodyPr wrap="square" rtlCol="0">
            <a:spAutoFit/>
          </a:bodyPr>
          <a:lstStyle/>
          <a:p>
            <a:r>
              <a:rPr lang="en-US"/>
              <a:t>E. Girard, M. Messager, A. Sauvanet, S. Benoist, G. Piessen, J.-Y. Mabrut, C. Mariette. (2014). Anastomotic leakage after gastrointestinal surgery: Diagnosis and management.</a:t>
            </a:r>
          </a:p>
          <a:p>
            <a:endParaRPr lang="en-US"/>
          </a:p>
        </p:txBody>
      </p:sp>
    </p:spTree>
    <p:extLst>
      <p:ext uri="{BB962C8B-B14F-4D97-AF65-F5344CB8AC3E}">
        <p14:creationId xmlns:p14="http://schemas.microsoft.com/office/powerpoint/2010/main" val="678273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39520" y="2032000"/>
            <a:ext cx="7132320" cy="1323439"/>
          </a:xfrm>
          <a:prstGeom prst="rect">
            <a:avLst/>
          </a:prstGeom>
        </p:spPr>
        <p:txBody>
          <a:bodyPr wrap="square">
            <a:spAutoFit/>
          </a:bodyPr>
          <a:lstStyle/>
          <a:p>
            <a:r>
              <a:rPr lang="vi-VN" sz="2000"/>
              <a:t>Đôi khi, XRMN xảy ra sớm, trong vòng 2 ngày đầu tiên sau mổ, nên nghi ngờ về vấn đề kỹ thuật hoặc thiếu máu cục bộ của một trong các đầu nối, đòi hỏi phải phẫu thuật lại sớm để tái tạo vết nối trước khi các dấu hiệu nhiễm trùng xuất hiện.</a:t>
            </a:r>
          </a:p>
        </p:txBody>
      </p:sp>
      <p:sp>
        <p:nvSpPr>
          <p:cNvPr id="8" name="Google Shape;6098;p86"/>
          <p:cNvSpPr/>
          <p:nvPr/>
        </p:nvSpPr>
        <p:spPr>
          <a:xfrm>
            <a:off x="375768" y="2275839"/>
            <a:ext cx="863752" cy="712649"/>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Title 5"/>
          <p:cNvSpPr txBox="1">
            <a:spLocks/>
          </p:cNvSpPr>
          <p:nvPr/>
        </p:nvSpPr>
        <p:spPr>
          <a:xfrm>
            <a:off x="375768" y="428860"/>
            <a:ext cx="7717500"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800"/>
              <a:buFont typeface="Barlow SemiBold"/>
              <a:buNone/>
              <a:defRPr sz="31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algn="l"/>
            <a:r>
              <a:rPr lang="en-US" sz="3200" b="1" smtClean="0">
                <a:solidFill>
                  <a:schemeClr val="bg2"/>
                </a:solidFill>
                <a:latin typeface="Commissioner" panose="020B0604020202020204" charset="0"/>
                <a:cs typeface="Times New Roman"/>
              </a:rPr>
              <a:t>2.6 </a:t>
            </a:r>
            <a:r>
              <a:rPr lang="vi" sz="3200" b="1" smtClean="0">
                <a:solidFill>
                  <a:schemeClr val="bg2"/>
                </a:solidFill>
                <a:latin typeface="Commissioner" panose="020B0604020202020204" charset="0"/>
                <a:cs typeface="Times New Roman"/>
              </a:rPr>
              <a:t>Chiến lược điều trị</a:t>
            </a:r>
            <a:endParaRPr lang="en-US" b="1">
              <a:solidFill>
                <a:schemeClr val="bg2"/>
              </a:solidFill>
              <a:latin typeface="Commissioner" panose="020B0604020202020204" charset="0"/>
            </a:endParaRPr>
          </a:p>
        </p:txBody>
      </p:sp>
      <p:sp>
        <p:nvSpPr>
          <p:cNvPr id="10" name="TextBox 9"/>
          <p:cNvSpPr txBox="1"/>
          <p:nvPr/>
        </p:nvSpPr>
        <p:spPr>
          <a:xfrm>
            <a:off x="1578530" y="4637819"/>
            <a:ext cx="7741920" cy="738664"/>
          </a:xfrm>
          <a:prstGeom prst="rect">
            <a:avLst/>
          </a:prstGeom>
          <a:noFill/>
        </p:spPr>
        <p:txBody>
          <a:bodyPr wrap="square" rtlCol="0">
            <a:spAutoFit/>
          </a:bodyPr>
          <a:lstStyle/>
          <a:p>
            <a:r>
              <a:rPr lang="en-US"/>
              <a:t>E. Girard, M. Messager, A. Sauvanet, S. Benoist, G. Piessen, J.-Y. Mabrut, C. Mariette. (2014). Anastomotic leakage after gastrointestinal surgery: Diagnosis and management.</a:t>
            </a:r>
          </a:p>
          <a:p>
            <a:endParaRPr lang="en-US"/>
          </a:p>
        </p:txBody>
      </p:sp>
    </p:spTree>
    <p:extLst>
      <p:ext uri="{BB962C8B-B14F-4D97-AF65-F5344CB8AC3E}">
        <p14:creationId xmlns:p14="http://schemas.microsoft.com/office/powerpoint/2010/main" val="13909980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
          </p:nvPr>
        </p:nvSpPr>
        <p:spPr>
          <a:xfrm>
            <a:off x="1624340" y="1320400"/>
            <a:ext cx="7296140" cy="3129680"/>
          </a:xfrm>
        </p:spPr>
        <p:txBody>
          <a:bodyPr/>
          <a:lstStyle/>
          <a:p>
            <a:pPr algn="l"/>
            <a:r>
              <a:rPr lang="en-US" sz="2000" smtClean="0">
                <a:latin typeface="+mj-lt"/>
              </a:rPr>
              <a:t>Tóm lại, </a:t>
            </a:r>
            <a:br>
              <a:rPr lang="en-US" sz="2000" smtClean="0">
                <a:latin typeface="+mj-lt"/>
              </a:rPr>
            </a:br>
            <a:r>
              <a:rPr lang="en-US" sz="2000" smtClean="0">
                <a:latin typeface="+mj-lt"/>
              </a:rPr>
              <a:t>XRMN</a:t>
            </a:r>
            <a:r>
              <a:rPr lang="vi-VN" sz="2000" smtClean="0">
                <a:latin typeface="+mj-lt"/>
              </a:rPr>
              <a:t> </a:t>
            </a:r>
            <a:r>
              <a:rPr lang="vi-VN" sz="2000">
                <a:latin typeface="+mj-lt"/>
              </a:rPr>
              <a:t>là một biến chứng phổ biến trong phẫu thuật tiêu hóa gan mật, làm tăng thời gian nằm viện, nguy cơ bệnh tật và tử vong sau mổ. </a:t>
            </a:r>
            <a:r>
              <a:rPr lang="en-US" sz="2000" smtClean="0">
                <a:latin typeface="+mj-lt"/>
              </a:rPr>
              <a:t/>
            </a:r>
            <a:br>
              <a:rPr lang="en-US" sz="2000" smtClean="0">
                <a:latin typeface="+mj-lt"/>
              </a:rPr>
            </a:br>
            <a:r>
              <a:rPr lang="vi-VN" sz="2000" smtClean="0">
                <a:latin typeface="+mj-lt"/>
              </a:rPr>
              <a:t>Xác </a:t>
            </a:r>
            <a:r>
              <a:rPr lang="vi-VN" sz="2000">
                <a:latin typeface="+mj-lt"/>
              </a:rPr>
              <a:t>định các yếu tố nguy cơ để phòng ngừa. </a:t>
            </a:r>
            <a:r>
              <a:rPr lang="en-US" sz="2000" smtClean="0">
                <a:latin typeface="+mj-lt"/>
              </a:rPr>
              <a:t/>
            </a:r>
            <a:br>
              <a:rPr lang="en-US" sz="2000" smtClean="0">
                <a:latin typeface="+mj-lt"/>
              </a:rPr>
            </a:br>
            <a:r>
              <a:rPr lang="vi-VN" sz="2000" smtClean="0">
                <a:latin typeface="+mj-lt"/>
              </a:rPr>
              <a:t>Biểu </a:t>
            </a:r>
            <a:r>
              <a:rPr lang="vi-VN" sz="2000">
                <a:latin typeface="+mj-lt"/>
              </a:rPr>
              <a:t>hiện lâm sàng đa dạng từ không triệu chứng đến sốc nhiễm trùng đe dọa tính mạng. </a:t>
            </a:r>
            <a:r>
              <a:rPr lang="en-US" sz="2000" smtClean="0">
                <a:latin typeface="+mj-lt"/>
              </a:rPr>
              <a:t/>
            </a:r>
            <a:br>
              <a:rPr lang="en-US" sz="2000" smtClean="0">
                <a:latin typeface="+mj-lt"/>
              </a:rPr>
            </a:br>
            <a:r>
              <a:rPr lang="vi-VN" sz="2000" smtClean="0">
                <a:latin typeface="+mj-lt"/>
              </a:rPr>
              <a:t>CT </a:t>
            </a:r>
            <a:r>
              <a:rPr lang="vi-VN" sz="2000">
                <a:latin typeface="+mj-lt"/>
              </a:rPr>
              <a:t>scan thường được chỉ định để xác định xì rò miệng nối và hậu quả của nó. </a:t>
            </a:r>
            <a:r>
              <a:rPr lang="en-US" sz="2000" smtClean="0">
                <a:latin typeface="+mj-lt"/>
              </a:rPr>
              <a:t/>
            </a:r>
            <a:br>
              <a:rPr lang="en-US" sz="2000" smtClean="0">
                <a:latin typeface="+mj-lt"/>
              </a:rPr>
            </a:br>
            <a:r>
              <a:rPr lang="vi-VN" sz="2000" smtClean="0">
                <a:latin typeface="+mj-lt"/>
              </a:rPr>
              <a:t>Điều </a:t>
            </a:r>
            <a:r>
              <a:rPr lang="vi-VN" sz="2000">
                <a:latin typeface="+mj-lt"/>
              </a:rPr>
              <a:t>trị phụ thuộc vào tình trạng nhiễm khuẩn của bệnh nhân. </a:t>
            </a:r>
            <a:endParaRPr lang="en-US" sz="2000">
              <a:latin typeface="+mj-lt"/>
            </a:endParaRPr>
          </a:p>
        </p:txBody>
      </p:sp>
      <p:grpSp>
        <p:nvGrpSpPr>
          <p:cNvPr id="8" name="Google Shape;6778;p87"/>
          <p:cNvGrpSpPr/>
          <p:nvPr/>
        </p:nvGrpSpPr>
        <p:grpSpPr>
          <a:xfrm>
            <a:off x="148595" y="1748913"/>
            <a:ext cx="1327149" cy="1276974"/>
            <a:chOff x="-25094250" y="3547050"/>
            <a:chExt cx="295400" cy="295375"/>
          </a:xfrm>
        </p:grpSpPr>
        <p:sp>
          <p:nvSpPr>
            <p:cNvPr id="9" name="Google Shape;6779;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80;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81;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82;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83;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7704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0179" y="126742"/>
            <a:ext cx="8667751" cy="5016758"/>
          </a:xfrm>
          <a:prstGeom prst="rect">
            <a:avLst/>
          </a:prstGeom>
          <a:noFill/>
        </p:spPr>
        <p:txBody>
          <a:bodyPr wrap="square" rtlCol="0">
            <a:spAutoFit/>
          </a:bodyPr>
          <a:lstStyle/>
          <a:p>
            <a:r>
              <a:rPr lang="en-US" sz="2000" b="1" smtClean="0"/>
              <a:t>Bệnh nhân: NGUYỄN THỊ MAI 69F B07-0042289</a:t>
            </a:r>
          </a:p>
          <a:p>
            <a:r>
              <a:rPr lang="en-US" sz="2000" smtClean="0"/>
              <a:t>Quá trình bệnh lý:</a:t>
            </a:r>
          </a:p>
          <a:p>
            <a:pPr marL="285750" indent="-285750">
              <a:buFont typeface="Arial" panose="020B0604020202020204" pitchFamily="34" charset="0"/>
              <a:buChar char="•"/>
            </a:pPr>
            <a:r>
              <a:rPr lang="en-US" sz="2000" b="1" smtClean="0"/>
              <a:t>03/11/2022</a:t>
            </a:r>
            <a:r>
              <a:rPr lang="en-US" sz="2000" smtClean="0"/>
              <a:t> Phẫu thuật nội soi cắt khối tá tụy, nối mật – ruột – da vì u đoạn cuối ống mật chủ.</a:t>
            </a:r>
          </a:p>
          <a:p>
            <a:pPr lvl="8"/>
            <a:r>
              <a:rPr lang="en-US" sz="2000" smtClean="0"/>
              <a:t>Nối ống tụy – hỗng tràng tận - bên và đặt dẫn lưu trong miệng nối tụy</a:t>
            </a:r>
          </a:p>
          <a:p>
            <a:pPr lvl="8"/>
            <a:r>
              <a:rPr lang="en-US" sz="2000" smtClean="0"/>
              <a:t>Nối ống gan chung – hỗng tràng</a:t>
            </a:r>
          </a:p>
          <a:p>
            <a:pPr lvl="8"/>
            <a:r>
              <a:rPr lang="en-US" sz="2000" smtClean="0"/>
              <a:t>Đưa đầu tận quai hỗng tràng ra da qua ống Kehr, đính quai hỗng tràng lên thành bụng vùng hông phải, đánh dấu bằng 1 clip.</a:t>
            </a:r>
          </a:p>
          <a:p>
            <a:pPr lvl="8"/>
            <a:r>
              <a:rPr lang="en-US" sz="2000" smtClean="0"/>
              <a:t>Nối vị - tràng trước mạc treo đại tràng ngang</a:t>
            </a:r>
          </a:p>
          <a:p>
            <a:pPr lvl="8"/>
            <a:r>
              <a:rPr lang="en-US" sz="2000" smtClean="0"/>
              <a:t>Dẫn lưu miệng nối mật - ruột ra hông phải, dẫn lưu miệng nối tụy – ruột ra hạ sườn phải. Ống Kehr ra hông phải, dẫn lưu hố lách ra hông trái. </a:t>
            </a:r>
          </a:p>
          <a:p>
            <a:pPr marL="285750" lvl="8" indent="-285750">
              <a:buFont typeface="Arial" panose="020B0604020202020204" pitchFamily="34" charset="0"/>
              <a:buChar char="•"/>
            </a:pPr>
            <a:r>
              <a:rPr lang="en-US" sz="2000" b="1" smtClean="0"/>
              <a:t>14/11/2022</a:t>
            </a:r>
            <a:r>
              <a:rPr lang="en-US" sz="2000" smtClean="0"/>
              <a:t> Lâm sàng: đau âm ỉ bụng trên rốn, bụng ấn đau trên rốn, d</a:t>
            </a:r>
            <a:r>
              <a:rPr lang="vi-VN" sz="2000" smtClean="0"/>
              <a:t>ẫn </a:t>
            </a:r>
            <a:r>
              <a:rPr lang="vi-VN" sz="2000"/>
              <a:t>lưu bên phải ra khoảng 100ml dịch trắng đục </a:t>
            </a:r>
            <a:r>
              <a:rPr lang="vi-VN" sz="2000" smtClean="0"/>
              <a:t>ít</a:t>
            </a:r>
            <a:r>
              <a:rPr lang="en-US" sz="2000" smtClean="0"/>
              <a:t>, d</a:t>
            </a:r>
            <a:r>
              <a:rPr lang="vi-VN" sz="2000" smtClean="0"/>
              <a:t>ẫn </a:t>
            </a:r>
            <a:r>
              <a:rPr lang="vi-VN" sz="2000"/>
              <a:t>lưu bên trái ra ít dịch đỏ </a:t>
            </a:r>
            <a:r>
              <a:rPr lang="vi-VN" sz="2000" smtClean="0"/>
              <a:t>loãng</a:t>
            </a:r>
            <a:r>
              <a:rPr lang="en-US" sz="2000" smtClean="0"/>
              <a:t>.</a:t>
            </a:r>
            <a:endParaRPr lang="vi-VN" sz="2000"/>
          </a:p>
          <a:p>
            <a:pPr lvl="8"/>
            <a:r>
              <a:rPr lang="en-US" sz="2000" smtClean="0"/>
              <a:t>Cận lâm sàng: WBC 20 G/L ưu thế Neutrophil.</a:t>
            </a:r>
          </a:p>
          <a:p>
            <a:pPr lvl="8"/>
            <a:r>
              <a:rPr lang="en-US" sz="2000" smtClean="0"/>
              <a:t>CLVT bụng chậu với bơm thuốc tương phản qua ống Kehr mật ruột da</a:t>
            </a:r>
          </a:p>
        </p:txBody>
      </p:sp>
    </p:spTree>
    <p:extLst>
      <p:ext uri="{BB962C8B-B14F-4D97-AF65-F5344CB8AC3E}">
        <p14:creationId xmlns:p14="http://schemas.microsoft.com/office/powerpoint/2010/main" val="2138545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073499" y="299661"/>
            <a:ext cx="4971244" cy="4488884"/>
          </a:xfrm>
          <a:prstGeom prst="rect">
            <a:avLst/>
          </a:prstGeom>
        </p:spPr>
      </p:pic>
    </p:spTree>
    <p:extLst>
      <p:ext uri="{BB962C8B-B14F-4D97-AF65-F5344CB8AC3E}">
        <p14:creationId xmlns:p14="http://schemas.microsoft.com/office/powerpoint/2010/main" val="1869232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400050"/>
            <a:ext cx="8667751" cy="4401205"/>
          </a:xfrm>
          <a:prstGeom prst="rect">
            <a:avLst/>
          </a:prstGeom>
          <a:noFill/>
        </p:spPr>
        <p:txBody>
          <a:bodyPr wrap="square" rtlCol="0">
            <a:spAutoFit/>
          </a:bodyPr>
          <a:lstStyle/>
          <a:p>
            <a:r>
              <a:rPr lang="en-US" sz="2800" b="1" smtClean="0"/>
              <a:t>Bệnh nhân: NGUYỄN THỊ MAI 69F B07-0042289</a:t>
            </a:r>
          </a:p>
          <a:p>
            <a:r>
              <a:rPr lang="en-US" sz="2800" smtClean="0"/>
              <a:t>Quá trình bệnh lý:</a:t>
            </a:r>
          </a:p>
          <a:p>
            <a:pPr marL="342900" indent="-342900">
              <a:buFont typeface="Arial" panose="020B0604020202020204" pitchFamily="34" charset="0"/>
              <a:buChar char="•"/>
            </a:pPr>
            <a:r>
              <a:rPr lang="en-US" sz="2800" b="1" smtClean="0"/>
              <a:t>15/11/2022</a:t>
            </a:r>
            <a:r>
              <a:rPr lang="en-US" sz="2800" smtClean="0"/>
              <a:t> PTNS thám sát miệng nối tụy ruột</a:t>
            </a:r>
          </a:p>
          <a:p>
            <a:r>
              <a:rPr lang="en-US" sz="2800" smtClean="0"/>
              <a:t>Miệng nối tụy có mủ, giả mạc và ít mô hoại tử, miệng nối tụy bị hở #1cm ở bờ dưới, mô tụy chắc, không hoại tử, ống dẫn lưu còn bên trong. Cắt, lọc, rửa, khâu lại miệng nối tụy.</a:t>
            </a:r>
          </a:p>
          <a:p>
            <a:r>
              <a:rPr lang="en-US" sz="2800" smtClean="0"/>
              <a:t>Gỡ dính các quai ruột non. Đặt 3 ống dẫn lưu vào dưới gan, miệng nối tụy và hố lách.</a:t>
            </a:r>
          </a:p>
          <a:p>
            <a:endParaRPr lang="en-US" sz="2800" smtClean="0"/>
          </a:p>
        </p:txBody>
      </p:sp>
    </p:spTree>
    <p:extLst>
      <p:ext uri="{BB962C8B-B14F-4D97-AF65-F5344CB8AC3E}">
        <p14:creationId xmlns:p14="http://schemas.microsoft.com/office/powerpoint/2010/main" val="2948415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3488" y="244697"/>
            <a:ext cx="8605235" cy="5170646"/>
          </a:xfrm>
          <a:prstGeom prst="rect">
            <a:avLst/>
          </a:prstGeom>
          <a:noFill/>
        </p:spPr>
        <p:txBody>
          <a:bodyPr wrap="square" rtlCol="0">
            <a:spAutoFit/>
          </a:bodyPr>
          <a:lstStyle/>
          <a:p>
            <a:r>
              <a:rPr lang="en-US" sz="2200" b="1" smtClean="0"/>
              <a:t>Bệnh nhân: CAO VĂN LONG 67M N22-0024932</a:t>
            </a:r>
          </a:p>
          <a:p>
            <a:r>
              <a:rPr lang="en-US" sz="2200" smtClean="0"/>
              <a:t>Quá trình bệnh lý:</a:t>
            </a:r>
          </a:p>
          <a:p>
            <a:pPr marL="342900" indent="-342900">
              <a:buFont typeface="Arial" panose="020B0604020202020204" pitchFamily="34" charset="0"/>
              <a:buChar char="•"/>
            </a:pPr>
            <a:r>
              <a:rPr lang="en-US" sz="2200" b="1" smtClean="0"/>
              <a:t>14/02/2022</a:t>
            </a:r>
            <a:r>
              <a:rPr lang="en-US" sz="2200" smtClean="0"/>
              <a:t> Ung thư trực tràng cao T4bN2M0, PTNS cắt trước.</a:t>
            </a:r>
          </a:p>
          <a:p>
            <a:r>
              <a:rPr lang="en-US" sz="2200" smtClean="0"/>
              <a:t>Nối đại – trực tràng kiểu tận-tận, miệng nối trong ổ bụng cách rìa hậu môn 6cm, miệng nối không căng, tưới máu tốt, air test không xì. </a:t>
            </a:r>
          </a:p>
          <a:p>
            <a:r>
              <a:rPr lang="en-US" sz="2200" smtClean="0"/>
              <a:t>Dẫn lưu tiểu khung, dẫn lưu lòng đại tràng qua ngả hậu môn. Không mở hồi tràng ra da.</a:t>
            </a:r>
          </a:p>
          <a:p>
            <a:pPr marL="342900" indent="-342900">
              <a:buFont typeface="Arial" panose="020B0604020202020204" pitchFamily="34" charset="0"/>
              <a:buChar char="•"/>
            </a:pPr>
            <a:r>
              <a:rPr lang="en-US" sz="2200" b="1" smtClean="0"/>
              <a:t>18/02/2022 </a:t>
            </a:r>
          </a:p>
          <a:p>
            <a:r>
              <a:rPr lang="en-US" sz="2200" smtClean="0"/>
              <a:t>Lâm sàng: Đau vùng quanh rốn, bụng chướng, ấn đau khắp bụng, ODL bên phải ra 200ml dịch nâu.</a:t>
            </a:r>
          </a:p>
          <a:p>
            <a:r>
              <a:rPr lang="en-US" sz="2200" smtClean="0"/>
              <a:t>Cận lâm sàng: WBC 13 G/L ưu thế Neutrophil, Procalcitonin 1,08 ng/mL.</a:t>
            </a:r>
          </a:p>
          <a:p>
            <a:r>
              <a:rPr lang="en-US" sz="2200" smtClean="0"/>
              <a:t>CLVT bụng chậu có thuốc</a:t>
            </a:r>
          </a:p>
          <a:p>
            <a:pPr marL="342900" indent="-342900">
              <a:buFont typeface="Arial" panose="020B0604020202020204" pitchFamily="34" charset="0"/>
              <a:buChar char="•"/>
            </a:pPr>
            <a:endParaRPr lang="en-US" sz="2200" smtClean="0"/>
          </a:p>
        </p:txBody>
      </p:sp>
    </p:spTree>
    <p:extLst>
      <p:ext uri="{BB962C8B-B14F-4D97-AF65-F5344CB8AC3E}">
        <p14:creationId xmlns:p14="http://schemas.microsoft.com/office/powerpoint/2010/main" val="3503161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6700" y="247650"/>
            <a:ext cx="8667751" cy="4832092"/>
          </a:xfrm>
          <a:prstGeom prst="rect">
            <a:avLst/>
          </a:prstGeom>
          <a:noFill/>
        </p:spPr>
        <p:txBody>
          <a:bodyPr wrap="square" rtlCol="0">
            <a:spAutoFit/>
          </a:bodyPr>
          <a:lstStyle/>
          <a:p>
            <a:r>
              <a:rPr lang="en-US" sz="2200" b="1" smtClean="0"/>
              <a:t>Bệnh nhân: CAO VĂN LONG 67M N22-0024932</a:t>
            </a:r>
          </a:p>
          <a:p>
            <a:r>
              <a:rPr lang="en-US" sz="2200" smtClean="0"/>
              <a:t>Quá trình bệnh lý:</a:t>
            </a:r>
          </a:p>
          <a:p>
            <a:pPr marL="342900" indent="-342900">
              <a:buFont typeface="Arial" panose="020B0604020202020204" pitchFamily="34" charset="0"/>
              <a:buChar char="•"/>
            </a:pPr>
            <a:r>
              <a:rPr lang="en-US" sz="2200" b="1" smtClean="0"/>
              <a:t>18/02/2022 </a:t>
            </a:r>
            <a:r>
              <a:rPr lang="en-US" sz="2200" smtClean="0"/>
              <a:t>PTNS ổ bụng và ngả hậu môn.</a:t>
            </a:r>
          </a:p>
          <a:p>
            <a:r>
              <a:rPr lang="en-US" sz="2200" smtClean="0"/>
              <a:t>Ổ bụng có dịch đục, giả mạc nhiều ở tầng bụng dưới và ít ở tầng bụng trên. Ruột non chướng. Thám sát thấy lỗ xì miệng nối đại- trực tràng ở vị trí sau phải kt#5cm, miệng nối cách rìa hậu môn #6cm.</a:t>
            </a:r>
          </a:p>
          <a:p>
            <a:r>
              <a:rPr lang="en-US" sz="2200" smtClean="0"/>
              <a:t>Đại tràng quanh lỗ thủng còn hồng và mềm mại.</a:t>
            </a:r>
          </a:p>
          <a:p>
            <a:r>
              <a:rPr lang="en-US" sz="2200" smtClean="0"/>
              <a:t>Khâu lỗ thủng qua ngả bụng và ngả hậu môn, kiểm tra miệng nối kín. </a:t>
            </a:r>
          </a:p>
          <a:p>
            <a:r>
              <a:rPr lang="en-US" sz="2200" smtClean="0"/>
              <a:t>Rửa bụng. </a:t>
            </a:r>
          </a:p>
          <a:p>
            <a:r>
              <a:rPr lang="en-US" sz="2200" smtClean="0"/>
              <a:t>Đặt dẫn lưu tiểu khung ra hố chấu trái và thông trực tràng ra hậu môn. </a:t>
            </a:r>
          </a:p>
          <a:p>
            <a:r>
              <a:rPr lang="en-US" sz="2200" smtClean="0"/>
              <a:t>Mở hồi tràng ra da ở hông phải.</a:t>
            </a:r>
          </a:p>
          <a:p>
            <a:endParaRPr lang="en-US" sz="2200" smtClean="0"/>
          </a:p>
        </p:txBody>
      </p:sp>
    </p:spTree>
    <p:extLst>
      <p:ext uri="{BB962C8B-B14F-4D97-AF65-F5344CB8AC3E}">
        <p14:creationId xmlns:p14="http://schemas.microsoft.com/office/powerpoint/2010/main" val="2883987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7" name="Picture 3"/>
          <p:cNvPicPr>
            <a:picLocks noChangeAspect="1"/>
          </p:cNvPicPr>
          <p:nvPr/>
        </p:nvPicPr>
        <p:blipFill>
          <a:blip r:embed="rId3">
            <a:extLst>
              <a:ext uri="{BEBA8EAE-BF5A-486C-A8C5-ECC9F3942E4B}">
                <a14:imgProps xmlns:a14="http://schemas.microsoft.com/office/drawing/2010/main">
                  <a14:imgLayer r:embed="rId4">
                    <a14:imgEffect>
                      <a14:saturation sat="84000"/>
                    </a14:imgEffect>
                  </a14:imgLayer>
                </a14:imgProps>
              </a:ext>
            </a:extLst>
          </a:blip>
          <a:srcRect/>
          <a:stretch>
            <a:fillRect/>
          </a:stretch>
        </p:blipFill>
        <p:spPr>
          <a:xfrm>
            <a:off x="2996740" y="643467"/>
            <a:ext cx="6020740" cy="4018844"/>
          </a:xfrm>
          <a:prstGeom prst="ellipse">
            <a:avLst/>
          </a:prstGeom>
          <a:gradFill>
            <a:gsLst>
              <a:gs pos="100000">
                <a:srgbClr val="E1EDEA"/>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oftEdge rad="112500"/>
          </a:effectLst>
        </p:spPr>
      </p:pic>
      <p:sp>
        <p:nvSpPr>
          <p:cNvPr id="352" name="Google Shape;352;p41"/>
          <p:cNvSpPr/>
          <p:nvPr/>
        </p:nvSpPr>
        <p:spPr>
          <a:xfrm>
            <a:off x="891822" y="1932275"/>
            <a:ext cx="5429956"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lvl="0"/>
            <a:r>
              <a:rPr lang="en-US" sz="4000" dirty="0">
                <a:solidFill>
                  <a:schemeClr val="dk2"/>
                </a:solidFill>
                <a:latin typeface="Commissioner ExtraBold"/>
                <a:ea typeface="Commissioner ExtraBold"/>
                <a:cs typeface="Commissioner ExtraBold"/>
                <a:sym typeface="Commissioner ExtraBold"/>
              </a:rPr>
              <a:t>TẮC RUỘT SAU MỔ</a:t>
            </a:r>
          </a:p>
        </p:txBody>
      </p:sp>
      <p:sp>
        <p:nvSpPr>
          <p:cNvPr id="355" name="Google Shape;355;p41"/>
          <p:cNvSpPr txBox="1">
            <a:spLocks noGrp="1"/>
          </p:cNvSpPr>
          <p:nvPr>
            <p:ph type="title" idx="2"/>
          </p:nvPr>
        </p:nvSpPr>
        <p:spPr>
          <a:xfrm>
            <a:off x="6128006" y="144460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03</a:t>
            </a:r>
            <a:endParaRPr/>
          </a:p>
        </p:txBody>
      </p:sp>
    </p:spTree>
    <p:extLst>
      <p:ext uri="{BB962C8B-B14F-4D97-AF65-F5344CB8AC3E}">
        <p14:creationId xmlns:p14="http://schemas.microsoft.com/office/powerpoint/2010/main" val="443339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Picture 2"/>
          <p:cNvPicPr>
            <a:picLocks noChangeAspect="1"/>
          </p:cNvPicPr>
          <p:nvPr/>
        </p:nvPicPr>
        <p:blipFill>
          <a:blip r:embed="rId3"/>
          <a:srcRect l="29310" r="15062"/>
          <a:stretch>
            <a:fillRect/>
          </a:stretch>
        </p:blipFill>
        <p:spPr>
          <a:xfrm>
            <a:off x="693598" y="2809273"/>
            <a:ext cx="1549477" cy="1566831"/>
          </a:xfrm>
          <a:prstGeom prst="rect">
            <a:avLst/>
          </a:prstGeom>
        </p:spPr>
      </p:pic>
      <p:grpSp>
        <p:nvGrpSpPr>
          <p:cNvPr id="54" name="Group 3"/>
          <p:cNvGrpSpPr/>
          <p:nvPr/>
        </p:nvGrpSpPr>
        <p:grpSpPr>
          <a:xfrm>
            <a:off x="2281381" y="2854724"/>
            <a:ext cx="6323263" cy="2193526"/>
            <a:chOff x="0" y="0"/>
            <a:chExt cx="3330772" cy="1155438"/>
          </a:xfrm>
        </p:grpSpPr>
        <p:sp>
          <p:nvSpPr>
            <p:cNvPr id="1048592" name="Freeform 4"/>
            <p:cNvSpPr/>
            <p:nvPr/>
          </p:nvSpPr>
          <p:spPr>
            <a:xfrm>
              <a:off x="0" y="0"/>
              <a:ext cx="3330772" cy="1155438"/>
            </a:xfrm>
            <a:custGeom>
              <a:avLst/>
              <a:gdLst/>
              <a:ahLst/>
              <a:cxnLst/>
              <a:rect l="l" t="t" r="r" b="b"/>
              <a:pathLst>
                <a:path w="3330772" h="1155438">
                  <a:moveTo>
                    <a:pt x="0" y="0"/>
                  </a:moveTo>
                  <a:lnTo>
                    <a:pt x="3330772" y="0"/>
                  </a:lnTo>
                  <a:lnTo>
                    <a:pt x="3330772" y="1155438"/>
                  </a:lnTo>
                  <a:lnTo>
                    <a:pt x="0" y="1155438"/>
                  </a:lnTo>
                  <a:close/>
                </a:path>
              </a:pathLst>
            </a:custGeom>
            <a:solidFill>
              <a:srgbClr val="FFFFFF"/>
            </a:solidFill>
          </p:spPr>
        </p:sp>
        <p:sp>
          <p:nvSpPr>
            <p:cNvPr id="1048593" name="TextBox 5"/>
            <p:cNvSpPr txBox="1"/>
            <p:nvPr/>
          </p:nvSpPr>
          <p:spPr>
            <a:xfrm>
              <a:off x="0" y="-57150"/>
              <a:ext cx="812800" cy="869950"/>
            </a:xfrm>
            <a:prstGeom prst="rect">
              <a:avLst/>
            </a:prstGeom>
          </p:spPr>
          <p:txBody>
            <a:bodyPr lIns="25400" tIns="25400" rIns="25400" bIns="25400" rtlCol="0" anchor="ctr"/>
            <a:lstStyle/>
            <a:p>
              <a:pPr algn="ctr">
                <a:lnSpc>
                  <a:spcPts val="1820"/>
                </a:lnSpc>
              </a:pPr>
              <a:endParaRPr sz="700">
                <a:latin typeface="Arial" panose="020B0604020202020204" pitchFamily="34" charset="0"/>
              </a:endParaRPr>
            </a:p>
          </p:txBody>
        </p:sp>
      </p:grpSp>
      <p:pic>
        <p:nvPicPr>
          <p:cNvPr id="2097156" name="Picture 6"/>
          <p:cNvPicPr>
            <a:picLocks noChangeAspect="1"/>
          </p:cNvPicPr>
          <p:nvPr/>
        </p:nvPicPr>
        <p:blipFill>
          <a:blip r:embed="rId4"/>
          <a:srcRect/>
          <a:stretch>
            <a:fillRect/>
          </a:stretch>
        </p:blipFill>
        <p:spPr>
          <a:xfrm>
            <a:off x="2524000" y="3992569"/>
            <a:ext cx="223299" cy="223299"/>
          </a:xfrm>
          <a:prstGeom prst="rect">
            <a:avLst/>
          </a:prstGeom>
        </p:spPr>
      </p:pic>
      <p:pic>
        <p:nvPicPr>
          <p:cNvPr id="2097157" name="Picture 7"/>
          <p:cNvPicPr>
            <a:picLocks noChangeAspect="1"/>
          </p:cNvPicPr>
          <p:nvPr/>
        </p:nvPicPr>
        <p:blipFill>
          <a:blip r:embed="rId5"/>
          <a:srcRect/>
          <a:stretch>
            <a:fillRect/>
          </a:stretch>
        </p:blipFill>
        <p:spPr>
          <a:xfrm>
            <a:off x="2524000" y="3554039"/>
            <a:ext cx="223299" cy="223299"/>
          </a:xfrm>
          <a:prstGeom prst="rect">
            <a:avLst/>
          </a:prstGeom>
        </p:spPr>
      </p:pic>
      <p:pic>
        <p:nvPicPr>
          <p:cNvPr id="2097158" name="Picture 8"/>
          <p:cNvPicPr>
            <a:picLocks noChangeAspect="1"/>
          </p:cNvPicPr>
          <p:nvPr/>
        </p:nvPicPr>
        <p:blipFill>
          <a:blip r:embed="rId6"/>
          <a:srcRect/>
          <a:stretch>
            <a:fillRect/>
          </a:stretch>
        </p:blipFill>
        <p:spPr>
          <a:xfrm>
            <a:off x="2524000" y="3116428"/>
            <a:ext cx="223299" cy="223299"/>
          </a:xfrm>
          <a:prstGeom prst="rect">
            <a:avLst/>
          </a:prstGeom>
        </p:spPr>
      </p:pic>
      <p:pic>
        <p:nvPicPr>
          <p:cNvPr id="2097159" name="Picture 9"/>
          <p:cNvPicPr>
            <a:picLocks noChangeAspect="1"/>
          </p:cNvPicPr>
          <p:nvPr/>
        </p:nvPicPr>
        <p:blipFill>
          <a:blip r:embed="rId7"/>
          <a:srcRect/>
          <a:stretch>
            <a:fillRect/>
          </a:stretch>
        </p:blipFill>
        <p:spPr>
          <a:xfrm>
            <a:off x="3290932" y="308294"/>
            <a:ext cx="5338719" cy="3228697"/>
          </a:xfrm>
          <a:prstGeom prst="rect">
            <a:avLst/>
          </a:prstGeom>
        </p:spPr>
      </p:pic>
      <p:sp>
        <p:nvSpPr>
          <p:cNvPr id="1048594" name="TextBox 10"/>
          <p:cNvSpPr txBox="1"/>
          <p:nvPr/>
        </p:nvSpPr>
        <p:spPr>
          <a:xfrm>
            <a:off x="3157532" y="3083091"/>
            <a:ext cx="2285481" cy="258276"/>
          </a:xfrm>
          <a:prstGeom prst="rect">
            <a:avLst/>
          </a:prstGeom>
        </p:spPr>
        <p:txBody>
          <a:bodyPr lIns="0" tIns="0" rIns="0" bIns="0" rtlCol="0" anchor="t">
            <a:spAutoFit/>
          </a:bodyPr>
          <a:lstStyle/>
          <a:p>
            <a:pPr>
              <a:lnSpc>
                <a:spcPts val="2240"/>
              </a:lnSpc>
            </a:pPr>
            <a:r>
              <a:rPr lang="en-US" sz="1600" spc="258">
                <a:solidFill>
                  <a:srgbClr val="06283D"/>
                </a:solidFill>
                <a:latin typeface="Arial" panose="020B0604020202020204" pitchFamily="34" charset="0"/>
              </a:rPr>
              <a:t>Dính/ dây thắt</a:t>
            </a:r>
          </a:p>
        </p:txBody>
      </p:sp>
      <p:sp>
        <p:nvSpPr>
          <p:cNvPr id="1048595" name="TextBox 11"/>
          <p:cNvSpPr txBox="1"/>
          <p:nvPr/>
        </p:nvSpPr>
        <p:spPr>
          <a:xfrm>
            <a:off x="3120785" y="3503653"/>
            <a:ext cx="1948741" cy="258276"/>
          </a:xfrm>
          <a:prstGeom prst="rect">
            <a:avLst/>
          </a:prstGeom>
        </p:spPr>
        <p:txBody>
          <a:bodyPr lIns="0" tIns="0" rIns="0" bIns="0" rtlCol="0" anchor="t">
            <a:spAutoFit/>
          </a:bodyPr>
          <a:lstStyle/>
          <a:p>
            <a:pPr>
              <a:lnSpc>
                <a:spcPts val="2240"/>
              </a:lnSpc>
            </a:pPr>
            <a:r>
              <a:rPr lang="en-US" sz="1600" spc="258" dirty="0" err="1">
                <a:solidFill>
                  <a:srgbClr val="06283D"/>
                </a:solidFill>
                <a:latin typeface="Arial" panose="020B0604020202020204" pitchFamily="34" charset="0"/>
              </a:rPr>
              <a:t>Áp</a:t>
            </a:r>
            <a:r>
              <a:rPr lang="en-US" sz="1600" spc="258" dirty="0">
                <a:solidFill>
                  <a:srgbClr val="06283D"/>
                </a:solidFill>
                <a:latin typeface="Arial" panose="020B0604020202020204" pitchFamily="34" charset="0"/>
              </a:rPr>
              <a:t> </a:t>
            </a:r>
            <a:r>
              <a:rPr lang="en-US" sz="1600" spc="258" dirty="0" err="1">
                <a:solidFill>
                  <a:srgbClr val="06283D"/>
                </a:solidFill>
                <a:latin typeface="Arial" panose="020B0604020202020204" pitchFamily="34" charset="0"/>
              </a:rPr>
              <a:t>xe</a:t>
            </a:r>
            <a:r>
              <a:rPr lang="en-US" sz="1600" spc="258" dirty="0">
                <a:solidFill>
                  <a:srgbClr val="06283D"/>
                </a:solidFill>
                <a:latin typeface="Arial" panose="020B0604020202020204" pitchFamily="34" charset="0"/>
              </a:rPr>
              <a:t> </a:t>
            </a:r>
            <a:r>
              <a:rPr lang="en-US" sz="1600" spc="258" dirty="0" err="1">
                <a:solidFill>
                  <a:srgbClr val="06283D"/>
                </a:solidFill>
                <a:latin typeface="Arial" panose="020B0604020202020204" pitchFamily="34" charset="0"/>
              </a:rPr>
              <a:t>tồn</a:t>
            </a:r>
            <a:r>
              <a:rPr lang="en-US" sz="1600" spc="258" dirty="0">
                <a:solidFill>
                  <a:srgbClr val="06283D"/>
                </a:solidFill>
                <a:latin typeface="Arial" panose="020B0604020202020204" pitchFamily="34" charset="0"/>
              </a:rPr>
              <a:t> </a:t>
            </a:r>
            <a:r>
              <a:rPr lang="en-US" sz="1600" spc="258" dirty="0" err="1">
                <a:solidFill>
                  <a:srgbClr val="06283D"/>
                </a:solidFill>
                <a:latin typeface="Arial" panose="020B0604020202020204" pitchFamily="34" charset="0"/>
              </a:rPr>
              <a:t>lưu</a:t>
            </a:r>
            <a:endParaRPr lang="en-US" sz="1600" spc="258" dirty="0">
              <a:solidFill>
                <a:srgbClr val="06283D"/>
              </a:solidFill>
              <a:latin typeface="Arial" panose="020B0604020202020204" pitchFamily="34" charset="0"/>
            </a:endParaRPr>
          </a:p>
        </p:txBody>
      </p:sp>
      <p:sp>
        <p:nvSpPr>
          <p:cNvPr id="1048596" name="TextBox 12"/>
          <p:cNvSpPr txBox="1"/>
          <p:nvPr/>
        </p:nvSpPr>
        <p:spPr>
          <a:xfrm>
            <a:off x="3120785" y="3872699"/>
            <a:ext cx="4535649" cy="846386"/>
          </a:xfrm>
          <a:prstGeom prst="rect">
            <a:avLst/>
          </a:prstGeom>
        </p:spPr>
        <p:txBody>
          <a:bodyPr lIns="0" tIns="0" rIns="0" bIns="0" rtlCol="0" anchor="t">
            <a:spAutoFit/>
          </a:bodyPr>
          <a:lstStyle/>
          <a:p>
            <a:pPr>
              <a:lnSpc>
                <a:spcPts val="2244"/>
              </a:lnSpc>
            </a:pPr>
            <a:r>
              <a:rPr lang="en-US" sz="1603" spc="258">
                <a:solidFill>
                  <a:srgbClr val="06283D"/>
                </a:solidFill>
                <a:latin typeface="Arial" panose="020B0604020202020204" pitchFamily="34" charset="0"/>
              </a:rPr>
              <a:t>Có thể xảy ra sớm nhất là vài tuần và muộn là vài năm sau phẫu thuật</a:t>
            </a:r>
          </a:p>
          <a:p>
            <a:pPr>
              <a:lnSpc>
                <a:spcPts val="2244"/>
              </a:lnSpc>
            </a:pPr>
            <a:endParaRPr lang="en-US" sz="1603" spc="258">
              <a:solidFill>
                <a:srgbClr val="06283D"/>
              </a:solidFill>
              <a:latin typeface="Arial" panose="020B0604020202020204" pitchFamily="34" charset="0"/>
            </a:endParaRPr>
          </a:p>
        </p:txBody>
      </p:sp>
      <p:sp>
        <p:nvSpPr>
          <p:cNvPr id="1048597" name="Rectangle 12"/>
          <p:cNvSpPr/>
          <p:nvPr/>
        </p:nvSpPr>
        <p:spPr>
          <a:xfrm>
            <a:off x="0" y="4820335"/>
            <a:ext cx="8873202" cy="307777"/>
          </a:xfrm>
          <a:prstGeom prst="rect">
            <a:avLst/>
          </a:prstGeom>
        </p:spPr>
        <p:txBody>
          <a:bodyPr wrap="square">
            <a:spAutoFit/>
          </a:bodyPr>
          <a:lstStyle/>
          <a:p>
            <a:r>
              <a:rPr lang="en-US" sz="700">
                <a:latin typeface="Arial" panose="020B0604020202020204" pitchFamily="34" charset="0"/>
              </a:rPr>
              <a:t>Richard P. G. ten Broek, Pepijn Krielen, Salomone Di Saverio, et al (2018). Bologna guidelines for diagnosis and management of adhesive small bowel obstruction (ASBO): 2017 update of the evidence-based guidelines from the world society of emergency surgery ASBO working group. World Journal of Emergency Surgery, 13:24​</a:t>
            </a:r>
          </a:p>
        </p:txBody>
      </p:sp>
      <p:sp>
        <p:nvSpPr>
          <p:cNvPr id="4" name="Rectangle 3"/>
          <p:cNvSpPr/>
          <p:nvPr/>
        </p:nvSpPr>
        <p:spPr>
          <a:xfrm>
            <a:off x="349649" y="1006349"/>
            <a:ext cx="2941283" cy="913070"/>
          </a:xfrm>
          <a:prstGeom prst="rect">
            <a:avLst/>
          </a:prstGeom>
        </p:spPr>
        <p:txBody>
          <a:bodyPr wrap="square">
            <a:spAutoFit/>
          </a:bodyPr>
          <a:lstStyle/>
          <a:p>
            <a:pPr lvl="0">
              <a:lnSpc>
                <a:spcPts val="3150"/>
              </a:lnSpc>
            </a:pPr>
            <a:r>
              <a:rPr lang="en-US" sz="3100" smtClean="0">
                <a:solidFill>
                  <a:srgbClr val="164A4A"/>
                </a:solidFill>
                <a:latin typeface="Commissioner ExtraBold"/>
                <a:ea typeface="Commissioner ExtraBold"/>
                <a:cs typeface="Commissioner ExtraBold"/>
                <a:sym typeface="Commissioner ExtraBold"/>
              </a:rPr>
              <a:t>Tắc ruột sau mổ</a:t>
            </a:r>
            <a:endParaRPr lang="en-US" sz="3100" dirty="0">
              <a:solidFill>
                <a:srgbClr val="164A4A"/>
              </a:solidFill>
              <a:latin typeface="Commissioner ExtraBold"/>
              <a:ea typeface="Commissioner ExtraBold"/>
              <a:cs typeface="Commissioner ExtraBold"/>
              <a:sym typeface="Commissioner ExtraBold"/>
            </a:endParaRPr>
          </a:p>
        </p:txBody>
      </p:sp>
    </p:spTree>
    <p:extLst>
      <p:ext uri="{BB962C8B-B14F-4D97-AF65-F5344CB8AC3E}">
        <p14:creationId xmlns:p14="http://schemas.microsoft.com/office/powerpoint/2010/main" val="3004098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0;p42">
            <a:extLst>
              <a:ext uri="{FF2B5EF4-FFF2-40B4-BE49-F238E27FC236}">
                <a16:creationId xmlns:a16="http://schemas.microsoft.com/office/drawing/2014/main" xmlns="" id="{EE14D602-FDC1-44D2-8492-1DD995213C4D}"/>
              </a:ext>
            </a:extLst>
          </p:cNvPr>
          <p:cNvSpPr txBox="1">
            <a:spLocks noGrp="1"/>
          </p:cNvSpPr>
          <p:nvPr>
            <p:ph type="title"/>
          </p:nvPr>
        </p:nvSpPr>
        <p:spPr>
          <a:xfrm>
            <a:off x="713249" y="485265"/>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1.2 </a:t>
            </a:r>
            <a:r>
              <a:rPr lang="en-US" dirty="0"/>
              <a:t>NGUYÊN NHÂN</a:t>
            </a:r>
            <a:endParaRPr dirty="0"/>
          </a:p>
        </p:txBody>
      </p:sp>
      <p:sp>
        <p:nvSpPr>
          <p:cNvPr id="4" name="TextBox 3">
            <a:extLst>
              <a:ext uri="{FF2B5EF4-FFF2-40B4-BE49-F238E27FC236}">
                <a16:creationId xmlns:a16="http://schemas.microsoft.com/office/drawing/2014/main" xmlns="" id="{63B4E9D1-B13C-465B-8268-7F2D9AA66842}"/>
              </a:ext>
            </a:extLst>
          </p:cNvPr>
          <p:cNvSpPr txBox="1"/>
          <p:nvPr/>
        </p:nvSpPr>
        <p:spPr>
          <a:xfrm>
            <a:off x="591207" y="1481959"/>
            <a:ext cx="8001000" cy="2800767"/>
          </a:xfrm>
          <a:prstGeom prst="rect">
            <a:avLst/>
          </a:prstGeom>
          <a:noFill/>
        </p:spPr>
        <p:txBody>
          <a:bodyPr wrap="square" rtlCol="0">
            <a:spAutoFit/>
          </a:bodyPr>
          <a:lstStyle/>
          <a:p>
            <a:pPr marL="285750" indent="-285750">
              <a:buFont typeface="Wingdings" panose="05000000000000000000" pitchFamily="2" charset="2"/>
              <a:buChar char="q"/>
            </a:pPr>
            <a:r>
              <a:rPr lang="en-US" sz="1800" dirty="0" err="1"/>
              <a:t>Các</a:t>
            </a:r>
            <a:r>
              <a:rPr lang="en-US" sz="1800" dirty="0"/>
              <a:t> </a:t>
            </a:r>
            <a:r>
              <a:rPr lang="en-US" sz="1800" dirty="0" err="1"/>
              <a:t>nguyên</a:t>
            </a:r>
            <a:r>
              <a:rPr lang="en-US" sz="1800" dirty="0"/>
              <a:t> </a:t>
            </a:r>
            <a:r>
              <a:rPr lang="en-US" sz="1800" dirty="0" err="1"/>
              <a:t>nhân</a:t>
            </a:r>
            <a:r>
              <a:rPr lang="en-US" sz="1800" dirty="0"/>
              <a:t> </a:t>
            </a:r>
            <a:r>
              <a:rPr lang="en-US" sz="1800" dirty="0" err="1"/>
              <a:t>chính</a:t>
            </a:r>
            <a:r>
              <a:rPr lang="en-US" sz="1800" dirty="0"/>
              <a:t> </a:t>
            </a:r>
            <a:r>
              <a:rPr lang="en-US" sz="1800" dirty="0" err="1"/>
              <a:t>chảy</a:t>
            </a:r>
            <a:r>
              <a:rPr lang="en-US" sz="1800" dirty="0"/>
              <a:t> </a:t>
            </a:r>
            <a:r>
              <a:rPr lang="en-US" sz="1800" dirty="0" err="1"/>
              <a:t>máu</a:t>
            </a:r>
            <a:r>
              <a:rPr lang="en-US" sz="1800" dirty="0"/>
              <a:t> </a:t>
            </a:r>
            <a:r>
              <a:rPr lang="en-US" sz="1800" dirty="0" err="1"/>
              <a:t>sau</a:t>
            </a:r>
            <a:r>
              <a:rPr lang="en-US" sz="1800" dirty="0"/>
              <a:t> </a:t>
            </a:r>
            <a:r>
              <a:rPr lang="en-US" sz="1800" dirty="0" err="1"/>
              <a:t>phẫu</a:t>
            </a:r>
            <a:r>
              <a:rPr lang="en-US" sz="1800" dirty="0"/>
              <a:t> </a:t>
            </a:r>
            <a:r>
              <a:rPr lang="en-US" sz="1800" dirty="0" err="1"/>
              <a:t>thuật</a:t>
            </a:r>
            <a:r>
              <a:rPr lang="en-US" sz="1800" dirty="0"/>
              <a:t> bao </a:t>
            </a:r>
            <a:r>
              <a:rPr lang="en-US" sz="1800" dirty="0" err="1"/>
              <a:t>gồm</a:t>
            </a:r>
            <a:r>
              <a:rPr lang="en-US" sz="1800" dirty="0"/>
              <a:t>:</a:t>
            </a:r>
          </a:p>
          <a:p>
            <a:pPr marL="285750" lvl="2" indent="-285750">
              <a:buFont typeface="Wingdings" panose="05000000000000000000" pitchFamily="2" charset="2"/>
              <a:buChar char="Ø"/>
            </a:pPr>
            <a:r>
              <a:rPr lang="en-US" sz="1800" dirty="0" err="1"/>
              <a:t>Tại</a:t>
            </a:r>
            <a:r>
              <a:rPr lang="en-US" sz="1800" dirty="0"/>
              <a:t> </a:t>
            </a:r>
            <a:r>
              <a:rPr lang="en-US" sz="1800" dirty="0" err="1"/>
              <a:t>chỗ</a:t>
            </a:r>
            <a:endParaRPr lang="en-US" sz="1800" dirty="0"/>
          </a:p>
          <a:p>
            <a:r>
              <a:rPr lang="en-US" sz="1800" dirty="0"/>
              <a:t>	</a:t>
            </a:r>
            <a:r>
              <a:rPr lang="en-US" sz="1800" dirty="0" err="1"/>
              <a:t>Chảy</a:t>
            </a:r>
            <a:r>
              <a:rPr lang="en-US" sz="1800" dirty="0"/>
              <a:t> </a:t>
            </a:r>
            <a:r>
              <a:rPr lang="en-US" sz="1800" dirty="0" err="1"/>
              <a:t>máu</a:t>
            </a:r>
            <a:r>
              <a:rPr lang="en-US" sz="1800" dirty="0"/>
              <a:t> </a:t>
            </a:r>
            <a:r>
              <a:rPr lang="en-US" sz="1800" dirty="0" err="1"/>
              <a:t>từ</a:t>
            </a:r>
            <a:r>
              <a:rPr lang="en-US" sz="1800" dirty="0"/>
              <a:t> </a:t>
            </a:r>
            <a:r>
              <a:rPr lang="en-US" sz="1800" dirty="0" err="1"/>
              <a:t>chỗ</a:t>
            </a:r>
            <a:r>
              <a:rPr lang="en-US" sz="1800" dirty="0"/>
              <a:t> </a:t>
            </a:r>
            <a:r>
              <a:rPr lang="en-US" sz="1800" dirty="0" err="1"/>
              <a:t>khâu</a:t>
            </a:r>
            <a:r>
              <a:rPr lang="en-US" sz="1800" dirty="0"/>
              <a:t> </a:t>
            </a:r>
            <a:r>
              <a:rPr lang="en-US" sz="1800" dirty="0" err="1"/>
              <a:t>nối</a:t>
            </a:r>
            <a:r>
              <a:rPr lang="en-US" sz="1800" dirty="0"/>
              <a:t> </a:t>
            </a:r>
            <a:r>
              <a:rPr lang="en-US" sz="1800" dirty="0" err="1"/>
              <a:t>ống</a:t>
            </a:r>
            <a:r>
              <a:rPr lang="en-US" sz="1800" dirty="0"/>
              <a:t> </a:t>
            </a:r>
            <a:r>
              <a:rPr lang="en-US" sz="1800" dirty="0" err="1"/>
              <a:t>tiêu</a:t>
            </a:r>
            <a:r>
              <a:rPr lang="en-US" sz="1800" dirty="0"/>
              <a:t> </a:t>
            </a:r>
            <a:r>
              <a:rPr lang="en-US" sz="1800" dirty="0" err="1"/>
              <a:t>hoá</a:t>
            </a:r>
            <a:endParaRPr lang="en-US" sz="1800" dirty="0"/>
          </a:p>
          <a:p>
            <a:r>
              <a:rPr lang="en-US" sz="1800" dirty="0"/>
              <a:t>	</a:t>
            </a:r>
            <a:r>
              <a:rPr lang="en-US" sz="1800" dirty="0" err="1"/>
              <a:t>Loét</a:t>
            </a:r>
            <a:r>
              <a:rPr lang="en-US" sz="1800" dirty="0"/>
              <a:t> đ</a:t>
            </a:r>
            <a:r>
              <a:rPr lang="vi-VN" sz="1800" dirty="0"/>
              <a:t>ư</a:t>
            </a:r>
            <a:r>
              <a:rPr lang="en-US" sz="1800" dirty="0" err="1"/>
              <a:t>ờng</a:t>
            </a:r>
            <a:r>
              <a:rPr lang="en-US" sz="1800" dirty="0"/>
              <a:t> </a:t>
            </a:r>
            <a:r>
              <a:rPr lang="en-US" sz="1800" dirty="0" err="1"/>
              <a:t>tiêu</a:t>
            </a:r>
            <a:r>
              <a:rPr lang="en-US" sz="1800" dirty="0"/>
              <a:t> </a:t>
            </a:r>
            <a:r>
              <a:rPr lang="en-US" sz="1800" dirty="0" err="1"/>
              <a:t>hoá</a:t>
            </a:r>
            <a:r>
              <a:rPr lang="en-US" sz="1800" dirty="0"/>
              <a:t> (do stress, </a:t>
            </a:r>
            <a:r>
              <a:rPr lang="en-US" sz="1800" dirty="0" err="1"/>
              <a:t>đặc</a:t>
            </a:r>
            <a:r>
              <a:rPr lang="en-US" sz="1800" dirty="0"/>
              <a:t> </a:t>
            </a:r>
            <a:r>
              <a:rPr lang="en-US" sz="1800" dirty="0" err="1"/>
              <a:t>biệt</a:t>
            </a:r>
            <a:r>
              <a:rPr lang="en-US" sz="1800" dirty="0"/>
              <a:t> </a:t>
            </a:r>
            <a:r>
              <a:rPr lang="en-US" sz="1800" dirty="0" err="1"/>
              <a:t>trong</a:t>
            </a:r>
            <a:r>
              <a:rPr lang="en-US" sz="1800" dirty="0"/>
              <a:t> </a:t>
            </a:r>
            <a:r>
              <a:rPr lang="en-US" sz="1800" dirty="0" err="1"/>
              <a:t>giai</a:t>
            </a:r>
            <a:r>
              <a:rPr lang="en-US" sz="1800" dirty="0"/>
              <a:t> </a:t>
            </a:r>
            <a:r>
              <a:rPr lang="en-US" sz="1800" dirty="0" err="1"/>
              <a:t>đoạn</a:t>
            </a:r>
            <a:r>
              <a:rPr lang="en-US" sz="1800" dirty="0"/>
              <a:t> </a:t>
            </a:r>
            <a:r>
              <a:rPr lang="en-US" sz="1800" dirty="0" err="1"/>
              <a:t>hồi</a:t>
            </a:r>
            <a:r>
              <a:rPr lang="en-US" sz="1800" dirty="0"/>
              <a:t> </a:t>
            </a:r>
            <a:r>
              <a:rPr lang="en-US" sz="1800" dirty="0" err="1"/>
              <a:t>sức</a:t>
            </a:r>
            <a:r>
              <a:rPr lang="en-US" sz="1800" dirty="0"/>
              <a:t>)</a:t>
            </a:r>
          </a:p>
          <a:p>
            <a:r>
              <a:rPr lang="en-US" sz="1800" dirty="0"/>
              <a:t>	</a:t>
            </a:r>
            <a:r>
              <a:rPr lang="en-US" sz="1800" dirty="0" err="1"/>
              <a:t>Chảy</a:t>
            </a:r>
            <a:r>
              <a:rPr lang="en-US" sz="1800" dirty="0"/>
              <a:t> </a:t>
            </a:r>
            <a:r>
              <a:rPr lang="en-US" sz="1800" dirty="0" err="1"/>
              <a:t>máu</a:t>
            </a:r>
            <a:r>
              <a:rPr lang="en-US" sz="1800" dirty="0"/>
              <a:t> </a:t>
            </a:r>
            <a:r>
              <a:rPr lang="en-US" sz="1800" dirty="0" err="1"/>
              <a:t>trực</a:t>
            </a:r>
            <a:r>
              <a:rPr lang="en-US" sz="1800" dirty="0"/>
              <a:t> </a:t>
            </a:r>
            <a:r>
              <a:rPr lang="en-US" sz="1800" dirty="0" err="1"/>
              <a:t>tiếp</a:t>
            </a:r>
            <a:r>
              <a:rPr lang="en-US" sz="1800" dirty="0"/>
              <a:t> </a:t>
            </a:r>
            <a:r>
              <a:rPr lang="en-US" sz="1800" dirty="0" err="1"/>
              <a:t>từ</a:t>
            </a:r>
            <a:r>
              <a:rPr lang="en-US" sz="1800" dirty="0"/>
              <a:t> </a:t>
            </a:r>
            <a:r>
              <a:rPr lang="en-US" sz="1800" dirty="0" err="1"/>
              <a:t>các</a:t>
            </a:r>
            <a:r>
              <a:rPr lang="en-US" sz="1800" dirty="0"/>
              <a:t> </a:t>
            </a:r>
            <a:r>
              <a:rPr lang="en-US" sz="1800" dirty="0" err="1"/>
              <a:t>động</a:t>
            </a:r>
            <a:r>
              <a:rPr lang="en-US" sz="1800" dirty="0"/>
              <a:t>, </a:t>
            </a:r>
            <a:r>
              <a:rPr lang="en-US" sz="1800" dirty="0" err="1"/>
              <a:t>tĩnh</a:t>
            </a:r>
            <a:r>
              <a:rPr lang="en-US" sz="1800" dirty="0"/>
              <a:t> </a:t>
            </a:r>
            <a:r>
              <a:rPr lang="en-US" sz="1800" dirty="0" err="1"/>
              <a:t>mạch</a:t>
            </a:r>
            <a:r>
              <a:rPr lang="en-US" sz="1800" dirty="0"/>
              <a:t> </a:t>
            </a:r>
            <a:r>
              <a:rPr lang="en-US" sz="1800" dirty="0" err="1"/>
              <a:t>bị</a:t>
            </a:r>
            <a:r>
              <a:rPr lang="en-US" sz="1800" dirty="0"/>
              <a:t> </a:t>
            </a:r>
            <a:r>
              <a:rPr lang="en-US" sz="1800" dirty="0" err="1"/>
              <a:t>tổn</a:t>
            </a:r>
            <a:r>
              <a:rPr lang="en-US" sz="1800" dirty="0"/>
              <a:t> </a:t>
            </a:r>
            <a:r>
              <a:rPr lang="en-US" sz="1800" dirty="0" err="1"/>
              <a:t>th</a:t>
            </a:r>
            <a:r>
              <a:rPr lang="vi-VN" sz="1800" dirty="0"/>
              <a:t>ư</a:t>
            </a:r>
            <a:r>
              <a:rPr lang="en-US" sz="1800" dirty="0" err="1"/>
              <a:t>ơng</a:t>
            </a:r>
            <a:endParaRPr lang="en-US" sz="1800" dirty="0"/>
          </a:p>
          <a:p>
            <a:r>
              <a:rPr lang="en-US" sz="1800" dirty="0"/>
              <a:t>	</a:t>
            </a:r>
            <a:r>
              <a:rPr lang="en-US" sz="1800" dirty="0" err="1"/>
              <a:t>Vỡ</a:t>
            </a:r>
            <a:r>
              <a:rPr lang="en-US" sz="1800" dirty="0"/>
              <a:t> </a:t>
            </a:r>
            <a:r>
              <a:rPr lang="en-US" sz="1800" dirty="0" err="1"/>
              <a:t>giả</a:t>
            </a:r>
            <a:r>
              <a:rPr lang="en-US" sz="1800" dirty="0"/>
              <a:t> </a:t>
            </a:r>
            <a:r>
              <a:rPr lang="en-US" sz="1800" dirty="0" err="1"/>
              <a:t>phình</a:t>
            </a:r>
            <a:r>
              <a:rPr lang="en-US" sz="1800" dirty="0"/>
              <a:t> </a:t>
            </a:r>
            <a:r>
              <a:rPr lang="en-US" sz="1800" dirty="0" err="1"/>
              <a:t>mạch</a:t>
            </a:r>
            <a:r>
              <a:rPr lang="en-US" sz="1800" dirty="0"/>
              <a:t> </a:t>
            </a:r>
          </a:p>
          <a:p>
            <a:r>
              <a:rPr lang="en-US" sz="1800" dirty="0"/>
              <a:t>	Do </a:t>
            </a:r>
            <a:r>
              <a:rPr lang="en-US" sz="1800" dirty="0" err="1"/>
              <a:t>rò</a:t>
            </a:r>
            <a:r>
              <a:rPr lang="en-US" sz="1800" dirty="0"/>
              <a:t> </a:t>
            </a:r>
            <a:r>
              <a:rPr lang="en-US" sz="1800" dirty="0" err="1"/>
              <a:t>dịch</a:t>
            </a:r>
            <a:r>
              <a:rPr lang="en-US" sz="1800" dirty="0"/>
              <a:t> </a:t>
            </a:r>
            <a:r>
              <a:rPr lang="en-US" sz="1800" dirty="0" err="1"/>
              <a:t>tiêu</a:t>
            </a:r>
            <a:r>
              <a:rPr lang="en-US" sz="1800" dirty="0"/>
              <a:t> </a:t>
            </a:r>
            <a:r>
              <a:rPr lang="en-US" sz="1800" dirty="0" err="1"/>
              <a:t>hoá</a:t>
            </a:r>
            <a:r>
              <a:rPr lang="en-US" sz="1800" dirty="0"/>
              <a:t> hay </a:t>
            </a:r>
            <a:r>
              <a:rPr lang="en-US" sz="1800" dirty="0" err="1"/>
              <a:t>dịch</a:t>
            </a:r>
            <a:r>
              <a:rPr lang="en-US" sz="1800" dirty="0"/>
              <a:t> </a:t>
            </a:r>
            <a:r>
              <a:rPr lang="en-US" sz="1800" dirty="0" err="1"/>
              <a:t>tuỵ</a:t>
            </a:r>
            <a:r>
              <a:rPr lang="en-US" sz="1800" dirty="0"/>
              <a:t> </a:t>
            </a:r>
          </a:p>
          <a:p>
            <a:pPr marL="285750" indent="-285750">
              <a:buFont typeface="Wingdings" panose="05000000000000000000" pitchFamily="2" charset="2"/>
              <a:buChar char="Ø"/>
            </a:pPr>
            <a:r>
              <a:rPr lang="en-US" sz="1800" dirty="0" err="1"/>
              <a:t>Toàn</a:t>
            </a:r>
            <a:r>
              <a:rPr lang="en-US" sz="1800" dirty="0"/>
              <a:t> </a:t>
            </a:r>
            <a:r>
              <a:rPr lang="en-US" sz="1800" dirty="0" err="1"/>
              <a:t>thân</a:t>
            </a:r>
            <a:endParaRPr lang="en-US" sz="1800" dirty="0"/>
          </a:p>
          <a:p>
            <a:r>
              <a:rPr lang="en-US" sz="1800" dirty="0"/>
              <a:t>	</a:t>
            </a:r>
            <a:r>
              <a:rPr lang="en-US" sz="1800" dirty="0" err="1"/>
              <a:t>Rối</a:t>
            </a:r>
            <a:r>
              <a:rPr lang="en-US" sz="1800" dirty="0"/>
              <a:t> </a:t>
            </a:r>
            <a:r>
              <a:rPr lang="en-US" sz="1800" dirty="0" err="1"/>
              <a:t>loạn</a:t>
            </a:r>
            <a:r>
              <a:rPr lang="en-US" sz="1800" dirty="0"/>
              <a:t> </a:t>
            </a:r>
            <a:r>
              <a:rPr lang="en-US" sz="1800" dirty="0" err="1"/>
              <a:t>đông</a:t>
            </a:r>
            <a:r>
              <a:rPr lang="en-US" sz="1800" dirty="0"/>
              <a:t> </a:t>
            </a:r>
            <a:r>
              <a:rPr lang="en-US" sz="1800" dirty="0" err="1"/>
              <a:t>máu</a:t>
            </a:r>
            <a:endParaRPr lang="en-US" sz="1800" dirty="0"/>
          </a:p>
          <a:p>
            <a:endParaRPr lang="en-US" dirty="0"/>
          </a:p>
        </p:txBody>
      </p:sp>
      <p:sp>
        <p:nvSpPr>
          <p:cNvPr id="5" name="TextBox 4">
            <a:extLst>
              <a:ext uri="{FF2B5EF4-FFF2-40B4-BE49-F238E27FC236}">
                <a16:creationId xmlns:a16="http://schemas.microsoft.com/office/drawing/2014/main" xmlns="" id="{0E5F59A9-72C2-4F42-92F5-44222E86A603}"/>
              </a:ext>
            </a:extLst>
          </p:cNvPr>
          <p:cNvSpPr txBox="1"/>
          <p:nvPr/>
        </p:nvSpPr>
        <p:spPr>
          <a:xfrm>
            <a:off x="106842" y="4731567"/>
            <a:ext cx="9092337" cy="646331"/>
          </a:xfrm>
          <a:prstGeom prst="rect">
            <a:avLst/>
          </a:prstGeom>
          <a:noFill/>
        </p:spPr>
        <p:txBody>
          <a:bodyPr wrap="square" rtlCol="0">
            <a:spAutoFit/>
          </a:bodyPr>
          <a:lstStyle/>
          <a:p>
            <a:r>
              <a:rPr lang="en-US" sz="1100" dirty="0" err="1"/>
              <a:t>Tasu</a:t>
            </a:r>
            <a:r>
              <a:rPr lang="en-US" sz="1100" dirty="0"/>
              <a:t>, J.-P., </a:t>
            </a:r>
            <a:r>
              <a:rPr lang="en-US" sz="1100" dirty="0" err="1"/>
              <a:t>Vesselle</a:t>
            </a:r>
            <a:r>
              <a:rPr lang="en-US" sz="1100" dirty="0"/>
              <a:t>, G., </a:t>
            </a:r>
            <a:r>
              <a:rPr lang="en-US" sz="1100" dirty="0" err="1"/>
              <a:t>Herpe</a:t>
            </a:r>
            <a:r>
              <a:rPr lang="en-US" sz="1100" dirty="0"/>
              <a:t>, G. (2015). </a:t>
            </a:r>
            <a:r>
              <a:rPr lang="en-US" sz="1100" i="1" dirty="0"/>
              <a:t>Postoperative abdominal bleeding. Diagnostic and Interventional Imaging, 96(7-8), 823–831</a:t>
            </a:r>
            <a:endParaRPr lang="en-US" sz="1100" dirty="0"/>
          </a:p>
          <a:p>
            <a:r>
              <a:rPr lang="en-US" sz="1100" dirty="0"/>
              <a:t>Dietz, D. W. (2011). </a:t>
            </a:r>
            <a:r>
              <a:rPr lang="en-US" sz="1100" i="1" dirty="0"/>
              <a:t>Postoperative Complications. The ASCRS Textbook of Colon and Rectal Surgery, 157–173.</a:t>
            </a:r>
            <a:r>
              <a:rPr lang="en-US" sz="1100" dirty="0"/>
              <a:t> </a:t>
            </a:r>
          </a:p>
          <a:p>
            <a:endParaRPr lang="en-US" dirty="0"/>
          </a:p>
        </p:txBody>
      </p:sp>
    </p:spTree>
    <p:extLst>
      <p:ext uri="{BB962C8B-B14F-4D97-AF65-F5344CB8AC3E}">
        <p14:creationId xmlns:p14="http://schemas.microsoft.com/office/powerpoint/2010/main" val="1906578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extBox 3"/>
          <p:cNvSpPr txBox="1"/>
          <p:nvPr/>
        </p:nvSpPr>
        <p:spPr>
          <a:xfrm>
            <a:off x="514350" y="391159"/>
            <a:ext cx="3213687" cy="820738"/>
          </a:xfrm>
          <a:prstGeom prst="rect">
            <a:avLst/>
          </a:prstGeom>
        </p:spPr>
        <p:txBody>
          <a:bodyPr lIns="0" tIns="0" rIns="0" bIns="0" rtlCol="0" anchor="t">
            <a:spAutoFit/>
          </a:bodyPr>
          <a:lstStyle/>
          <a:p>
            <a:pPr>
              <a:lnSpc>
                <a:spcPts val="6440"/>
              </a:lnSpc>
            </a:pPr>
            <a:r>
              <a:rPr lang="en-US" sz="3100" dirty="0">
                <a:solidFill>
                  <a:schemeClr val="dk2"/>
                </a:solidFill>
                <a:latin typeface="Commissioner ExtraBold"/>
                <a:ea typeface="Commissioner ExtraBold"/>
                <a:cs typeface="Commissioner ExtraBold"/>
                <a:sym typeface="Syne"/>
              </a:rPr>
              <a:t>3</a:t>
            </a:r>
            <a:r>
              <a:rPr lang="en-US" sz="3100" dirty="0" smtClean="0">
                <a:solidFill>
                  <a:schemeClr val="dk2"/>
                </a:solidFill>
                <a:latin typeface="Commissioner ExtraBold"/>
                <a:ea typeface="Commissioner ExtraBold"/>
                <a:cs typeface="Commissioner ExtraBold"/>
                <a:sym typeface="Syne"/>
              </a:rPr>
              <a:t>.1 </a:t>
            </a:r>
            <a:r>
              <a:rPr lang="en-US" sz="3100" dirty="0" err="1" smtClean="0">
                <a:solidFill>
                  <a:schemeClr val="dk2"/>
                </a:solidFill>
                <a:latin typeface="Commissioner ExtraBold"/>
                <a:ea typeface="Commissioner ExtraBold"/>
                <a:cs typeface="Commissioner ExtraBold"/>
                <a:sym typeface="Syne"/>
              </a:rPr>
              <a:t>Dịch</a:t>
            </a:r>
            <a:r>
              <a:rPr lang="en-US" sz="3100" dirty="0" smtClean="0">
                <a:solidFill>
                  <a:schemeClr val="dk2"/>
                </a:solidFill>
                <a:latin typeface="Commissioner ExtraBold"/>
                <a:ea typeface="Commissioner ExtraBold"/>
                <a:cs typeface="Commissioner ExtraBold"/>
                <a:sym typeface="Commissioner ExtraBold"/>
              </a:rPr>
              <a:t> </a:t>
            </a:r>
            <a:r>
              <a:rPr lang="en-US" sz="3100" dirty="0" err="1" smtClean="0">
                <a:solidFill>
                  <a:schemeClr val="dk2"/>
                </a:solidFill>
                <a:latin typeface="Commissioner ExtraBold"/>
                <a:ea typeface="Commissioner ExtraBold"/>
                <a:cs typeface="Commissioner ExtraBold"/>
                <a:sym typeface="Commissioner ExtraBold"/>
              </a:rPr>
              <a:t>tễ</a:t>
            </a:r>
            <a:endParaRPr lang="en-US" sz="3100" dirty="0">
              <a:solidFill>
                <a:schemeClr val="dk2"/>
              </a:solidFill>
              <a:latin typeface="Commissioner ExtraBold"/>
              <a:ea typeface="Commissioner ExtraBold"/>
              <a:cs typeface="Commissioner ExtraBold"/>
              <a:sym typeface="Commissioner ExtraBold"/>
            </a:endParaRPr>
          </a:p>
        </p:txBody>
      </p:sp>
      <p:sp>
        <p:nvSpPr>
          <p:cNvPr id="1048586" name="TextBox 4"/>
          <p:cNvSpPr txBox="1"/>
          <p:nvPr/>
        </p:nvSpPr>
        <p:spPr>
          <a:xfrm>
            <a:off x="514350" y="1544638"/>
            <a:ext cx="8115300" cy="3206006"/>
          </a:xfrm>
          <a:prstGeom prst="rect">
            <a:avLst/>
          </a:prstGeom>
        </p:spPr>
        <p:txBody>
          <a:bodyPr lIns="0" tIns="0" rIns="0" bIns="0" rtlCol="0" anchor="t">
            <a:spAutoFit/>
          </a:bodyPr>
          <a:lstStyle/>
          <a:p>
            <a:pPr>
              <a:lnSpc>
                <a:spcPts val="2450"/>
              </a:lnSpc>
            </a:pPr>
            <a:r>
              <a:rPr lang="en-US" sz="1750" spc="282" dirty="0">
                <a:solidFill>
                  <a:srgbClr val="06283D"/>
                </a:solidFill>
                <a:latin typeface="Arial" panose="020B0604020202020204" pitchFamily="34" charset="0"/>
              </a:rPr>
              <a:t>•</a:t>
            </a:r>
            <a:r>
              <a:rPr lang="en-US" sz="1750" spc="282" dirty="0" err="1">
                <a:solidFill>
                  <a:srgbClr val="06283D"/>
                </a:solidFill>
                <a:latin typeface="Arial" panose="020B0604020202020204" pitchFamily="34" charset="0"/>
              </a:rPr>
              <a:t>Nguy</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cơ</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tắc</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ruột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cao</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nhất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sau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phẫu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thuật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đại</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trực</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tràng</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ung</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thư</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phụ</a:t>
            </a:r>
            <a:r>
              <a:rPr lang="en-US" sz="1750" spc="282" dirty="0">
                <a:solidFill>
                  <a:srgbClr val="06283D"/>
                </a:solidFill>
                <a:latin typeface="Arial" panose="020B0604020202020204" pitchFamily="34" charset="0"/>
              </a:rPr>
              <a:t> khoa, </a:t>
            </a:r>
            <a:r>
              <a:rPr lang="en-US" sz="1750" spc="282" dirty="0" err="1">
                <a:solidFill>
                  <a:srgbClr val="06283D"/>
                </a:solidFill>
                <a:latin typeface="Arial" panose="020B0604020202020204" pitchFamily="34" charset="0"/>
              </a:rPr>
              <a:t>phẫu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thuật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nhi</a:t>
            </a:r>
            <a:endParaRPr lang="en-US" sz="1750" spc="282" dirty="0">
              <a:solidFill>
                <a:srgbClr val="06283D"/>
              </a:solidFill>
              <a:latin typeface="Arial" panose="020B0604020202020204" pitchFamily="34" charset="0"/>
            </a:endParaRPr>
          </a:p>
          <a:p>
            <a:pPr>
              <a:lnSpc>
                <a:spcPts val="2450"/>
              </a:lnSpc>
            </a:pPr>
            <a:r>
              <a:rPr lang="en-US" sz="1750" spc="282" dirty="0">
                <a:solidFill>
                  <a:srgbClr val="06283D"/>
                </a:solidFill>
                <a:latin typeface="Arial" panose="020B0604020202020204" pitchFamily="34" charset="0"/>
              </a:rPr>
              <a:t>1/10 </a:t>
            </a:r>
            <a:r>
              <a:rPr lang="en-US" sz="1750" spc="282" dirty="0" err="1">
                <a:solidFill>
                  <a:srgbClr val="06283D"/>
                </a:solidFill>
                <a:latin typeface="Arial" panose="020B0604020202020204" pitchFamily="34" charset="0"/>
              </a:rPr>
              <a:t>bệnh</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nhân</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chịu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ít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nhất</a:t>
            </a:r>
            <a:r>
              <a:rPr lang="en-US" sz="1750" spc="282" dirty="0">
                <a:solidFill>
                  <a:srgbClr val="06283D"/>
                </a:solidFill>
                <a:latin typeface="Arial" panose="020B0604020202020204" pitchFamily="34" charset="0"/>
              </a:rPr>
              <a:t> 1 </a:t>
            </a:r>
            <a:r>
              <a:rPr lang="en-US" sz="1750" spc="282" dirty="0" err="1">
                <a:solidFill>
                  <a:srgbClr val="06283D"/>
                </a:solidFill>
                <a:latin typeface="Arial" panose="020B0604020202020204" pitchFamily="34" charset="0"/>
              </a:rPr>
              <a:t>lần</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tắc</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ruột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trong</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vòng</a:t>
            </a:r>
            <a:r>
              <a:rPr lang="en-US" sz="1750" spc="282" dirty="0">
                <a:solidFill>
                  <a:srgbClr val="06283D"/>
                </a:solidFill>
                <a:latin typeface="Arial" panose="020B0604020202020204" pitchFamily="34" charset="0"/>
              </a:rPr>
              <a:t> 3 </a:t>
            </a:r>
            <a:r>
              <a:rPr lang="en-US" sz="1750" spc="282" dirty="0" err="1">
                <a:solidFill>
                  <a:srgbClr val="06283D"/>
                </a:solidFill>
                <a:latin typeface="Arial" panose="020B0604020202020204" pitchFamily="34" charset="0"/>
              </a:rPr>
              <a:t>năm</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sau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mổ</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cắt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đại</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tràng</a:t>
            </a:r>
            <a:endParaRPr lang="en-US" sz="1750" spc="282" dirty="0">
              <a:solidFill>
                <a:srgbClr val="06283D"/>
              </a:solidFill>
              <a:latin typeface="Arial" panose="020B0604020202020204" pitchFamily="34" charset="0"/>
            </a:endParaRPr>
          </a:p>
          <a:p>
            <a:pPr>
              <a:lnSpc>
                <a:spcPts val="2450"/>
              </a:lnSpc>
            </a:pPr>
            <a:r>
              <a:rPr lang="en-US" sz="1750" spc="282" dirty="0">
                <a:solidFill>
                  <a:srgbClr val="06283D"/>
                </a:solidFill>
                <a:latin typeface="Arial" panose="020B0604020202020204" pitchFamily="34" charset="0"/>
              </a:rPr>
              <a:t>•4.2 – 12.6% </a:t>
            </a:r>
            <a:r>
              <a:rPr lang="en-US" sz="1750" spc="282" dirty="0" err="1">
                <a:solidFill>
                  <a:srgbClr val="06283D"/>
                </a:solidFill>
                <a:latin typeface="Arial" panose="020B0604020202020204" pitchFamily="34" charset="0"/>
              </a:rPr>
              <a:t>bệnh</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nhân</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phải</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phẫu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thuật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lại</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vì</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tắc</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ruột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sau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phẫu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thuật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nhi</a:t>
            </a:r>
            <a:r>
              <a:rPr lang="en-US" sz="1750" spc="282" dirty="0">
                <a:solidFill>
                  <a:srgbClr val="06283D"/>
                </a:solidFill>
                <a:latin typeface="Arial" panose="020B0604020202020204" pitchFamily="34" charset="0"/>
              </a:rPr>
              <a:t>, 3.2% </a:t>
            </a:r>
            <a:r>
              <a:rPr lang="en-US" sz="1750" spc="282" dirty="0" err="1">
                <a:solidFill>
                  <a:srgbClr val="06283D"/>
                </a:solidFill>
                <a:latin typeface="Arial" panose="020B0604020202020204" pitchFamily="34" charset="0"/>
              </a:rPr>
              <a:t>sau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phẫu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thuật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đại</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trực</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tràng</a:t>
            </a:r>
            <a:endParaRPr lang="en-US" sz="1750" spc="282" dirty="0">
              <a:solidFill>
                <a:srgbClr val="06283D"/>
              </a:solidFill>
              <a:latin typeface="Arial" panose="020B0604020202020204" pitchFamily="34" charset="0"/>
            </a:endParaRPr>
          </a:p>
          <a:p>
            <a:pPr>
              <a:lnSpc>
                <a:spcPts val="2450"/>
              </a:lnSpc>
            </a:pPr>
            <a:r>
              <a:rPr lang="en-US" sz="1750" spc="282" dirty="0">
                <a:solidFill>
                  <a:srgbClr val="06283D"/>
                </a:solidFill>
                <a:latin typeface="Arial" panose="020B0604020202020204" pitchFamily="34" charset="0"/>
              </a:rPr>
              <a:t>•</a:t>
            </a:r>
            <a:r>
              <a:rPr lang="en-US" sz="1750" spc="282" dirty="0" err="1">
                <a:solidFill>
                  <a:srgbClr val="06283D"/>
                </a:solidFill>
                <a:latin typeface="Arial" panose="020B0604020202020204" pitchFamily="34" charset="0"/>
              </a:rPr>
              <a:t>Tắc</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ruột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tái</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phát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cũng</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phổ</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biến</a:t>
            </a:r>
            <a:r>
              <a:rPr lang="en-US" sz="1750" spc="282" dirty="0">
                <a:solidFill>
                  <a:srgbClr val="06283D"/>
                </a:solidFill>
                <a:latin typeface="Arial" panose="020B0604020202020204" pitchFamily="34" charset="0"/>
              </a:rPr>
              <a:t>, 12% </a:t>
            </a:r>
            <a:r>
              <a:rPr lang="en-US" sz="1750" spc="282" dirty="0" err="1">
                <a:solidFill>
                  <a:srgbClr val="06283D"/>
                </a:solidFill>
                <a:latin typeface="Arial" panose="020B0604020202020204" pitchFamily="34" charset="0"/>
              </a:rPr>
              <a:t>tắc</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ruột</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điều</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trị</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nội</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phải</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nhập</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viện</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lại</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trong</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vòng</a:t>
            </a:r>
            <a:r>
              <a:rPr lang="en-US" sz="1750" spc="282" dirty="0">
                <a:solidFill>
                  <a:srgbClr val="06283D"/>
                </a:solidFill>
                <a:latin typeface="Arial" panose="020B0604020202020204" pitchFamily="34" charset="0"/>
              </a:rPr>
              <a:t> 1 </a:t>
            </a:r>
            <a:r>
              <a:rPr lang="en-US" sz="1750" spc="282" dirty="0" err="1">
                <a:solidFill>
                  <a:srgbClr val="06283D"/>
                </a:solidFill>
                <a:latin typeface="Arial" panose="020B0604020202020204" pitchFamily="34" charset="0"/>
              </a:rPr>
              <a:t>năm</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tăng</a:t>
            </a:r>
            <a:r>
              <a:rPr lang="en-US" sz="1750" spc="282" dirty="0">
                <a:solidFill>
                  <a:srgbClr val="06283D"/>
                </a:solidFill>
                <a:latin typeface="Arial" panose="020B0604020202020204" pitchFamily="34" charset="0"/>
              </a:rPr>
              <a:t> </a:t>
            </a:r>
            <a:r>
              <a:rPr lang="en-US" sz="1750" spc="282" dirty="0" err="1">
                <a:solidFill>
                  <a:srgbClr val="06283D"/>
                </a:solidFill>
                <a:latin typeface="Arial" panose="020B0604020202020204" pitchFamily="34" charset="0"/>
              </a:rPr>
              <a:t>lên</a:t>
            </a:r>
            <a:r>
              <a:rPr lang="en-US" sz="1750" spc="282" dirty="0">
                <a:solidFill>
                  <a:srgbClr val="06283D"/>
                </a:solidFill>
                <a:latin typeface="Arial" panose="020B0604020202020204" pitchFamily="34" charset="0"/>
              </a:rPr>
              <a:t> 20% </a:t>
            </a:r>
            <a:r>
              <a:rPr lang="en-US" sz="1750" spc="282" dirty="0" err="1">
                <a:solidFill>
                  <a:srgbClr val="06283D"/>
                </a:solidFill>
                <a:latin typeface="Arial" panose="020B0604020202020204" pitchFamily="34" charset="0"/>
              </a:rPr>
              <a:t>sau</a:t>
            </a:r>
            <a:r>
              <a:rPr lang="en-US" sz="1750" spc="282" dirty="0">
                <a:solidFill>
                  <a:srgbClr val="06283D"/>
                </a:solidFill>
                <a:latin typeface="Arial" panose="020B0604020202020204" pitchFamily="34" charset="0"/>
              </a:rPr>
              <a:t> 5 </a:t>
            </a:r>
            <a:r>
              <a:rPr lang="en-US" sz="1750" spc="282" dirty="0" err="1">
                <a:solidFill>
                  <a:srgbClr val="06283D"/>
                </a:solidFill>
                <a:latin typeface="Arial" panose="020B0604020202020204" pitchFamily="34" charset="0"/>
              </a:rPr>
              <a:t>năm</a:t>
            </a:r>
            <a:r>
              <a:rPr lang="en-US" sz="1750" spc="282" dirty="0">
                <a:solidFill>
                  <a:srgbClr val="06283D"/>
                </a:solidFill>
                <a:latin typeface="Arial" panose="020B0604020202020204" pitchFamily="34" charset="0"/>
              </a:rPr>
              <a:t>.</a:t>
            </a:r>
          </a:p>
          <a:p>
            <a:pPr>
              <a:lnSpc>
                <a:spcPts val="2450"/>
              </a:lnSpc>
              <a:spcBef>
                <a:spcPct val="0"/>
              </a:spcBef>
            </a:pPr>
            <a:endParaRPr lang="en-US" sz="1750" spc="282" dirty="0">
              <a:solidFill>
                <a:srgbClr val="06283D"/>
              </a:solidFill>
              <a:latin typeface="Arial" panose="020B0604020202020204" pitchFamily="34" charset="0"/>
            </a:endParaRPr>
          </a:p>
        </p:txBody>
      </p:sp>
      <p:sp>
        <p:nvSpPr>
          <p:cNvPr id="1048587" name="Rectangle 6"/>
          <p:cNvSpPr/>
          <p:nvPr/>
        </p:nvSpPr>
        <p:spPr>
          <a:xfrm>
            <a:off x="4511406" y="1733550"/>
            <a:ext cx="2651394" cy="200055"/>
          </a:xfrm>
          <a:prstGeom prst="rect">
            <a:avLst/>
          </a:prstGeom>
        </p:spPr>
        <p:txBody>
          <a:bodyPr wrap="square">
            <a:spAutoFit/>
          </a:bodyPr>
          <a:lstStyle/>
          <a:p>
            <a:r>
              <a:rPr lang="en-US" sz="700">
                <a:latin typeface="Times New Roman" panose="02020603050405020304" pitchFamily="18" charset="0"/>
              </a:rPr>
              <a:t> </a:t>
            </a:r>
            <a:endParaRPr lang="en-US" sz="700">
              <a:latin typeface="Arial" panose="020B0604020202020204" pitchFamily="34" charset="0"/>
            </a:endParaRPr>
          </a:p>
        </p:txBody>
      </p:sp>
      <p:sp>
        <p:nvSpPr>
          <p:cNvPr id="1048588" name="Rectangle 8"/>
          <p:cNvSpPr/>
          <p:nvPr/>
        </p:nvSpPr>
        <p:spPr>
          <a:xfrm>
            <a:off x="0" y="4820335"/>
            <a:ext cx="8873202" cy="307777"/>
          </a:xfrm>
          <a:prstGeom prst="rect">
            <a:avLst/>
          </a:prstGeom>
        </p:spPr>
        <p:txBody>
          <a:bodyPr wrap="square">
            <a:spAutoFit/>
          </a:bodyPr>
          <a:lstStyle/>
          <a:p>
            <a:r>
              <a:rPr lang="en-US" sz="700">
                <a:latin typeface="Arial" panose="020B0604020202020204" pitchFamily="34" charset="0"/>
              </a:rPr>
              <a:t>Richard P. G. ten Broek, Pepijn Krielen, Salomone Di Saverio, et al (2018). Bologna guidelines for diagnosis and management of adhesive small bowel obstruction (ASBO): 2017 update of the evidence-based guidelines from the world society of emergency surgery ASBO working group. World Journal of Emergency Surgery, 13:24​</a:t>
            </a:r>
          </a:p>
        </p:txBody>
      </p:sp>
    </p:spTree>
    <p:extLst>
      <p:ext uri="{BB962C8B-B14F-4D97-AF65-F5344CB8AC3E}">
        <p14:creationId xmlns:p14="http://schemas.microsoft.com/office/powerpoint/2010/main" val="38504111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54"/>
        <p:cNvGrpSpPr/>
        <p:nvPr/>
      </p:nvGrpSpPr>
      <p:grpSpPr>
        <a:xfrm>
          <a:off x="0" y="0"/>
          <a:ext cx="0" cy="0"/>
          <a:chOff x="0" y="0"/>
          <a:chExt cx="0" cy="0"/>
        </a:xfrm>
      </p:grpSpPr>
      <p:sp>
        <p:nvSpPr>
          <p:cNvPr id="1048603" name="Google Shape;10957;p43"/>
          <p:cNvSpPr/>
          <p:nvPr/>
        </p:nvSpPr>
        <p:spPr>
          <a:xfrm>
            <a:off x="3551502" y="1905320"/>
            <a:ext cx="2043900" cy="2043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1"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04" name="Google Shape;10963;p43"/>
          <p:cNvSpPr txBox="1">
            <a:spLocks noGrp="1"/>
          </p:cNvSpPr>
          <p:nvPr>
            <p:ph type="body" idx="1"/>
          </p:nvPr>
        </p:nvSpPr>
        <p:spPr>
          <a:xfrm>
            <a:off x="-11605" y="1426475"/>
            <a:ext cx="3433176" cy="1459602"/>
          </a:xfrm>
          <a:prstGeom prst="rect">
            <a:avLst/>
          </a:prstGeom>
          <a:solidFill>
            <a:schemeClr val="tx2"/>
          </a:solidFill>
        </p:spPr>
        <p:txBody>
          <a:bodyPr spcFirstLastPara="1" vert="horz" wrap="square" lIns="91425" tIns="91425" rIns="91425" bIns="91425" rtlCol="0" anchor="ctr" anchorCtr="0">
            <a:noAutofit/>
          </a:bodyPr>
          <a:lstStyle/>
          <a:p>
            <a:pPr>
              <a:buClr>
                <a:schemeClr val="accent2">
                  <a:lumMod val="75000"/>
                </a:schemeClr>
              </a:buClr>
              <a:buSzPct val="90000"/>
            </a:pPr>
            <a:r>
              <a:rPr lang="vi-VN" sz="1050">
                <a:solidFill>
                  <a:schemeClr val="accent4"/>
                </a:solidFill>
                <a:latin typeface="+mn-lt"/>
              </a:rPr>
              <a:t>Đau bụng quặn </a:t>
            </a:r>
            <a:r>
              <a:rPr lang="en-US" sz="1050">
                <a:solidFill>
                  <a:schemeClr val="accent4"/>
                </a:solidFill>
                <a:latin typeface="+mn-lt"/>
              </a:rPr>
              <a:t>c</a:t>
            </a:r>
            <a:r>
              <a:rPr lang="vi-VN" sz="1050">
                <a:solidFill>
                  <a:schemeClr val="accent4"/>
                </a:solidFill>
                <a:latin typeface="+mn-lt"/>
              </a:rPr>
              <a:t>ơ</a:t>
            </a:r>
            <a:r>
              <a:rPr lang="en-US" sz="1050">
                <a:solidFill>
                  <a:schemeClr val="accent4"/>
                </a:solidFill>
                <a:latin typeface="+mn-lt"/>
              </a:rPr>
              <a:t>n</a:t>
            </a:r>
          </a:p>
          <a:p>
            <a:pPr>
              <a:buClr>
                <a:schemeClr val="accent2">
                  <a:lumMod val="75000"/>
                </a:schemeClr>
              </a:buClr>
              <a:buSzPct val="90000"/>
            </a:pPr>
            <a:r>
              <a:rPr lang="en-US" sz="1050">
                <a:solidFill>
                  <a:schemeClr val="accent4"/>
                </a:solidFill>
                <a:latin typeface="+mn-lt"/>
              </a:rPr>
              <a:t>G</a:t>
            </a:r>
            <a:r>
              <a:rPr lang="vi-VN" sz="1050">
                <a:solidFill>
                  <a:schemeClr val="accent4"/>
                </a:solidFill>
                <a:latin typeface="+mn-lt"/>
              </a:rPr>
              <a:t>iữa các cơn hết đau hoặc dễ chịu hẳn.</a:t>
            </a:r>
          </a:p>
          <a:p>
            <a:pPr>
              <a:buClr>
                <a:schemeClr val="accent2">
                  <a:lumMod val="75000"/>
                </a:schemeClr>
              </a:buClr>
              <a:buSzPct val="90000"/>
            </a:pPr>
            <a:r>
              <a:rPr lang="vi-VN" sz="1050">
                <a:solidFill>
                  <a:schemeClr val="accent4"/>
                </a:solidFill>
                <a:latin typeface="+mn-lt"/>
              </a:rPr>
              <a:t>Đau tăng dần, kéo dài hơn, khoảng cách giữa 2 cơn ngắn dần</a:t>
            </a:r>
          </a:p>
          <a:p>
            <a:pPr>
              <a:buClr>
                <a:schemeClr val="accent2">
                  <a:lumMod val="75000"/>
                </a:schemeClr>
              </a:buClr>
              <a:buSzPct val="90000"/>
            </a:pPr>
            <a:r>
              <a:rPr lang="en-US" sz="1050">
                <a:solidFill>
                  <a:schemeClr val="accent4"/>
                </a:solidFill>
                <a:latin typeface="+mn-lt"/>
              </a:rPr>
              <a:t>T</a:t>
            </a:r>
            <a:r>
              <a:rPr lang="vi-VN" sz="1050">
                <a:solidFill>
                  <a:schemeClr val="accent4"/>
                </a:solidFill>
                <a:latin typeface="+mn-lt"/>
              </a:rPr>
              <a:t>rễ</a:t>
            </a:r>
            <a:r>
              <a:rPr lang="en-US" sz="1050">
                <a:solidFill>
                  <a:schemeClr val="accent4"/>
                </a:solidFill>
                <a:latin typeface="+mn-lt"/>
              </a:rPr>
              <a:t>:</a:t>
            </a:r>
            <a:r>
              <a:rPr lang="vi-VN" sz="1050">
                <a:solidFill>
                  <a:schemeClr val="accent4"/>
                </a:solidFill>
                <a:latin typeface="+mn-lt"/>
              </a:rPr>
              <a:t> có thể chuyển thành liệt ruột khiến triệu chứng đau không còn nổi bật nữa.</a:t>
            </a:r>
            <a:endParaRPr lang="en-US" sz="1050">
              <a:solidFill>
                <a:schemeClr val="accent4"/>
              </a:solidFill>
              <a:latin typeface="+mn-lt"/>
            </a:endParaRPr>
          </a:p>
        </p:txBody>
      </p:sp>
      <p:sp>
        <p:nvSpPr>
          <p:cNvPr id="1048605" name="Google Shape;10967;p43"/>
          <p:cNvSpPr txBox="1">
            <a:spLocks noGrp="1"/>
          </p:cNvSpPr>
          <p:nvPr>
            <p:ph type="title" idx="4294967295"/>
          </p:nvPr>
        </p:nvSpPr>
        <p:spPr>
          <a:xfrm>
            <a:off x="98379" y="288313"/>
            <a:ext cx="5497023" cy="572691"/>
          </a:xfrm>
        </p:spPr>
        <p:txBody>
          <a:bodyPr/>
          <a:lstStyle/>
          <a:p>
            <a:pPr algn="l">
              <a:lnSpc>
                <a:spcPts val="6440"/>
              </a:lnSpc>
              <a:buClr>
                <a:srgbClr val="000000"/>
              </a:buClr>
              <a:buFont typeface="Arial"/>
            </a:pPr>
            <a:r>
              <a:rPr lang="en-US" b="1" dirty="0">
                <a:sym typeface="Arial"/>
              </a:rPr>
              <a:t>3.2 </a:t>
            </a:r>
            <a:r>
              <a:rPr lang="vi-VN" b="1" dirty="0">
                <a:sym typeface="Arial"/>
              </a:rPr>
              <a:t>Hội Chứng Tắc Ruột</a:t>
            </a:r>
          </a:p>
        </p:txBody>
      </p:sp>
      <p:sp>
        <p:nvSpPr>
          <p:cNvPr id="1048606" name="Google Shape;10966;p43"/>
          <p:cNvSpPr txBox="1">
            <a:spLocks noGrp="1"/>
          </p:cNvSpPr>
          <p:nvPr>
            <p:ph type="subTitle" idx="4294967295"/>
          </p:nvPr>
        </p:nvSpPr>
        <p:spPr>
          <a:xfrm>
            <a:off x="1" y="2917878"/>
            <a:ext cx="3428224" cy="1459602"/>
          </a:xfrm>
          <a:prstGeom prst="rect">
            <a:avLst/>
          </a:prstGeom>
          <a:solidFill>
            <a:schemeClr val="accent3"/>
          </a:solidFill>
        </p:spPr>
        <p:txBody>
          <a:bodyPr spcFirstLastPara="1" vert="horz" wrap="square" lIns="91425" tIns="91425" rIns="91425" bIns="91425" rtlCol="0" anchor="ctr" anchorCtr="0">
            <a:noAutofit/>
          </a:bodyPr>
          <a:lstStyle/>
          <a:p>
            <a:pPr marL="214313" indent="-214313">
              <a:buClr>
                <a:schemeClr val="bg1">
                  <a:lumMod val="95000"/>
                </a:schemeClr>
              </a:buClr>
              <a:buSzPct val="90000"/>
              <a:buBlip>
                <a:blip r:embed="rId3"/>
              </a:buBlip>
            </a:pPr>
            <a:r>
              <a:rPr lang="vi-VN" sz="1050">
                <a:solidFill>
                  <a:schemeClr val="accent4"/>
                </a:solidFill>
                <a:latin typeface="+mn-lt"/>
              </a:rPr>
              <a:t>Thường trướng bụng đều, mức độ thay đổi tuỳ vào vị trí và nguyên nhân tắc.</a:t>
            </a:r>
          </a:p>
        </p:txBody>
      </p:sp>
      <p:sp>
        <p:nvSpPr>
          <p:cNvPr id="1048607" name="Google Shape;10970;p43"/>
          <p:cNvSpPr txBox="1">
            <a:spLocks noGrp="1"/>
          </p:cNvSpPr>
          <p:nvPr>
            <p:ph type="subTitle" idx="4294967295"/>
          </p:nvPr>
        </p:nvSpPr>
        <p:spPr>
          <a:xfrm>
            <a:off x="6738938" y="691755"/>
            <a:ext cx="2405063" cy="1069182"/>
          </a:xfrm>
          <a:prstGeom prst="rect">
            <a:avLst/>
          </a:prstGeom>
        </p:spPr>
        <p:txBody>
          <a:bodyPr spcFirstLastPara="1" vert="horz" wrap="square" lIns="91425" tIns="91425" rIns="91425" bIns="91425" rtlCol="0" anchor="ctr" anchorCtr="0">
            <a:noAutofit/>
          </a:bodyPr>
          <a:lstStyle/>
          <a:p>
            <a:pPr marL="0" indent="0" algn="r">
              <a:buNone/>
            </a:pPr>
            <a:r>
              <a:rPr lang="en" sz="2100">
                <a:solidFill>
                  <a:schemeClr val="tx1">
                    <a:lumMod val="75000"/>
                  </a:schemeClr>
                </a:solidFill>
                <a:latin typeface="+mn-lt"/>
                <a:ea typeface="Abhaya Libre SemiBold"/>
                <a:cs typeface="Abhaya Libre SemiBold"/>
                <a:sym typeface="Abhaya Libre SemiBold"/>
              </a:rPr>
              <a:t>N</a:t>
            </a:r>
            <a:r>
              <a:rPr lang="en-US" sz="2100">
                <a:solidFill>
                  <a:schemeClr val="tx1">
                    <a:lumMod val="75000"/>
                  </a:schemeClr>
                </a:solidFill>
                <a:latin typeface="+mn-lt"/>
                <a:ea typeface="Abhaya Libre SemiBold"/>
                <a:cs typeface="Abhaya Libre SemiBold"/>
                <a:sym typeface="Abhaya Libre SemiBold"/>
              </a:rPr>
              <a:t>ôn</a:t>
            </a:r>
            <a:endParaRPr sz="2100">
              <a:solidFill>
                <a:schemeClr val="tx1">
                  <a:lumMod val="75000"/>
                </a:schemeClr>
              </a:solidFill>
              <a:latin typeface="+mn-lt"/>
              <a:ea typeface="Abhaya Libre SemiBold"/>
              <a:cs typeface="Abhaya Libre SemiBold"/>
              <a:sym typeface="Abhaya Libre SemiBold"/>
            </a:endParaRPr>
          </a:p>
        </p:txBody>
      </p:sp>
      <p:sp>
        <p:nvSpPr>
          <p:cNvPr id="1048608" name="Google Shape;10971;p43"/>
          <p:cNvSpPr txBox="1">
            <a:spLocks noGrp="1"/>
          </p:cNvSpPr>
          <p:nvPr>
            <p:ph type="subTitle" idx="4294967295"/>
          </p:nvPr>
        </p:nvSpPr>
        <p:spPr>
          <a:xfrm>
            <a:off x="5710825" y="1426475"/>
            <a:ext cx="3433176" cy="1459602"/>
          </a:xfrm>
          <a:prstGeom prst="rect">
            <a:avLst/>
          </a:prstGeom>
          <a:solidFill>
            <a:schemeClr val="accent3"/>
          </a:solidFill>
        </p:spPr>
        <p:txBody>
          <a:bodyPr spcFirstLastPara="1" vert="horz" wrap="square" lIns="91425" tIns="91425" rIns="91425" bIns="91425" rtlCol="0" anchor="ctr" anchorCtr="0">
            <a:noAutofit/>
          </a:bodyPr>
          <a:lstStyle/>
          <a:p>
            <a:pPr lvl="0">
              <a:buClr>
                <a:schemeClr val="bg1">
                  <a:lumMod val="95000"/>
                </a:schemeClr>
              </a:buClr>
              <a:buSzPct val="90000"/>
              <a:buBlip>
                <a:blip r:embed="rId3"/>
              </a:buBlip>
            </a:pPr>
            <a:r>
              <a:rPr lang="vi-VN" sz="1050">
                <a:solidFill>
                  <a:schemeClr val="accent4"/>
                </a:solidFill>
                <a:latin typeface="+mn-lt"/>
                <a:ea typeface="Lato" panose="020F0502020204030203" pitchFamily="34" charset="0"/>
                <a:cs typeface="Arial" panose="020B0604020202020204" pitchFamily="34" charset="0"/>
              </a:rPr>
              <a:t>Tùy theo vị trí tắc: tắc cao thường nôn nhiều và sớm, tắc thấp thường nôn muộn.</a:t>
            </a:r>
          </a:p>
          <a:p>
            <a:pPr lvl="0">
              <a:buClr>
                <a:schemeClr val="bg1">
                  <a:lumMod val="95000"/>
                </a:schemeClr>
              </a:buClr>
              <a:buSzPct val="90000"/>
              <a:buBlip>
                <a:blip r:embed="rId3"/>
              </a:buBlip>
            </a:pPr>
            <a:r>
              <a:rPr lang="vi-VN" sz="1050">
                <a:solidFill>
                  <a:schemeClr val="accent4"/>
                </a:solidFill>
                <a:latin typeface="+mn-lt"/>
                <a:ea typeface="Lato" panose="020F0502020204030203" pitchFamily="34" charset="0"/>
                <a:cs typeface="Arial" panose="020B0604020202020204" pitchFamily="34" charset="0"/>
              </a:rPr>
              <a:t>Sau nôn có thể bớt đau</a:t>
            </a:r>
            <a:r>
              <a:rPr lang="en-US" sz="1050">
                <a:solidFill>
                  <a:schemeClr val="accent4"/>
                </a:solidFill>
                <a:latin typeface="+mn-lt"/>
                <a:ea typeface="Lato" panose="020F0502020204030203" pitchFamily="34" charset="0"/>
                <a:cs typeface="Arial" panose="020B0604020202020204" pitchFamily="34" charset="0"/>
              </a:rPr>
              <a:t>.</a:t>
            </a:r>
          </a:p>
          <a:p>
            <a:pPr lvl="0">
              <a:buClr>
                <a:schemeClr val="bg1">
                  <a:lumMod val="95000"/>
                </a:schemeClr>
              </a:buClr>
              <a:buSzPct val="90000"/>
              <a:buBlip>
                <a:blip r:embed="rId3"/>
              </a:buBlip>
            </a:pPr>
            <a:r>
              <a:rPr lang="vi-VN" sz="1050">
                <a:solidFill>
                  <a:schemeClr val="accent4"/>
                </a:solidFill>
                <a:latin typeface="+mn-lt"/>
                <a:ea typeface="Lato" panose="020F0502020204030203" pitchFamily="34" charset="0"/>
                <a:cs typeface="Arial" panose="020B0604020202020204" pitchFamily="34" charset="0"/>
              </a:rPr>
              <a:t>Chất nôn có mùi phân là biểu hiện của tắc ruột thấp, đến trễ.</a:t>
            </a:r>
            <a:endParaRPr lang="en-US" sz="1050">
              <a:solidFill>
                <a:schemeClr val="accent4"/>
              </a:solidFill>
              <a:latin typeface="+mn-lt"/>
              <a:ea typeface="Lato" panose="020F0502020204030203" pitchFamily="34" charset="0"/>
              <a:cs typeface="Arial" panose="020B0604020202020204" pitchFamily="34" charset="0"/>
            </a:endParaRPr>
          </a:p>
        </p:txBody>
      </p:sp>
      <p:sp>
        <p:nvSpPr>
          <p:cNvPr id="1048609" name="Google Shape;10969;p43"/>
          <p:cNvSpPr txBox="1">
            <a:spLocks noGrp="1"/>
          </p:cNvSpPr>
          <p:nvPr>
            <p:ph type="title" idx="4294967295"/>
          </p:nvPr>
        </p:nvSpPr>
        <p:spPr>
          <a:xfrm flipH="1">
            <a:off x="6240066" y="4405725"/>
            <a:ext cx="2903934" cy="421482"/>
          </a:xfrm>
          <a:prstGeom prst="rect">
            <a:avLst/>
          </a:prstGeom>
        </p:spPr>
        <p:txBody>
          <a:bodyPr spcFirstLastPara="1" vert="horz" wrap="square" lIns="91425" tIns="91425" rIns="91425" bIns="182875" rtlCol="0" anchor="ctr" anchorCtr="0">
            <a:noAutofit/>
          </a:bodyPr>
          <a:lstStyle/>
          <a:p>
            <a:pPr algn="r"/>
            <a:r>
              <a:rPr lang="en-US" sz="2100">
                <a:solidFill>
                  <a:schemeClr val="dk1"/>
                </a:solidFill>
                <a:latin typeface="+mn-lt"/>
              </a:rPr>
              <a:t>Bí trung đại tiện</a:t>
            </a:r>
            <a:endParaRPr sz="2100">
              <a:solidFill>
                <a:schemeClr val="dk1"/>
              </a:solidFill>
              <a:latin typeface="+mn-lt"/>
            </a:endParaRPr>
          </a:p>
        </p:txBody>
      </p:sp>
      <p:sp>
        <p:nvSpPr>
          <p:cNvPr id="1048610" name="Google Shape;10973;p43"/>
          <p:cNvSpPr txBox="1">
            <a:spLocks noGrp="1"/>
          </p:cNvSpPr>
          <p:nvPr>
            <p:ph type="subTitle" idx="4294967295"/>
          </p:nvPr>
        </p:nvSpPr>
        <p:spPr>
          <a:xfrm flipH="1">
            <a:off x="5741213" y="2915491"/>
            <a:ext cx="3428224" cy="1459602"/>
          </a:xfrm>
          <a:prstGeom prst="rect">
            <a:avLst/>
          </a:prstGeom>
          <a:solidFill>
            <a:schemeClr val="tx2"/>
          </a:solidFill>
        </p:spPr>
        <p:txBody>
          <a:bodyPr spcFirstLastPara="1" vert="horz" wrap="square" lIns="91425" tIns="91425" rIns="91425" bIns="91425" rtlCol="0" anchor="ctr" anchorCtr="0">
            <a:noAutofit/>
          </a:bodyPr>
          <a:lstStyle/>
          <a:p>
            <a:pPr marL="214313" indent="-214313">
              <a:buClr>
                <a:schemeClr val="accent1">
                  <a:lumMod val="75000"/>
                </a:schemeClr>
              </a:buClr>
              <a:buSzPct val="90000"/>
              <a:buBlip>
                <a:blip r:embed="rId4"/>
              </a:buBlip>
            </a:pPr>
            <a:r>
              <a:rPr lang="en-US" sz="1050">
                <a:solidFill>
                  <a:schemeClr val="accent4"/>
                </a:solidFill>
                <a:latin typeface="+mn-lt"/>
              </a:rPr>
              <a:t>Là triệu chứng đặc hiệu, quyết định chuẩn đoán</a:t>
            </a:r>
          </a:p>
          <a:p>
            <a:pPr marL="214313" indent="-214313">
              <a:buClr>
                <a:schemeClr val="accent1">
                  <a:lumMod val="75000"/>
                </a:schemeClr>
              </a:buClr>
              <a:buSzPct val="90000"/>
              <a:buBlip>
                <a:blip r:embed="rId4"/>
              </a:buBlip>
            </a:pPr>
            <a:r>
              <a:rPr lang="en-US" sz="1050">
                <a:solidFill>
                  <a:schemeClr val="accent4"/>
                </a:solidFill>
                <a:latin typeface="+mn-lt"/>
              </a:rPr>
              <a:t>Tùy vào thời gian đến viện, vị trí tắc, mức độ tắc, loại tắc.</a:t>
            </a:r>
          </a:p>
          <a:p>
            <a:pPr marL="214313" indent="-214313">
              <a:buClr>
                <a:schemeClr val="accent1">
                  <a:lumMod val="75000"/>
                </a:schemeClr>
              </a:buClr>
              <a:buSzPct val="90000"/>
              <a:buBlip>
                <a:blip r:embed="rId4"/>
              </a:buBlip>
            </a:pPr>
            <a:r>
              <a:rPr lang="en-US" sz="1050">
                <a:solidFill>
                  <a:schemeClr val="accent4"/>
                </a:solidFill>
                <a:latin typeface="+mn-lt"/>
              </a:rPr>
              <a:t>Ngoại lệ:</a:t>
            </a:r>
          </a:p>
          <a:p>
            <a:pPr marL="420053" lvl="1" indent="-214313">
              <a:buClr>
                <a:schemeClr val="accent1">
                  <a:lumMod val="50000"/>
                </a:schemeClr>
              </a:buClr>
              <a:buSzPct val="90000"/>
              <a:buBlip>
                <a:blip r:embed="rId5"/>
              </a:buBlip>
            </a:pPr>
            <a:r>
              <a:rPr lang="en-US" sz="900">
                <a:solidFill>
                  <a:schemeClr val="accent4"/>
                </a:solidFill>
                <a:latin typeface="+mn-lt"/>
              </a:rPr>
              <a:t>Tắc ruột đến s</a:t>
            </a:r>
            <a:r>
              <a:rPr lang="vi-VN" sz="900">
                <a:solidFill>
                  <a:schemeClr val="accent4"/>
                </a:solidFill>
                <a:latin typeface="+mn-lt"/>
              </a:rPr>
              <a:t>ớ</a:t>
            </a:r>
            <a:r>
              <a:rPr lang="en-US" sz="900">
                <a:solidFill>
                  <a:schemeClr val="accent4"/>
                </a:solidFill>
                <a:latin typeface="+mn-lt"/>
              </a:rPr>
              <a:t>m: vẫn có thể đi tiêu phân cũ</a:t>
            </a:r>
          </a:p>
          <a:p>
            <a:pPr marL="420053" lvl="1" indent="-214313">
              <a:buClr>
                <a:schemeClr val="accent1">
                  <a:lumMod val="50000"/>
                </a:schemeClr>
              </a:buClr>
              <a:buSzPct val="90000"/>
              <a:buBlip>
                <a:blip r:embed="rId5"/>
              </a:buBlip>
            </a:pPr>
            <a:r>
              <a:rPr lang="en-US" sz="900">
                <a:solidFill>
                  <a:schemeClr val="accent4"/>
                </a:solidFill>
                <a:latin typeface="+mn-lt"/>
              </a:rPr>
              <a:t>Tắc ruột non không hoàn toàn có thể có triệu ch</a:t>
            </a:r>
            <a:r>
              <a:rPr lang="vi-VN" sz="900">
                <a:solidFill>
                  <a:schemeClr val="accent4"/>
                </a:solidFill>
                <a:latin typeface="+mn-lt"/>
              </a:rPr>
              <a:t>ứn</a:t>
            </a:r>
            <a:r>
              <a:rPr lang="en-US" sz="900">
                <a:solidFill>
                  <a:schemeClr val="accent4"/>
                </a:solidFill>
                <a:latin typeface="+mn-lt"/>
              </a:rPr>
              <a:t>g tiêu chảy ra n</a:t>
            </a:r>
            <a:r>
              <a:rPr lang="vi-VN" sz="900">
                <a:solidFill>
                  <a:schemeClr val="accent4"/>
                </a:solidFill>
                <a:latin typeface="+mn-lt"/>
              </a:rPr>
              <a:t>ướ</a:t>
            </a:r>
            <a:r>
              <a:rPr lang="en-US" sz="900">
                <a:solidFill>
                  <a:schemeClr val="accent4"/>
                </a:solidFill>
                <a:latin typeface="+mn-lt"/>
              </a:rPr>
              <a:t>c (*)</a:t>
            </a:r>
          </a:p>
        </p:txBody>
      </p:sp>
      <p:grpSp>
        <p:nvGrpSpPr>
          <p:cNvPr id="59" name="Nhóm 8"/>
          <p:cNvGrpSpPr/>
          <p:nvPr/>
        </p:nvGrpSpPr>
        <p:grpSpPr>
          <a:xfrm>
            <a:off x="3461036" y="1734875"/>
            <a:ext cx="807300" cy="807300"/>
            <a:chOff x="4503253" y="1366720"/>
            <a:chExt cx="1076400" cy="1076400"/>
          </a:xfrm>
        </p:grpSpPr>
        <p:sp>
          <p:nvSpPr>
            <p:cNvPr id="1048611" name="Google Shape;10960;p43"/>
            <p:cNvSpPr/>
            <p:nvPr/>
          </p:nvSpPr>
          <p:spPr>
            <a:xfrm>
              <a:off x="4503253" y="1366720"/>
              <a:ext cx="1076400" cy="10764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1"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nvGrpSpPr>
            <p:cNvPr id="60" name="Google Shape;20022;p82"/>
            <p:cNvGrpSpPr/>
            <p:nvPr/>
          </p:nvGrpSpPr>
          <p:grpSpPr>
            <a:xfrm>
              <a:off x="4715973" y="1572638"/>
              <a:ext cx="650960" cy="606112"/>
              <a:chOff x="5053900" y="3804850"/>
              <a:chExt cx="483150" cy="483125"/>
            </a:xfrm>
            <a:solidFill>
              <a:srgbClr val="5C5D64"/>
            </a:solidFill>
          </p:grpSpPr>
          <p:sp>
            <p:nvSpPr>
              <p:cNvPr id="1048612" name="Google Shape;20023;p82"/>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grp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435D74"/>
                  </a:solidFill>
                  <a:effectLst/>
                  <a:uLnTx/>
                  <a:uFillTx/>
                  <a:latin typeface="Arial" panose="020B0604020202020204" pitchFamily="34" charset="0"/>
                  <a:cs typeface="Arial"/>
                  <a:sym typeface="Arial"/>
                </a:endParaRPr>
              </a:p>
            </p:txBody>
          </p:sp>
          <p:sp>
            <p:nvSpPr>
              <p:cNvPr id="1048613" name="Google Shape;20024;p82"/>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grp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435D74"/>
                  </a:solidFill>
                  <a:effectLst/>
                  <a:uLnTx/>
                  <a:uFillTx/>
                  <a:latin typeface="Arial" panose="020B0604020202020204" pitchFamily="34" charset="0"/>
                  <a:cs typeface="Arial"/>
                  <a:sym typeface="Arial"/>
                </a:endParaRPr>
              </a:p>
            </p:txBody>
          </p:sp>
          <p:sp>
            <p:nvSpPr>
              <p:cNvPr id="1048614" name="Google Shape;20025;p82"/>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grp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435D74"/>
                  </a:solidFill>
                  <a:effectLst/>
                  <a:uLnTx/>
                  <a:uFillTx/>
                  <a:latin typeface="Arial" panose="020B0604020202020204" pitchFamily="34" charset="0"/>
                  <a:cs typeface="Arial"/>
                  <a:sym typeface="Arial"/>
                </a:endParaRPr>
              </a:p>
            </p:txBody>
          </p:sp>
          <p:sp>
            <p:nvSpPr>
              <p:cNvPr id="1048615" name="Google Shape;20026;p82"/>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grp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435D74"/>
                  </a:solidFill>
                  <a:effectLst/>
                  <a:uLnTx/>
                  <a:uFillTx/>
                  <a:latin typeface="Arial" panose="020B0604020202020204" pitchFamily="34" charset="0"/>
                  <a:cs typeface="Arial"/>
                  <a:sym typeface="Arial"/>
                </a:endParaRPr>
              </a:p>
            </p:txBody>
          </p:sp>
        </p:grpSp>
      </p:grpSp>
      <p:grpSp>
        <p:nvGrpSpPr>
          <p:cNvPr id="61" name="Nhóm 17"/>
          <p:cNvGrpSpPr/>
          <p:nvPr/>
        </p:nvGrpSpPr>
        <p:grpSpPr>
          <a:xfrm>
            <a:off x="4878567" y="1722582"/>
            <a:ext cx="807300" cy="807300"/>
            <a:chOff x="6575235" y="1265926"/>
            <a:chExt cx="1076400" cy="1076400"/>
          </a:xfrm>
        </p:grpSpPr>
        <p:sp>
          <p:nvSpPr>
            <p:cNvPr id="1048616" name="Google Shape;10958;p43"/>
            <p:cNvSpPr/>
            <p:nvPr/>
          </p:nvSpPr>
          <p:spPr>
            <a:xfrm>
              <a:off x="6575235" y="1265926"/>
              <a:ext cx="1076400" cy="1076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1"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17" name="Google Shape;21521;p87"/>
            <p:cNvSpPr/>
            <p:nvPr/>
          </p:nvSpPr>
          <p:spPr>
            <a:xfrm rot="5202161">
              <a:off x="7101630" y="1930975"/>
              <a:ext cx="300025" cy="45719"/>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C5D64"/>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18" name="Google Shape;21521;p87"/>
            <p:cNvSpPr/>
            <p:nvPr/>
          </p:nvSpPr>
          <p:spPr>
            <a:xfrm rot="5400000">
              <a:off x="7007801" y="2043383"/>
              <a:ext cx="300023" cy="45719"/>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C5D64"/>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19" name="Hình tự do: Hình 22"/>
            <p:cNvSpPr/>
            <p:nvPr/>
          </p:nvSpPr>
          <p:spPr>
            <a:xfrm rot="1742854">
              <a:off x="6951838" y="1394653"/>
              <a:ext cx="329911" cy="525095"/>
            </a:xfrm>
            <a:custGeom>
              <a:avLst/>
              <a:gdLst>
                <a:gd name="connsiteX0" fmla="*/ 72667 w 447079"/>
                <a:gd name="connsiteY0" fmla="*/ 5092 h 700836"/>
                <a:gd name="connsiteX1" fmla="*/ 124591 w 447079"/>
                <a:gd name="connsiteY1" fmla="*/ 0 h 700836"/>
                <a:gd name="connsiteX2" fmla="*/ 182127 w 447079"/>
                <a:gd name="connsiteY2" fmla="*/ 5836 h 700836"/>
                <a:gd name="connsiteX3" fmla="*/ 386393 w 447079"/>
                <a:gd name="connsiteY3" fmla="*/ 209918 h 700836"/>
                <a:gd name="connsiteX4" fmla="*/ 388280 w 447079"/>
                <a:gd name="connsiteY4" fmla="*/ 307378 h 700836"/>
                <a:gd name="connsiteX5" fmla="*/ 440275 w 447079"/>
                <a:gd name="connsiteY5" fmla="*/ 401161 h 700836"/>
                <a:gd name="connsiteX6" fmla="*/ 388280 w 447079"/>
                <a:gd name="connsiteY6" fmla="*/ 493077 h 700836"/>
                <a:gd name="connsiteX7" fmla="*/ 352968 w 447079"/>
                <a:gd name="connsiteY7" fmla="*/ 493077 h 700836"/>
                <a:gd name="connsiteX8" fmla="*/ 352968 w 447079"/>
                <a:gd name="connsiteY8" fmla="*/ 596023 h 700836"/>
                <a:gd name="connsiteX9" fmla="*/ 332512 w 447079"/>
                <a:gd name="connsiteY9" fmla="*/ 618083 h 700836"/>
                <a:gd name="connsiteX10" fmla="*/ 228522 w 447079"/>
                <a:gd name="connsiteY10" fmla="*/ 618083 h 700836"/>
                <a:gd name="connsiteX11" fmla="*/ 228522 w 447079"/>
                <a:gd name="connsiteY11" fmla="*/ 678776 h 700836"/>
                <a:gd name="connsiteX12" fmla="*/ 208125 w 447079"/>
                <a:gd name="connsiteY12" fmla="*/ 700836 h 700836"/>
                <a:gd name="connsiteX13" fmla="*/ 0 w 447079"/>
                <a:gd name="connsiteY13" fmla="*/ 700836 h 700836"/>
                <a:gd name="connsiteX14" fmla="*/ 3125 w 447079"/>
                <a:gd name="connsiteY14" fmla="*/ 698059 h 700836"/>
                <a:gd name="connsiteX15" fmla="*/ 36431 w 447079"/>
                <a:gd name="connsiteY15" fmla="*/ 658526 h 700836"/>
                <a:gd name="connsiteX16" fmla="*/ 182127 w 447079"/>
                <a:gd name="connsiteY16" fmla="*/ 658526 h 700836"/>
                <a:gd name="connsiteX17" fmla="*/ 182127 w 447079"/>
                <a:gd name="connsiteY17" fmla="*/ 596023 h 700836"/>
                <a:gd name="connsiteX18" fmla="*/ 202524 w 447079"/>
                <a:gd name="connsiteY18" fmla="*/ 575831 h 700836"/>
                <a:gd name="connsiteX19" fmla="*/ 308401 w 447079"/>
                <a:gd name="connsiteY19" fmla="*/ 575830 h 700836"/>
                <a:gd name="connsiteX20" fmla="*/ 308401 w 447079"/>
                <a:gd name="connsiteY20" fmla="*/ 472826 h 700836"/>
                <a:gd name="connsiteX21" fmla="*/ 328798 w 447079"/>
                <a:gd name="connsiteY21" fmla="*/ 452634 h 700836"/>
                <a:gd name="connsiteX22" fmla="*/ 384566 w 447079"/>
                <a:gd name="connsiteY22" fmla="*/ 452634 h 700836"/>
                <a:gd name="connsiteX23" fmla="*/ 401249 w 447079"/>
                <a:gd name="connsiteY23" fmla="*/ 421354 h 700836"/>
                <a:gd name="connsiteX24" fmla="*/ 347427 w 447079"/>
                <a:gd name="connsiteY24" fmla="*/ 320217 h 700836"/>
                <a:gd name="connsiteX25" fmla="*/ 345540 w 447079"/>
                <a:gd name="connsiteY25" fmla="*/ 307378 h 700836"/>
                <a:gd name="connsiteX26" fmla="*/ 341826 w 447079"/>
                <a:gd name="connsiteY26" fmla="*/ 217271 h 700836"/>
                <a:gd name="connsiteX27" fmla="*/ 169099 w 447079"/>
                <a:gd name="connsiteY27" fmla="*/ 44470 h 700836"/>
                <a:gd name="connsiteX28" fmla="*/ 120877 w 447079"/>
                <a:gd name="connsiteY28" fmla="*/ 39626 h 700836"/>
                <a:gd name="connsiteX29" fmla="*/ 113803 w 447079"/>
                <a:gd name="connsiteY29" fmla="*/ 40323 h 700836"/>
                <a:gd name="connsiteX30" fmla="*/ 104702 w 447079"/>
                <a:gd name="connsiteY30" fmla="*/ 28567 h 70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7079" h="700836">
                  <a:moveTo>
                    <a:pt x="72667" y="5092"/>
                  </a:moveTo>
                  <a:lnTo>
                    <a:pt x="124591" y="0"/>
                  </a:lnTo>
                  <a:cubicBezTo>
                    <a:pt x="143396" y="0"/>
                    <a:pt x="162614" y="1926"/>
                    <a:pt x="182127" y="5836"/>
                  </a:cubicBezTo>
                  <a:cubicBezTo>
                    <a:pt x="282403" y="29763"/>
                    <a:pt x="365996" y="108782"/>
                    <a:pt x="386393" y="209918"/>
                  </a:cubicBezTo>
                  <a:cubicBezTo>
                    <a:pt x="393821" y="243008"/>
                    <a:pt x="393821" y="274288"/>
                    <a:pt x="388280" y="307378"/>
                  </a:cubicBezTo>
                  <a:lnTo>
                    <a:pt x="440275" y="401161"/>
                  </a:lnTo>
                  <a:cubicBezTo>
                    <a:pt x="460672" y="443413"/>
                    <a:pt x="432847" y="491210"/>
                    <a:pt x="388280" y="493077"/>
                  </a:cubicBezTo>
                  <a:lnTo>
                    <a:pt x="352968" y="493077"/>
                  </a:lnTo>
                  <a:lnTo>
                    <a:pt x="352968" y="596023"/>
                  </a:lnTo>
                  <a:cubicBezTo>
                    <a:pt x="352968" y="608920"/>
                    <a:pt x="343713" y="618083"/>
                    <a:pt x="332512" y="618083"/>
                  </a:cubicBezTo>
                  <a:lnTo>
                    <a:pt x="228522" y="618083"/>
                  </a:lnTo>
                  <a:lnTo>
                    <a:pt x="228522" y="678776"/>
                  </a:lnTo>
                  <a:cubicBezTo>
                    <a:pt x="228522" y="691615"/>
                    <a:pt x="219266" y="700836"/>
                    <a:pt x="208125" y="700836"/>
                  </a:cubicBezTo>
                  <a:lnTo>
                    <a:pt x="0" y="700836"/>
                  </a:lnTo>
                  <a:lnTo>
                    <a:pt x="3125" y="698059"/>
                  </a:lnTo>
                  <a:lnTo>
                    <a:pt x="36431" y="658526"/>
                  </a:lnTo>
                  <a:lnTo>
                    <a:pt x="182127" y="658526"/>
                  </a:lnTo>
                  <a:lnTo>
                    <a:pt x="182127" y="596023"/>
                  </a:lnTo>
                  <a:cubicBezTo>
                    <a:pt x="182127" y="584993"/>
                    <a:pt x="191382" y="575830"/>
                    <a:pt x="202524" y="575831"/>
                  </a:cubicBezTo>
                  <a:lnTo>
                    <a:pt x="308401" y="575830"/>
                  </a:lnTo>
                  <a:lnTo>
                    <a:pt x="308401" y="472826"/>
                  </a:lnTo>
                  <a:cubicBezTo>
                    <a:pt x="308401" y="461796"/>
                    <a:pt x="317656" y="452634"/>
                    <a:pt x="328798" y="452634"/>
                  </a:cubicBezTo>
                  <a:lnTo>
                    <a:pt x="384566" y="452634"/>
                  </a:lnTo>
                  <a:cubicBezTo>
                    <a:pt x="399421" y="452634"/>
                    <a:pt x="408677" y="434251"/>
                    <a:pt x="401249" y="421354"/>
                  </a:cubicBezTo>
                  <a:lnTo>
                    <a:pt x="347427" y="320217"/>
                  </a:lnTo>
                  <a:cubicBezTo>
                    <a:pt x="345540" y="316540"/>
                    <a:pt x="345540" y="311054"/>
                    <a:pt x="345540" y="307378"/>
                  </a:cubicBezTo>
                  <a:cubicBezTo>
                    <a:pt x="349254" y="277965"/>
                    <a:pt x="349254" y="246684"/>
                    <a:pt x="341826" y="217271"/>
                  </a:cubicBezTo>
                  <a:cubicBezTo>
                    <a:pt x="323256" y="132709"/>
                    <a:pt x="254519" y="62853"/>
                    <a:pt x="169099" y="44470"/>
                  </a:cubicBezTo>
                  <a:cubicBezTo>
                    <a:pt x="152769" y="41202"/>
                    <a:pt x="136617" y="39626"/>
                    <a:pt x="120877" y="39626"/>
                  </a:cubicBezTo>
                  <a:lnTo>
                    <a:pt x="113803" y="40323"/>
                  </a:lnTo>
                  <a:lnTo>
                    <a:pt x="104702" y="28567"/>
                  </a:lnTo>
                  <a:close/>
                </a:path>
              </a:pathLst>
            </a:custGeom>
            <a:solidFill>
              <a:srgbClr val="5C5D64"/>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grpSp>
        <p:nvGrpSpPr>
          <p:cNvPr id="62" name="Nhóm 15"/>
          <p:cNvGrpSpPr/>
          <p:nvPr/>
        </p:nvGrpSpPr>
        <p:grpSpPr>
          <a:xfrm>
            <a:off x="3483571" y="3182475"/>
            <a:ext cx="807300" cy="807300"/>
            <a:chOff x="4513575" y="3525064"/>
            <a:chExt cx="1076400" cy="1076400"/>
          </a:xfrm>
        </p:grpSpPr>
        <p:sp>
          <p:nvSpPr>
            <p:cNvPr id="1048620" name="Google Shape;10961;p43"/>
            <p:cNvSpPr/>
            <p:nvPr/>
          </p:nvSpPr>
          <p:spPr>
            <a:xfrm>
              <a:off x="4513575" y="3525064"/>
              <a:ext cx="1076400" cy="1076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1"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nvGrpSpPr>
            <p:cNvPr id="63" name="Nhóm 59"/>
            <p:cNvGrpSpPr/>
            <p:nvPr/>
          </p:nvGrpSpPr>
          <p:grpSpPr>
            <a:xfrm>
              <a:off x="4850595" y="3807156"/>
              <a:ext cx="414500" cy="512215"/>
              <a:chOff x="5668916" y="5931378"/>
              <a:chExt cx="311303" cy="440128"/>
            </a:xfrm>
          </p:grpSpPr>
          <p:sp>
            <p:nvSpPr>
              <p:cNvPr id="1048621" name="Google Shape;2541;p41"/>
              <p:cNvSpPr/>
              <p:nvPr/>
            </p:nvSpPr>
            <p:spPr>
              <a:xfrm>
                <a:off x="5668916" y="5931378"/>
                <a:ext cx="311303" cy="440128"/>
              </a:xfrm>
              <a:custGeom>
                <a:avLst/>
                <a:gdLst/>
                <a:ahLst/>
                <a:cxnLst/>
                <a:rect l="l" t="t" r="r" b="b"/>
                <a:pathLst>
                  <a:path w="7566" h="10697" extrusionOk="0">
                    <a:moveTo>
                      <a:pt x="670" y="0"/>
                    </a:moveTo>
                    <a:lnTo>
                      <a:pt x="670" y="312"/>
                    </a:lnTo>
                    <a:cubicBezTo>
                      <a:pt x="670" y="1285"/>
                      <a:pt x="830" y="2096"/>
                      <a:pt x="991" y="2882"/>
                    </a:cubicBezTo>
                    <a:cubicBezTo>
                      <a:pt x="1142" y="3675"/>
                      <a:pt x="1294" y="4461"/>
                      <a:pt x="1294" y="5370"/>
                    </a:cubicBezTo>
                    <a:cubicBezTo>
                      <a:pt x="1294" y="6182"/>
                      <a:pt x="1053" y="6726"/>
                      <a:pt x="759" y="7360"/>
                    </a:cubicBezTo>
                    <a:cubicBezTo>
                      <a:pt x="420" y="8118"/>
                      <a:pt x="1" y="8975"/>
                      <a:pt x="1" y="10384"/>
                    </a:cubicBezTo>
                    <a:lnTo>
                      <a:pt x="1" y="10696"/>
                    </a:lnTo>
                    <a:lnTo>
                      <a:pt x="5059" y="10696"/>
                    </a:lnTo>
                    <a:lnTo>
                      <a:pt x="5059" y="9430"/>
                    </a:lnTo>
                    <a:cubicBezTo>
                      <a:pt x="5425" y="9385"/>
                      <a:pt x="5764" y="9278"/>
                      <a:pt x="6085" y="9099"/>
                    </a:cubicBezTo>
                    <a:cubicBezTo>
                      <a:pt x="5532" y="8760"/>
                      <a:pt x="5157" y="8181"/>
                      <a:pt x="5077" y="7512"/>
                    </a:cubicBezTo>
                    <a:cubicBezTo>
                      <a:pt x="4684" y="7387"/>
                      <a:pt x="4408" y="7012"/>
                      <a:pt x="4434" y="6575"/>
                    </a:cubicBezTo>
                    <a:cubicBezTo>
                      <a:pt x="4452" y="6111"/>
                      <a:pt x="4827" y="5718"/>
                      <a:pt x="5300" y="5683"/>
                    </a:cubicBezTo>
                    <a:cubicBezTo>
                      <a:pt x="5321" y="5681"/>
                      <a:pt x="5342" y="5681"/>
                      <a:pt x="5363" y="5681"/>
                    </a:cubicBezTo>
                    <a:cubicBezTo>
                      <a:pt x="5887" y="5681"/>
                      <a:pt x="6308" y="6105"/>
                      <a:pt x="6308" y="6619"/>
                    </a:cubicBezTo>
                    <a:cubicBezTo>
                      <a:pt x="6308" y="7021"/>
                      <a:pt x="6058" y="7369"/>
                      <a:pt x="5701" y="7503"/>
                    </a:cubicBezTo>
                    <a:cubicBezTo>
                      <a:pt x="5790" y="8047"/>
                      <a:pt x="6156" y="8502"/>
                      <a:pt x="6656" y="8698"/>
                    </a:cubicBezTo>
                    <a:cubicBezTo>
                      <a:pt x="7128" y="8323"/>
                      <a:pt x="7566" y="7485"/>
                      <a:pt x="7566" y="6619"/>
                    </a:cubicBezTo>
                    <a:cubicBezTo>
                      <a:pt x="7566" y="5415"/>
                      <a:pt x="6807" y="4389"/>
                      <a:pt x="5737" y="3988"/>
                    </a:cubicBezTo>
                    <a:cubicBezTo>
                      <a:pt x="6174" y="3497"/>
                      <a:pt x="6308" y="2685"/>
                      <a:pt x="6308" y="2195"/>
                    </a:cubicBezTo>
                    <a:lnTo>
                      <a:pt x="6308" y="1963"/>
                    </a:lnTo>
                    <a:lnTo>
                      <a:pt x="6103" y="1900"/>
                    </a:lnTo>
                    <a:cubicBezTo>
                      <a:pt x="5282" y="1624"/>
                      <a:pt x="4747" y="1222"/>
                      <a:pt x="4283" y="865"/>
                    </a:cubicBezTo>
                    <a:cubicBezTo>
                      <a:pt x="3694" y="419"/>
                      <a:pt x="3132" y="0"/>
                      <a:pt x="2231" y="0"/>
                    </a:cubicBezTo>
                    <a:close/>
                  </a:path>
                </a:pathLst>
              </a:custGeom>
              <a:solidFill>
                <a:schemeClr val="tx1">
                  <a:lumMod val="75000"/>
                </a:schemeClr>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164A4A">
                      <a:lumMod val="75000"/>
                    </a:srgbClr>
                  </a:solidFill>
                  <a:effectLst/>
                  <a:uLnTx/>
                  <a:uFillTx/>
                  <a:latin typeface="Arial" panose="020B0604020202020204" pitchFamily="34" charset="0"/>
                  <a:cs typeface="Arial"/>
                  <a:sym typeface="Arial"/>
                </a:endParaRPr>
              </a:p>
            </p:txBody>
          </p:sp>
          <p:sp>
            <p:nvSpPr>
              <p:cNvPr id="1048622" name="Hình Bầu dục 58"/>
              <p:cNvSpPr/>
              <p:nvPr/>
            </p:nvSpPr>
            <p:spPr>
              <a:xfrm>
                <a:off x="5824567" y="6079375"/>
                <a:ext cx="155652" cy="221672"/>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164A4A">
                      <a:lumMod val="75000"/>
                    </a:srgbClr>
                  </a:solidFill>
                  <a:effectLst/>
                  <a:uLnTx/>
                  <a:uFillTx/>
                  <a:latin typeface="Arial" panose="020B0604020202020204" pitchFamily="34" charset="0"/>
                  <a:ea typeface="+mn-ea"/>
                  <a:cs typeface="+mn-cs"/>
                  <a:sym typeface="Arial"/>
                </a:endParaRPr>
              </a:p>
            </p:txBody>
          </p:sp>
        </p:grpSp>
      </p:grpSp>
      <p:grpSp>
        <p:nvGrpSpPr>
          <p:cNvPr id="64" name="Nhóm 18"/>
          <p:cNvGrpSpPr/>
          <p:nvPr/>
        </p:nvGrpSpPr>
        <p:grpSpPr>
          <a:xfrm>
            <a:off x="4878567" y="3216313"/>
            <a:ext cx="807300" cy="807300"/>
            <a:chOff x="6528333" y="3496383"/>
            <a:chExt cx="1076400" cy="1076400"/>
          </a:xfrm>
        </p:grpSpPr>
        <p:sp>
          <p:nvSpPr>
            <p:cNvPr id="1048623" name="Google Shape;10959;p43"/>
            <p:cNvSpPr/>
            <p:nvPr/>
          </p:nvSpPr>
          <p:spPr>
            <a:xfrm>
              <a:off x="6528333" y="3496383"/>
              <a:ext cx="1076400" cy="1076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1"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nvGrpSpPr>
            <p:cNvPr id="65" name="Nhóm 48"/>
            <p:cNvGrpSpPr/>
            <p:nvPr/>
          </p:nvGrpSpPr>
          <p:grpSpPr>
            <a:xfrm>
              <a:off x="6806031" y="3745838"/>
              <a:ext cx="521003" cy="615532"/>
              <a:chOff x="6073221" y="4191812"/>
              <a:chExt cx="514861" cy="531265"/>
            </a:xfrm>
          </p:grpSpPr>
          <p:sp>
            <p:nvSpPr>
              <p:cNvPr id="1048624" name="Hình tự do: Hình 39"/>
              <p:cNvSpPr/>
              <p:nvPr/>
            </p:nvSpPr>
            <p:spPr>
              <a:xfrm>
                <a:off x="6081000" y="4195095"/>
                <a:ext cx="379636" cy="179605"/>
              </a:xfrm>
              <a:custGeom>
                <a:avLst/>
                <a:gdLst>
                  <a:gd name="connsiteX0" fmla="*/ 0 w 331837"/>
                  <a:gd name="connsiteY0" fmla="*/ 0 h 191193"/>
                  <a:gd name="connsiteX1" fmla="*/ 331837 w 331837"/>
                  <a:gd name="connsiteY1" fmla="*/ 0 h 191193"/>
                  <a:gd name="connsiteX2" fmla="*/ 331837 w 331837"/>
                  <a:gd name="connsiteY2" fmla="*/ 184783 h 191193"/>
                  <a:gd name="connsiteX3" fmla="*/ 307109 w 331837"/>
                  <a:gd name="connsiteY3" fmla="*/ 191193 h 191193"/>
                  <a:gd name="connsiteX4" fmla="*/ 211930 w 331837"/>
                  <a:gd name="connsiteY4" fmla="*/ 143565 h 191193"/>
                  <a:gd name="connsiteX5" fmla="*/ 15949 w 331837"/>
                  <a:gd name="connsiteY5" fmla="*/ 65128 h 191193"/>
                  <a:gd name="connsiteX6" fmla="*/ 0 w 331837"/>
                  <a:gd name="connsiteY6" fmla="*/ 65432 h 1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837" h="191193">
                    <a:moveTo>
                      <a:pt x="0" y="0"/>
                    </a:moveTo>
                    <a:lnTo>
                      <a:pt x="331837" y="0"/>
                    </a:lnTo>
                    <a:lnTo>
                      <a:pt x="331837" y="184783"/>
                    </a:lnTo>
                    <a:lnTo>
                      <a:pt x="307109" y="191193"/>
                    </a:lnTo>
                    <a:cubicBezTo>
                      <a:pt x="264654" y="191193"/>
                      <a:pt x="241075" y="170551"/>
                      <a:pt x="211930" y="143565"/>
                    </a:cubicBezTo>
                    <a:cubicBezTo>
                      <a:pt x="172344" y="108425"/>
                      <a:pt x="123463" y="65128"/>
                      <a:pt x="15949" y="65128"/>
                    </a:cubicBezTo>
                    <a:cubicBezTo>
                      <a:pt x="10786" y="65128"/>
                      <a:pt x="5451" y="65229"/>
                      <a:pt x="0" y="65432"/>
                    </a:cubicBezTo>
                    <a:close/>
                  </a:path>
                </a:pathLst>
              </a:custGeom>
              <a:solidFill>
                <a:schemeClr val="tx1"/>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25" name="Hình tự do: Hình 30"/>
              <p:cNvSpPr/>
              <p:nvPr/>
            </p:nvSpPr>
            <p:spPr>
              <a:xfrm>
                <a:off x="6075625" y="4282930"/>
                <a:ext cx="290779" cy="314325"/>
              </a:xfrm>
              <a:custGeom>
                <a:avLst/>
                <a:gdLst>
                  <a:gd name="connsiteX0" fmla="*/ 73206 w 254168"/>
                  <a:gd name="connsiteY0" fmla="*/ 191355 h 334604"/>
                  <a:gd name="connsiteX1" fmla="*/ 73206 w 254168"/>
                  <a:gd name="connsiteY1" fmla="*/ 239689 h 334604"/>
                  <a:gd name="connsiteX2" fmla="*/ 109522 w 254168"/>
                  <a:gd name="connsiteY2" fmla="*/ 239689 h 334604"/>
                  <a:gd name="connsiteX3" fmla="*/ 109522 w 254168"/>
                  <a:gd name="connsiteY3" fmla="*/ 191355 h 334604"/>
                  <a:gd name="connsiteX4" fmla="*/ 181179 w 254168"/>
                  <a:gd name="connsiteY4" fmla="*/ 143783 h 334604"/>
                  <a:gd name="connsiteX5" fmla="*/ 181179 w 254168"/>
                  <a:gd name="connsiteY5" fmla="*/ 191355 h 334604"/>
                  <a:gd name="connsiteX6" fmla="*/ 217553 w 254168"/>
                  <a:gd name="connsiteY6" fmla="*/ 191355 h 334604"/>
                  <a:gd name="connsiteX7" fmla="*/ 217553 w 254168"/>
                  <a:gd name="connsiteY7" fmla="*/ 143783 h 334604"/>
                  <a:gd name="connsiteX8" fmla="*/ 109522 w 254168"/>
                  <a:gd name="connsiteY8" fmla="*/ 96212 h 334604"/>
                  <a:gd name="connsiteX9" fmla="*/ 109522 w 254168"/>
                  <a:gd name="connsiteY9" fmla="*/ 143783 h 334604"/>
                  <a:gd name="connsiteX10" fmla="*/ 145380 w 254168"/>
                  <a:gd name="connsiteY10" fmla="*/ 143783 h 334604"/>
                  <a:gd name="connsiteX11" fmla="*/ 145380 w 254168"/>
                  <a:gd name="connsiteY11" fmla="*/ 96212 h 334604"/>
                  <a:gd name="connsiteX12" fmla="*/ 16753 w 254168"/>
                  <a:gd name="connsiteY12" fmla="*/ 0 h 334604"/>
                  <a:gd name="connsiteX13" fmla="*/ 195522 w 254168"/>
                  <a:gd name="connsiteY13" fmla="*/ 53977 h 334604"/>
                  <a:gd name="connsiteX14" fmla="*/ 243636 w 254168"/>
                  <a:gd name="connsiteY14" fmla="*/ 82670 h 334604"/>
                  <a:gd name="connsiteX15" fmla="*/ 254168 w 254168"/>
                  <a:gd name="connsiteY15" fmla="*/ 86087 h 334604"/>
                  <a:gd name="connsiteX16" fmla="*/ 254168 w 254168"/>
                  <a:gd name="connsiteY16" fmla="*/ 248435 h 334604"/>
                  <a:gd name="connsiteX17" fmla="*/ 243636 w 254168"/>
                  <a:gd name="connsiteY17" fmla="*/ 251849 h 334604"/>
                  <a:gd name="connsiteX18" fmla="*/ 195522 w 254168"/>
                  <a:gd name="connsiteY18" fmla="*/ 280476 h 334604"/>
                  <a:gd name="connsiteX19" fmla="*/ 19392 w 254168"/>
                  <a:gd name="connsiteY19" fmla="*/ 334604 h 334604"/>
                  <a:gd name="connsiteX20" fmla="*/ 0 w 254168"/>
                  <a:gd name="connsiteY20" fmla="*/ 334224 h 334604"/>
                  <a:gd name="connsiteX21" fmla="*/ 0 w 254168"/>
                  <a:gd name="connsiteY21" fmla="*/ 306 h 334604"/>
                  <a:gd name="connsiteX22" fmla="*/ 16753 w 254168"/>
                  <a:gd name="connsiteY22" fmla="*/ 0 h 334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168" h="334604">
                    <a:moveTo>
                      <a:pt x="73206" y="191355"/>
                    </a:moveTo>
                    <a:lnTo>
                      <a:pt x="73206" y="239689"/>
                    </a:lnTo>
                    <a:lnTo>
                      <a:pt x="109522" y="239689"/>
                    </a:lnTo>
                    <a:lnTo>
                      <a:pt x="109522" y="191355"/>
                    </a:lnTo>
                    <a:close/>
                    <a:moveTo>
                      <a:pt x="181179" y="143783"/>
                    </a:moveTo>
                    <a:lnTo>
                      <a:pt x="181179" y="191355"/>
                    </a:lnTo>
                    <a:lnTo>
                      <a:pt x="217553" y="191355"/>
                    </a:lnTo>
                    <a:lnTo>
                      <a:pt x="217553" y="143783"/>
                    </a:lnTo>
                    <a:close/>
                    <a:moveTo>
                      <a:pt x="109522" y="96212"/>
                    </a:moveTo>
                    <a:lnTo>
                      <a:pt x="109522" y="143783"/>
                    </a:lnTo>
                    <a:lnTo>
                      <a:pt x="145380" y="143783"/>
                    </a:lnTo>
                    <a:lnTo>
                      <a:pt x="145380" y="96212"/>
                    </a:lnTo>
                    <a:close/>
                    <a:moveTo>
                      <a:pt x="16753" y="0"/>
                    </a:moveTo>
                    <a:cubicBezTo>
                      <a:pt x="114399" y="0"/>
                      <a:pt x="158173" y="28208"/>
                      <a:pt x="195522" y="53977"/>
                    </a:cubicBezTo>
                    <a:cubicBezTo>
                      <a:pt x="210869" y="64535"/>
                      <a:pt x="225972" y="74922"/>
                      <a:pt x="243636" y="82670"/>
                    </a:cubicBezTo>
                    <a:lnTo>
                      <a:pt x="254168" y="86087"/>
                    </a:lnTo>
                    <a:lnTo>
                      <a:pt x="254168" y="248435"/>
                    </a:lnTo>
                    <a:lnTo>
                      <a:pt x="243636" y="251849"/>
                    </a:lnTo>
                    <a:cubicBezTo>
                      <a:pt x="225972" y="259587"/>
                      <a:pt x="210869" y="269955"/>
                      <a:pt x="195522" y="280476"/>
                    </a:cubicBezTo>
                    <a:cubicBezTo>
                      <a:pt x="158059" y="306016"/>
                      <a:pt x="115604" y="334604"/>
                      <a:pt x="19392" y="334604"/>
                    </a:cubicBezTo>
                    <a:cubicBezTo>
                      <a:pt x="13196" y="334604"/>
                      <a:pt x="6713" y="334452"/>
                      <a:pt x="0" y="334224"/>
                    </a:cubicBezTo>
                    <a:lnTo>
                      <a:pt x="0" y="306"/>
                    </a:lnTo>
                    <a:cubicBezTo>
                      <a:pt x="5795" y="77"/>
                      <a:pt x="11360" y="0"/>
                      <a:pt x="16753" y="0"/>
                    </a:cubicBezTo>
                    <a:close/>
                  </a:path>
                </a:pathLst>
              </a:custGeom>
              <a:solidFill>
                <a:schemeClr val="dk1"/>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26" name="Hình tự do: Hình 46"/>
              <p:cNvSpPr/>
              <p:nvPr/>
            </p:nvSpPr>
            <p:spPr>
              <a:xfrm flipV="1">
                <a:off x="6073221" y="4505485"/>
                <a:ext cx="379636" cy="217592"/>
              </a:xfrm>
              <a:custGeom>
                <a:avLst/>
                <a:gdLst>
                  <a:gd name="connsiteX0" fmla="*/ 351346 w 379636"/>
                  <a:gd name="connsiteY0" fmla="*/ 217592 h 217592"/>
                  <a:gd name="connsiteX1" fmla="*/ 379636 w 379636"/>
                  <a:gd name="connsiteY1" fmla="*/ 210859 h 217592"/>
                  <a:gd name="connsiteX2" fmla="*/ 379636 w 379636"/>
                  <a:gd name="connsiteY2" fmla="*/ 0 h 217592"/>
                  <a:gd name="connsiteX3" fmla="*/ 0 w 379636"/>
                  <a:gd name="connsiteY3" fmla="*/ 0 h 217592"/>
                  <a:gd name="connsiteX4" fmla="*/ 0 w 379636"/>
                  <a:gd name="connsiteY4" fmla="*/ 85493 h 217592"/>
                  <a:gd name="connsiteX5" fmla="*/ 18247 w 379636"/>
                  <a:gd name="connsiteY5" fmla="*/ 85174 h 217592"/>
                  <a:gd name="connsiteX6" fmla="*/ 242457 w 379636"/>
                  <a:gd name="connsiteY6" fmla="*/ 167564 h 217592"/>
                  <a:gd name="connsiteX7" fmla="*/ 351346 w 379636"/>
                  <a:gd name="connsiteY7" fmla="*/ 217592 h 21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636" h="217592">
                    <a:moveTo>
                      <a:pt x="351346" y="217592"/>
                    </a:moveTo>
                    <a:lnTo>
                      <a:pt x="379636" y="210859"/>
                    </a:lnTo>
                    <a:lnTo>
                      <a:pt x="379636" y="0"/>
                    </a:lnTo>
                    <a:lnTo>
                      <a:pt x="0" y="0"/>
                    </a:lnTo>
                    <a:lnTo>
                      <a:pt x="0" y="85493"/>
                    </a:lnTo>
                    <a:cubicBezTo>
                      <a:pt x="6236" y="85280"/>
                      <a:pt x="12340" y="85174"/>
                      <a:pt x="18247" y="85174"/>
                    </a:cubicBezTo>
                    <a:cubicBezTo>
                      <a:pt x="141247" y="85174"/>
                      <a:pt x="197169" y="130653"/>
                      <a:pt x="242457" y="167564"/>
                    </a:cubicBezTo>
                    <a:cubicBezTo>
                      <a:pt x="275801" y="195910"/>
                      <a:pt x="302776" y="217592"/>
                      <a:pt x="351346" y="217592"/>
                    </a:cubicBezTo>
                    <a:close/>
                  </a:path>
                </a:pathLst>
              </a:custGeom>
              <a:solidFill>
                <a:schemeClr val="tx1"/>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27" name="Hình tự do: Hình 42"/>
              <p:cNvSpPr/>
              <p:nvPr/>
            </p:nvSpPr>
            <p:spPr>
              <a:xfrm rot="10597261" flipV="1">
                <a:off x="6411731" y="4191812"/>
                <a:ext cx="176351" cy="179908"/>
              </a:xfrm>
              <a:custGeom>
                <a:avLst/>
                <a:gdLst>
                  <a:gd name="connsiteX0" fmla="*/ 0 w 154147"/>
                  <a:gd name="connsiteY0" fmla="*/ 9101 h 191515"/>
                  <a:gd name="connsiteX1" fmla="*/ 5201 w 154147"/>
                  <a:gd name="connsiteY1" fmla="*/ 97183 h 191515"/>
                  <a:gd name="connsiteX2" fmla="*/ 20723 w 154147"/>
                  <a:gd name="connsiteY2" fmla="*/ 104089 h 191515"/>
                  <a:gd name="connsiteX3" fmla="*/ 71005 w 154147"/>
                  <a:gd name="connsiteY3" fmla="*/ 149886 h 191515"/>
                  <a:gd name="connsiteX4" fmla="*/ 137001 w 154147"/>
                  <a:gd name="connsiteY4" fmla="*/ 191515 h 191515"/>
                  <a:gd name="connsiteX5" fmla="*/ 154147 w 154147"/>
                  <a:gd name="connsiteY5" fmla="*/ 185912 h 191515"/>
                  <a:gd name="connsiteX6" fmla="*/ 154147 w 154147"/>
                  <a:gd name="connsiteY6" fmla="*/ 0 h 1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147" h="191515">
                    <a:moveTo>
                      <a:pt x="0" y="9101"/>
                    </a:moveTo>
                    <a:lnTo>
                      <a:pt x="5201" y="97183"/>
                    </a:lnTo>
                    <a:lnTo>
                      <a:pt x="20723" y="104089"/>
                    </a:lnTo>
                    <a:cubicBezTo>
                      <a:pt x="41945" y="117389"/>
                      <a:pt x="57281" y="134529"/>
                      <a:pt x="71005" y="149886"/>
                    </a:cubicBezTo>
                    <a:cubicBezTo>
                      <a:pt x="91214" y="173473"/>
                      <a:pt x="107563" y="191515"/>
                      <a:pt x="137001" y="191515"/>
                    </a:cubicBezTo>
                    <a:lnTo>
                      <a:pt x="154147" y="185912"/>
                    </a:lnTo>
                    <a:lnTo>
                      <a:pt x="154147" y="0"/>
                    </a:lnTo>
                    <a:close/>
                  </a:path>
                </a:pathLst>
              </a:custGeom>
              <a:solidFill>
                <a:schemeClr val="tx1"/>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28" name="Hình tự do: Hình 47"/>
              <p:cNvSpPr/>
              <p:nvPr/>
            </p:nvSpPr>
            <p:spPr>
              <a:xfrm flipV="1">
                <a:off x="6378211" y="4379073"/>
                <a:ext cx="191980" cy="344004"/>
              </a:xfrm>
              <a:custGeom>
                <a:avLst/>
                <a:gdLst>
                  <a:gd name="connsiteX0" fmla="*/ 163690 w 191980"/>
                  <a:gd name="connsiteY0" fmla="*/ 344004 h 344004"/>
                  <a:gd name="connsiteX1" fmla="*/ 191980 w 191980"/>
                  <a:gd name="connsiteY1" fmla="*/ 334064 h 344004"/>
                  <a:gd name="connsiteX2" fmla="*/ 191980 w 191980"/>
                  <a:gd name="connsiteY2" fmla="*/ 0 h 344004"/>
                  <a:gd name="connsiteX3" fmla="*/ 0 w 191980"/>
                  <a:gd name="connsiteY3" fmla="*/ 0 h 344004"/>
                  <a:gd name="connsiteX4" fmla="*/ 0 w 191980"/>
                  <a:gd name="connsiteY4" fmla="*/ 212855 h 344004"/>
                  <a:gd name="connsiteX5" fmla="*/ 17959 w 191980"/>
                  <a:gd name="connsiteY5" fmla="*/ 228142 h 344004"/>
                  <a:gd name="connsiteX6" fmla="*/ 54801 w 191980"/>
                  <a:gd name="connsiteY6" fmla="*/ 270140 h 344004"/>
                  <a:gd name="connsiteX7" fmla="*/ 163690 w 191980"/>
                  <a:gd name="connsiteY7" fmla="*/ 344004 h 3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980" h="344004">
                    <a:moveTo>
                      <a:pt x="163690" y="344004"/>
                    </a:moveTo>
                    <a:lnTo>
                      <a:pt x="191980" y="334064"/>
                    </a:lnTo>
                    <a:lnTo>
                      <a:pt x="191980" y="0"/>
                    </a:lnTo>
                    <a:lnTo>
                      <a:pt x="0" y="0"/>
                    </a:lnTo>
                    <a:lnTo>
                      <a:pt x="0" y="212855"/>
                    </a:lnTo>
                    <a:lnTo>
                      <a:pt x="17959" y="228142"/>
                    </a:lnTo>
                    <a:cubicBezTo>
                      <a:pt x="31492" y="242102"/>
                      <a:pt x="43480" y="256516"/>
                      <a:pt x="54801" y="270140"/>
                    </a:cubicBezTo>
                    <a:cubicBezTo>
                      <a:pt x="88144" y="311992"/>
                      <a:pt x="115120" y="344004"/>
                      <a:pt x="163690" y="344004"/>
                    </a:cubicBezTo>
                    <a:close/>
                  </a:path>
                </a:pathLst>
              </a:custGeom>
              <a:solidFill>
                <a:schemeClr val="tx1"/>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29" name="Hình tự do: Hình 35"/>
              <p:cNvSpPr/>
              <p:nvPr/>
            </p:nvSpPr>
            <p:spPr>
              <a:xfrm>
                <a:off x="6350712" y="4358219"/>
                <a:ext cx="113952" cy="139382"/>
              </a:xfrm>
              <a:custGeom>
                <a:avLst/>
                <a:gdLst>
                  <a:gd name="connsiteX0" fmla="*/ 32816 w 52920"/>
                  <a:gd name="connsiteY0" fmla="*/ 0 h 148374"/>
                  <a:gd name="connsiteX1" fmla="*/ 45590 w 52920"/>
                  <a:gd name="connsiteY1" fmla="*/ 5830 h 148374"/>
                  <a:gd name="connsiteX2" fmla="*/ 52920 w 52920"/>
                  <a:gd name="connsiteY2" fmla="*/ 17003 h 148374"/>
                  <a:gd name="connsiteX3" fmla="*/ 38792 w 52920"/>
                  <a:gd name="connsiteY3" fmla="*/ 56163 h 148374"/>
                  <a:gd name="connsiteX4" fmla="*/ 33014 w 52920"/>
                  <a:gd name="connsiteY4" fmla="*/ 109651 h 148374"/>
                  <a:gd name="connsiteX5" fmla="*/ 36991 w 52920"/>
                  <a:gd name="connsiteY5" fmla="*/ 146468 h 148374"/>
                  <a:gd name="connsiteX6" fmla="*/ 32816 w 52920"/>
                  <a:gd name="connsiteY6" fmla="*/ 148374 h 148374"/>
                  <a:gd name="connsiteX7" fmla="*/ 0 w 52920"/>
                  <a:gd name="connsiteY7" fmla="*/ 74187 h 148374"/>
                  <a:gd name="connsiteX8" fmla="*/ 32816 w 52920"/>
                  <a:gd name="connsiteY8" fmla="*/ 0 h 14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920" h="148374">
                    <a:moveTo>
                      <a:pt x="32816" y="0"/>
                    </a:moveTo>
                    <a:cubicBezTo>
                      <a:pt x="37347" y="0"/>
                      <a:pt x="41664" y="2076"/>
                      <a:pt x="45590" y="5830"/>
                    </a:cubicBezTo>
                    <a:lnTo>
                      <a:pt x="52920" y="17003"/>
                    </a:lnTo>
                    <a:lnTo>
                      <a:pt x="38792" y="56163"/>
                    </a:lnTo>
                    <a:cubicBezTo>
                      <a:pt x="35072" y="72603"/>
                      <a:pt x="33014" y="90678"/>
                      <a:pt x="33014" y="109651"/>
                    </a:cubicBezTo>
                    <a:lnTo>
                      <a:pt x="36991" y="146468"/>
                    </a:lnTo>
                    <a:lnTo>
                      <a:pt x="32816" y="148374"/>
                    </a:lnTo>
                    <a:cubicBezTo>
                      <a:pt x="14692" y="148374"/>
                      <a:pt x="0" y="115159"/>
                      <a:pt x="0" y="74187"/>
                    </a:cubicBezTo>
                    <a:cubicBezTo>
                      <a:pt x="0" y="33215"/>
                      <a:pt x="14692" y="0"/>
                      <a:pt x="32816" y="0"/>
                    </a:cubicBezTo>
                    <a:close/>
                  </a:path>
                </a:pathLst>
              </a:custGeom>
              <a:solidFill>
                <a:srgbClr val="FDF7F5"/>
              </a:solidFill>
              <a:ln w="3175">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6EFDC"/>
                  </a:solidFill>
                  <a:effectLst/>
                  <a:uLnTx/>
                  <a:uFillTx/>
                  <a:latin typeface="Arial" panose="020B0604020202020204" pitchFamily="34" charset="0"/>
                  <a:ea typeface="+mn-ea"/>
                  <a:cs typeface="+mn-cs"/>
                  <a:sym typeface="Arial"/>
                </a:endParaRPr>
              </a:p>
            </p:txBody>
          </p:sp>
        </p:grpSp>
      </p:grpSp>
      <p:sp>
        <p:nvSpPr>
          <p:cNvPr id="1048630" name="Google Shape;10970;p43"/>
          <p:cNvSpPr txBox="1"/>
          <p:nvPr/>
        </p:nvSpPr>
        <p:spPr>
          <a:xfrm flipH="1">
            <a:off x="0" y="1120575"/>
            <a:ext cx="1737122" cy="371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3pPr>
            <a:lvl4pPr marL="1828800" marR="0" lvl="3"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4pPr>
            <a:lvl5pPr marL="2286000" marR="0" lvl="4"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5pPr>
            <a:lvl6pPr marL="2743200" marR="0" lvl="5"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6pPr>
            <a:lvl7pPr marL="3200400" marR="0" lvl="6"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7pPr>
            <a:lvl8pPr marL="3657600" marR="0" lvl="7"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8pPr>
            <a:lvl9pPr marL="4114800" marR="0" lvl="8"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2E3338"/>
              </a:buClr>
              <a:buSzPts val="1600"/>
              <a:buFont typeface="Montserrat"/>
              <a:buNone/>
              <a:tabLst/>
              <a:defRPr/>
            </a:pPr>
            <a:r>
              <a:rPr kumimoji="0" lang="en-US" sz="2100" b="0" i="0" u="none" strike="noStrike" kern="0" cap="none" spc="0" normalizeH="0" baseline="0" noProof="0">
                <a:ln>
                  <a:noFill/>
                </a:ln>
                <a:solidFill>
                  <a:srgbClr val="2E3338">
                    <a:lumMod val="75000"/>
                  </a:srgbClr>
                </a:solidFill>
                <a:effectLst/>
                <a:uLnTx/>
                <a:uFillTx/>
                <a:latin typeface="Arial"/>
                <a:ea typeface="Abhaya Libre SemiBold"/>
                <a:cs typeface="Abhaya Libre SemiBold"/>
                <a:sym typeface="Abhaya Libre SemiBold"/>
              </a:rPr>
              <a:t>Đau</a:t>
            </a:r>
          </a:p>
        </p:txBody>
      </p:sp>
      <p:sp>
        <p:nvSpPr>
          <p:cNvPr id="1048631" name="Google Shape;10970;p43"/>
          <p:cNvSpPr txBox="1"/>
          <p:nvPr/>
        </p:nvSpPr>
        <p:spPr>
          <a:xfrm flipH="1">
            <a:off x="-17272" y="4377479"/>
            <a:ext cx="1737122" cy="371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3pPr>
            <a:lvl4pPr marL="1828800" marR="0" lvl="3"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4pPr>
            <a:lvl5pPr marL="2286000" marR="0" lvl="4"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5pPr>
            <a:lvl6pPr marL="2743200" marR="0" lvl="5"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6pPr>
            <a:lvl7pPr marL="3200400" marR="0" lvl="6"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7pPr>
            <a:lvl8pPr marL="3657600" marR="0" lvl="7"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8pPr>
            <a:lvl9pPr marL="4114800" marR="0" lvl="8" indent="-330200" algn="l" rtl="0" eaLnBrk="1" hangingPunct="1">
              <a:lnSpc>
                <a:spcPct val="10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2E3338"/>
              </a:buClr>
              <a:buSzPts val="1600"/>
              <a:buFont typeface="Montserrat"/>
              <a:buNone/>
              <a:tabLst/>
              <a:defRPr/>
            </a:pPr>
            <a:r>
              <a:rPr kumimoji="0" lang="en-US" sz="2100" b="0" i="0" u="none" strike="noStrike" kern="0" cap="none" spc="0" normalizeH="0" baseline="0" noProof="0" smtClean="0">
                <a:ln>
                  <a:noFill/>
                </a:ln>
                <a:solidFill>
                  <a:srgbClr val="2E3338">
                    <a:lumMod val="75000"/>
                  </a:srgbClr>
                </a:solidFill>
                <a:effectLst/>
                <a:uLnTx/>
                <a:uFillTx/>
                <a:latin typeface="Arial"/>
                <a:ea typeface="Abhaya Libre SemiBold"/>
                <a:cs typeface="Abhaya Libre SemiBold"/>
                <a:sym typeface="Abhaya Libre SemiBold"/>
              </a:rPr>
              <a:t>Chướng</a:t>
            </a:r>
            <a:endParaRPr kumimoji="0" lang="en-US" sz="2100" b="0" i="0" u="none" strike="noStrike" kern="0" cap="none" spc="0" normalizeH="0" baseline="0" noProof="0">
              <a:ln>
                <a:noFill/>
              </a:ln>
              <a:solidFill>
                <a:srgbClr val="2E3338">
                  <a:lumMod val="75000"/>
                </a:srgbClr>
              </a:solidFill>
              <a:effectLst/>
              <a:uLnTx/>
              <a:uFillTx/>
              <a:latin typeface="Arial"/>
              <a:ea typeface="Abhaya Libre SemiBold"/>
              <a:cs typeface="Abhaya Libre SemiBold"/>
              <a:sym typeface="Abhaya Libre SemiBold"/>
            </a:endParaRPr>
          </a:p>
        </p:txBody>
      </p:sp>
      <p:sp>
        <p:nvSpPr>
          <p:cNvPr id="1048632" name="Rectangle 38"/>
          <p:cNvSpPr/>
          <p:nvPr/>
        </p:nvSpPr>
        <p:spPr>
          <a:xfrm>
            <a:off x="0" y="4839385"/>
            <a:ext cx="887320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Richard P. G. ten Broek, Pepijn Krielen, Salomone Di Saverio, et al (2018). Bologna guidelines for diagnosis and management of adhesive small bowel obstruction (ASBO): 2017 update of the evidence-based guidelines from the world society of emergency surgery ASBO working group. World Journal of Emergency Surgery, 13:24​</a:t>
            </a:r>
          </a:p>
        </p:txBody>
      </p:sp>
    </p:spTree>
    <p:extLst>
      <p:ext uri="{BB962C8B-B14F-4D97-AF65-F5344CB8AC3E}">
        <p14:creationId xmlns:p14="http://schemas.microsoft.com/office/powerpoint/2010/main" val="3305800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53"/>
        <p:cNvGrpSpPr/>
        <p:nvPr/>
      </p:nvGrpSpPr>
      <p:grpSpPr>
        <a:xfrm>
          <a:off x="0" y="0"/>
          <a:ext cx="0" cy="0"/>
          <a:chOff x="0" y="0"/>
          <a:chExt cx="0" cy="0"/>
        </a:xfrm>
      </p:grpSpPr>
      <p:sp>
        <p:nvSpPr>
          <p:cNvPr id="1048642" name="Google Shape;11157;p55"/>
          <p:cNvSpPr txBox="1">
            <a:spLocks noGrp="1"/>
          </p:cNvSpPr>
          <p:nvPr>
            <p:ph type="body" idx="4294967295"/>
          </p:nvPr>
        </p:nvSpPr>
        <p:spPr>
          <a:xfrm>
            <a:off x="2536375" y="3204444"/>
            <a:ext cx="2074327" cy="679425"/>
          </a:xfrm>
          <a:prstGeom prst="rect">
            <a:avLst/>
          </a:prstGeom>
        </p:spPr>
        <p:txBody>
          <a:bodyPr spcFirstLastPara="1" vert="horz" wrap="square" lIns="91425" tIns="91425" rIns="91425" bIns="91425" rtlCol="0" anchor="ctr" anchorCtr="0">
            <a:noAutofit/>
          </a:bodyPr>
          <a:lstStyle/>
          <a:p>
            <a:pPr marL="257175" indent="-257175">
              <a:buBlip>
                <a:blip r:embed="rId3"/>
              </a:buBlip>
            </a:pPr>
            <a:r>
              <a:rPr lang="en-US" sz="1500">
                <a:latin typeface="+mn-lt"/>
              </a:rPr>
              <a:t>Nhu động </a:t>
            </a:r>
            <a:r>
              <a:rPr lang="vi-VN" sz="1500">
                <a:latin typeface="+mn-lt"/>
              </a:rPr>
              <a:t>ruột </a:t>
            </a:r>
            <a:r>
              <a:rPr lang="vi-VN" sz="1500" dirty="0">
                <a:latin typeface="+mn-lt"/>
              </a:rPr>
              <a:t>tăng về tần số và âm sắc</a:t>
            </a:r>
            <a:endParaRPr sz="1500" dirty="0">
              <a:latin typeface="+mn-lt"/>
            </a:endParaRPr>
          </a:p>
        </p:txBody>
      </p:sp>
      <p:sp>
        <p:nvSpPr>
          <p:cNvPr id="1048643" name="Google Shape;11169;p55"/>
          <p:cNvSpPr txBox="1">
            <a:spLocks noGrp="1"/>
          </p:cNvSpPr>
          <p:nvPr>
            <p:ph type="title"/>
          </p:nvPr>
        </p:nvSpPr>
        <p:spPr>
          <a:xfrm>
            <a:off x="694853" y="342108"/>
            <a:ext cx="6696600" cy="592200"/>
          </a:xfrm>
        </p:spPr>
        <p:txBody>
          <a:bodyPr/>
          <a:lstStyle/>
          <a:p>
            <a:pPr algn="l">
              <a:lnSpc>
                <a:spcPts val="6440"/>
              </a:lnSpc>
              <a:buClr>
                <a:srgbClr val="000000"/>
              </a:buClr>
              <a:buFont typeface="Arial"/>
            </a:pPr>
            <a:r>
              <a:rPr lang="en-US" b="1" dirty="0">
                <a:sym typeface="Arial"/>
              </a:rPr>
              <a:t>3.3 </a:t>
            </a:r>
            <a:r>
              <a:rPr lang="vi-VN" b="1" dirty="0">
                <a:sym typeface="Arial"/>
              </a:rPr>
              <a:t>Triệu Chứng Th</a:t>
            </a:r>
            <a:r>
              <a:rPr lang="en-US" b="1" dirty="0">
                <a:sym typeface="Arial"/>
              </a:rPr>
              <a:t>ự</a:t>
            </a:r>
            <a:r>
              <a:rPr lang="vi-VN" b="1" dirty="0">
                <a:sym typeface="Arial"/>
              </a:rPr>
              <a:t>c Thể</a:t>
            </a:r>
          </a:p>
        </p:txBody>
      </p:sp>
      <p:sp>
        <p:nvSpPr>
          <p:cNvPr id="1048644" name="Google Shape;11159;p55"/>
          <p:cNvSpPr txBox="1">
            <a:spLocks noGrp="1"/>
          </p:cNvSpPr>
          <p:nvPr>
            <p:ph type="subTitle" idx="4294967295"/>
          </p:nvPr>
        </p:nvSpPr>
        <p:spPr>
          <a:xfrm>
            <a:off x="6365732" y="3456051"/>
            <a:ext cx="2386260" cy="502066"/>
          </a:xfrm>
          <a:prstGeom prst="rect">
            <a:avLst/>
          </a:prstGeom>
        </p:spPr>
        <p:txBody>
          <a:bodyPr spcFirstLastPara="1" vert="horz" wrap="square" lIns="91425" tIns="91425" rIns="91425" bIns="91425" rtlCol="0" anchor="ctr" anchorCtr="0">
            <a:noAutofit/>
          </a:bodyPr>
          <a:lstStyle/>
          <a:p>
            <a:pPr marL="257175" indent="-257175">
              <a:buBlip>
                <a:blip r:embed="rId3"/>
              </a:buBlip>
            </a:pPr>
            <a:r>
              <a:rPr lang="vi-VN" sz="1500">
                <a:latin typeface="+mn-lt"/>
              </a:rPr>
              <a:t>Thường không đau hoặc thấy tức</a:t>
            </a:r>
          </a:p>
          <a:p>
            <a:pPr marL="257175" indent="-257175">
              <a:buBlip>
                <a:blip r:embed="rId3"/>
              </a:buBlip>
            </a:pPr>
            <a:r>
              <a:rPr lang="vi-VN" sz="1500">
                <a:latin typeface="+mn-lt"/>
              </a:rPr>
              <a:t>Chú ý dấu hiệu viêm phúc mạc</a:t>
            </a:r>
            <a:endParaRPr lang="vi-VN" sz="1500" dirty="0">
              <a:latin typeface="+mn-lt"/>
            </a:endParaRPr>
          </a:p>
        </p:txBody>
      </p:sp>
      <p:sp>
        <p:nvSpPr>
          <p:cNvPr id="1048645" name="Google Shape;11166;p55"/>
          <p:cNvSpPr txBox="1">
            <a:spLocks noGrp="1"/>
          </p:cNvSpPr>
          <p:nvPr>
            <p:ph type="subTitle" idx="4294967295"/>
          </p:nvPr>
        </p:nvSpPr>
        <p:spPr>
          <a:xfrm>
            <a:off x="4438551" y="1322526"/>
            <a:ext cx="2162175" cy="576263"/>
          </a:xfrm>
          <a:prstGeom prst="rect">
            <a:avLst/>
          </a:prstGeom>
        </p:spPr>
        <p:txBody>
          <a:bodyPr spcFirstLastPara="1" vert="horz" wrap="square" lIns="91425" tIns="91425" rIns="91425" bIns="91425" rtlCol="0" anchor="ctr" anchorCtr="0">
            <a:noAutofit/>
          </a:bodyPr>
          <a:lstStyle/>
          <a:p>
            <a:pPr marL="0" indent="0" algn="ctr">
              <a:buNone/>
            </a:pPr>
            <a:r>
              <a:rPr lang="vi-VN" sz="3400" dirty="0">
                <a:latin typeface="+mn-lt"/>
                <a:ea typeface="Abhaya Libre SemiBold"/>
                <a:cs typeface="Abhaya Libre SemiBold"/>
                <a:sym typeface="Abhaya Libre SemiBold"/>
              </a:rPr>
              <a:t>Gõ</a:t>
            </a:r>
            <a:endParaRPr sz="3400" dirty="0">
              <a:latin typeface="+mn-lt"/>
              <a:ea typeface="Abhaya Libre SemiBold"/>
              <a:cs typeface="Abhaya Libre SemiBold"/>
              <a:sym typeface="Abhaya Libre SemiBold"/>
            </a:endParaRPr>
          </a:p>
        </p:txBody>
      </p:sp>
      <p:sp>
        <p:nvSpPr>
          <p:cNvPr id="1048646" name="Google Shape;11167;p55"/>
          <p:cNvSpPr txBox="1">
            <a:spLocks noGrp="1"/>
          </p:cNvSpPr>
          <p:nvPr>
            <p:ph type="subTitle" idx="4294967295"/>
          </p:nvPr>
        </p:nvSpPr>
        <p:spPr>
          <a:xfrm>
            <a:off x="2494833" y="1424005"/>
            <a:ext cx="2157413" cy="347663"/>
          </a:xfrm>
          <a:prstGeom prst="rect">
            <a:avLst/>
          </a:prstGeom>
        </p:spPr>
        <p:txBody>
          <a:bodyPr spcFirstLastPara="1" vert="horz" wrap="square" lIns="91425" tIns="91425" rIns="91425" bIns="91425" rtlCol="0" anchor="ctr" anchorCtr="0">
            <a:noAutofit/>
          </a:bodyPr>
          <a:lstStyle/>
          <a:p>
            <a:pPr marL="0" indent="0" algn="ctr">
              <a:buNone/>
            </a:pPr>
            <a:r>
              <a:rPr lang="vi-VN" sz="3400" dirty="0">
                <a:latin typeface="+mn-lt"/>
                <a:ea typeface="Abhaya Libre SemiBold"/>
                <a:cs typeface="Abhaya Libre SemiBold"/>
                <a:sym typeface="Abhaya Libre SemiBold"/>
              </a:rPr>
              <a:t>Nghe </a:t>
            </a:r>
            <a:endParaRPr sz="3400" dirty="0">
              <a:latin typeface="+mn-lt"/>
              <a:ea typeface="Abhaya Libre SemiBold"/>
              <a:cs typeface="Abhaya Libre SemiBold"/>
              <a:sym typeface="Abhaya Libre SemiBold"/>
            </a:endParaRPr>
          </a:p>
        </p:txBody>
      </p:sp>
      <p:sp>
        <p:nvSpPr>
          <p:cNvPr id="1048647" name="Google Shape;11168;p55"/>
          <p:cNvSpPr txBox="1">
            <a:spLocks noGrp="1"/>
          </p:cNvSpPr>
          <p:nvPr>
            <p:ph type="subTitle" idx="4294967295"/>
          </p:nvPr>
        </p:nvSpPr>
        <p:spPr>
          <a:xfrm>
            <a:off x="6456387" y="1345104"/>
            <a:ext cx="2162175" cy="576263"/>
          </a:xfrm>
          <a:prstGeom prst="rect">
            <a:avLst/>
          </a:prstGeom>
        </p:spPr>
        <p:txBody>
          <a:bodyPr spcFirstLastPara="1" vert="horz" wrap="square" lIns="91425" tIns="91425" rIns="91425" bIns="91425" rtlCol="0" anchor="ctr" anchorCtr="0">
            <a:noAutofit/>
          </a:bodyPr>
          <a:lstStyle/>
          <a:p>
            <a:pPr marL="0" indent="0" algn="ctr">
              <a:buNone/>
            </a:pPr>
            <a:r>
              <a:rPr lang="vi-VN" sz="3400" dirty="0">
                <a:latin typeface="+mn-lt"/>
                <a:ea typeface="Abhaya Libre SemiBold"/>
                <a:cs typeface="Abhaya Libre SemiBold"/>
                <a:sym typeface="Abhaya Libre SemiBold"/>
              </a:rPr>
              <a:t>Sờ</a:t>
            </a:r>
            <a:endParaRPr sz="3400" dirty="0">
              <a:latin typeface="+mn-lt"/>
              <a:ea typeface="Abhaya Libre SemiBold"/>
              <a:cs typeface="Abhaya Libre SemiBold"/>
              <a:sym typeface="Abhaya Libre SemiBold"/>
            </a:endParaRPr>
          </a:p>
        </p:txBody>
      </p:sp>
      <p:sp>
        <p:nvSpPr>
          <p:cNvPr id="1048648" name="Google Shape;11170;p55"/>
          <p:cNvSpPr txBox="1">
            <a:spLocks noGrp="1"/>
          </p:cNvSpPr>
          <p:nvPr>
            <p:ph type="subTitle" idx="4294967295"/>
          </p:nvPr>
        </p:nvSpPr>
        <p:spPr>
          <a:xfrm>
            <a:off x="525439" y="1431223"/>
            <a:ext cx="2157413" cy="347663"/>
          </a:xfrm>
          <a:prstGeom prst="rect">
            <a:avLst/>
          </a:prstGeom>
        </p:spPr>
        <p:txBody>
          <a:bodyPr spcFirstLastPara="1" vert="horz" wrap="square" lIns="91425" tIns="91425" rIns="91425" bIns="91425" rtlCol="0" anchor="ctr" anchorCtr="0">
            <a:noAutofit/>
          </a:bodyPr>
          <a:lstStyle/>
          <a:p>
            <a:pPr marL="0" indent="0" algn="ctr">
              <a:buNone/>
            </a:pPr>
            <a:r>
              <a:rPr lang="vi-VN" sz="3400">
                <a:latin typeface="+mn-lt"/>
                <a:ea typeface="Abhaya Libre SemiBold"/>
                <a:cs typeface="Abhaya Libre SemiBold"/>
                <a:sym typeface="Abhaya Libre SemiBold"/>
              </a:rPr>
              <a:t>N</a:t>
            </a:r>
            <a:r>
              <a:rPr lang="en-US" sz="3400">
                <a:latin typeface="+mn-lt"/>
                <a:ea typeface="Abhaya Libre SemiBold"/>
                <a:cs typeface="Abhaya Libre SemiBold"/>
                <a:sym typeface="Abhaya Libre SemiBold"/>
              </a:rPr>
              <a:t>h</a:t>
            </a:r>
            <a:r>
              <a:rPr lang="vi-VN" sz="3400">
                <a:latin typeface="+mn-lt"/>
                <a:ea typeface="Abhaya Libre SemiBold"/>
                <a:cs typeface="Abhaya Libre SemiBold"/>
                <a:sym typeface="Abhaya Libre SemiBold"/>
              </a:rPr>
              <a:t>ìn</a:t>
            </a:r>
            <a:endParaRPr sz="3400" dirty="0">
              <a:latin typeface="+mn-lt"/>
              <a:ea typeface="Abhaya Libre SemiBold"/>
              <a:cs typeface="Abhaya Libre SemiBold"/>
              <a:sym typeface="Abhaya Libre SemiBold"/>
            </a:endParaRPr>
          </a:p>
        </p:txBody>
      </p:sp>
      <p:sp>
        <p:nvSpPr>
          <p:cNvPr id="1048649" name="Google Shape;11172;p55"/>
          <p:cNvSpPr txBox="1">
            <a:spLocks noGrp="1"/>
          </p:cNvSpPr>
          <p:nvPr>
            <p:ph type="subTitle" idx="4294967295"/>
          </p:nvPr>
        </p:nvSpPr>
        <p:spPr>
          <a:xfrm>
            <a:off x="694853" y="3310619"/>
            <a:ext cx="1780574" cy="846182"/>
          </a:xfrm>
          <a:prstGeom prst="rect">
            <a:avLst/>
          </a:prstGeom>
        </p:spPr>
        <p:txBody>
          <a:bodyPr spcFirstLastPara="1" vert="horz" wrap="square" lIns="91425" tIns="91425" rIns="91425" bIns="91425" rtlCol="0" anchor="ctr" anchorCtr="0">
            <a:noAutofit/>
          </a:bodyPr>
          <a:lstStyle/>
          <a:p>
            <a:pPr marL="257175" indent="-257175">
              <a:buBlip>
                <a:blip r:embed="rId3"/>
              </a:buBlip>
            </a:pPr>
            <a:r>
              <a:rPr lang="vi-VN" sz="1500" dirty="0">
                <a:latin typeface="+mn-lt"/>
              </a:rPr>
              <a:t>Bụng </a:t>
            </a:r>
            <a:r>
              <a:rPr lang="en-US" sz="1500" dirty="0" err="1">
                <a:latin typeface="+mn-lt"/>
              </a:rPr>
              <a:t>tr</a:t>
            </a:r>
            <a:r>
              <a:rPr lang="vi-VN" sz="1500" dirty="0">
                <a:latin typeface="+mn-lt"/>
              </a:rPr>
              <a:t>ướng</a:t>
            </a:r>
          </a:p>
          <a:p>
            <a:pPr marL="257175" indent="-257175">
              <a:buBlip>
                <a:blip r:embed="rId3"/>
              </a:buBlip>
            </a:pPr>
            <a:r>
              <a:rPr lang="vi-VN" sz="1500" dirty="0">
                <a:latin typeface="+mn-lt"/>
              </a:rPr>
              <a:t>Quai ruột nổi</a:t>
            </a:r>
          </a:p>
          <a:p>
            <a:pPr marL="257175" indent="-257175">
              <a:buBlip>
                <a:blip r:embed="rId3"/>
              </a:buBlip>
            </a:pPr>
            <a:r>
              <a:rPr lang="en-US" sz="1500" dirty="0" err="1">
                <a:latin typeface="+mn-lt"/>
              </a:rPr>
              <a:t>Dấu</a:t>
            </a:r>
            <a:r>
              <a:rPr lang="vi-VN" sz="1500" dirty="0">
                <a:latin typeface="+mn-lt"/>
              </a:rPr>
              <a:t> rắn bò </a:t>
            </a:r>
          </a:p>
          <a:p>
            <a:pPr marL="257175" indent="-257175">
              <a:buBlip>
                <a:blip r:embed="rId3"/>
              </a:buBlip>
            </a:pPr>
            <a:r>
              <a:rPr lang="vi-VN" sz="1500" b="1" dirty="0">
                <a:latin typeface="+mn-lt"/>
              </a:rPr>
              <a:t>Sẹo </a:t>
            </a:r>
            <a:r>
              <a:rPr lang="vi-VN" sz="1500" b="1">
                <a:latin typeface="+mn-lt"/>
              </a:rPr>
              <a:t>mổ </a:t>
            </a:r>
            <a:r>
              <a:rPr lang="vi-VN" sz="1500" b="1" smtClean="0">
                <a:latin typeface="+mn-lt"/>
              </a:rPr>
              <a:t>cũ</a:t>
            </a:r>
            <a:endParaRPr lang="vi-VN" sz="1500" b="1" dirty="0">
              <a:latin typeface="+mn-lt"/>
            </a:endParaRPr>
          </a:p>
        </p:txBody>
      </p:sp>
      <p:sp>
        <p:nvSpPr>
          <p:cNvPr id="1048650" name="Google Shape;11155;p55"/>
          <p:cNvSpPr txBox="1">
            <a:spLocks noGrp="1"/>
          </p:cNvSpPr>
          <p:nvPr>
            <p:ph type="subTitle" idx="4294967295"/>
          </p:nvPr>
        </p:nvSpPr>
        <p:spPr>
          <a:xfrm>
            <a:off x="4845781" y="3165544"/>
            <a:ext cx="1347714" cy="426303"/>
          </a:xfrm>
        </p:spPr>
        <p:txBody>
          <a:bodyPr/>
          <a:lstStyle/>
          <a:p>
            <a:pPr>
              <a:buBlip>
                <a:blip r:embed="rId3"/>
              </a:buBlip>
            </a:pPr>
            <a:r>
              <a:rPr lang="en-US" sz="1500" dirty="0">
                <a:latin typeface="+mn-lt"/>
              </a:rPr>
              <a:t> </a:t>
            </a:r>
            <a:r>
              <a:rPr lang="en-US" sz="1500">
                <a:latin typeface="+mn-lt"/>
              </a:rPr>
              <a:t>Gõ vang</a:t>
            </a:r>
            <a:endParaRPr lang="en-US" sz="1500" dirty="0">
              <a:latin typeface="+mn-lt"/>
            </a:endParaRPr>
          </a:p>
        </p:txBody>
      </p:sp>
      <p:grpSp>
        <p:nvGrpSpPr>
          <p:cNvPr id="71" name="Google Shape;11160;p55"/>
          <p:cNvGrpSpPr/>
          <p:nvPr/>
        </p:nvGrpSpPr>
        <p:grpSpPr>
          <a:xfrm>
            <a:off x="1176090" y="2080592"/>
            <a:ext cx="6791823" cy="818102"/>
            <a:chOff x="1176089" y="2080590"/>
            <a:chExt cx="6791822" cy="818101"/>
          </a:xfrm>
        </p:grpSpPr>
        <p:sp>
          <p:nvSpPr>
            <p:cNvPr id="1048651" name="Google Shape;11161;p55"/>
            <p:cNvSpPr/>
            <p:nvPr/>
          </p:nvSpPr>
          <p:spPr>
            <a:xfrm>
              <a:off x="1540209" y="2478722"/>
              <a:ext cx="5930975" cy="187261"/>
            </a:xfrm>
            <a:custGeom>
              <a:avLst/>
              <a:gdLst/>
              <a:ahLst/>
              <a:cxnLst/>
              <a:rect l="l" t="t" r="r" b="b"/>
              <a:pathLst>
                <a:path w="237239" h="24348" extrusionOk="0">
                  <a:moveTo>
                    <a:pt x="0" y="4800"/>
                  </a:moveTo>
                  <a:cubicBezTo>
                    <a:pt x="3123" y="4281"/>
                    <a:pt x="8573" y="-1574"/>
                    <a:pt x="18740" y="1684"/>
                  </a:cubicBezTo>
                  <a:cubicBezTo>
                    <a:pt x="28908" y="4942"/>
                    <a:pt x="44335" y="24564"/>
                    <a:pt x="61005" y="24346"/>
                  </a:cubicBezTo>
                  <a:cubicBezTo>
                    <a:pt x="77676" y="24129"/>
                    <a:pt x="98438" y="386"/>
                    <a:pt x="118763" y="379"/>
                  </a:cubicBezTo>
                  <a:cubicBezTo>
                    <a:pt x="139088" y="372"/>
                    <a:pt x="166742" y="24303"/>
                    <a:pt x="182957" y="24303"/>
                  </a:cubicBezTo>
                  <a:cubicBezTo>
                    <a:pt x="199172" y="24303"/>
                    <a:pt x="207004" y="2827"/>
                    <a:pt x="216051" y="379"/>
                  </a:cubicBezTo>
                  <a:cubicBezTo>
                    <a:pt x="225098" y="-2069"/>
                    <a:pt x="233708" y="8077"/>
                    <a:pt x="237239" y="9616"/>
                  </a:cubicBezTo>
                </a:path>
              </a:pathLst>
            </a:custGeom>
            <a:noFill/>
            <a:ln w="19050" cap="flat" cmpd="sng">
              <a:solidFill>
                <a:schemeClr val="dk2"/>
              </a:solidFill>
              <a:prstDash val="solid"/>
              <a:round/>
              <a:headEnd type="none" w="med" len="med"/>
              <a:tailEnd type="none" w="med" len="med"/>
            </a:ln>
          </p:spPr>
        </p:sp>
        <p:sp>
          <p:nvSpPr>
            <p:cNvPr id="1048652" name="Google Shape;11162;p55"/>
            <p:cNvSpPr/>
            <p:nvPr/>
          </p:nvSpPr>
          <p:spPr>
            <a:xfrm>
              <a:off x="1176089" y="2080591"/>
              <a:ext cx="818100" cy="818100"/>
            </a:xfrm>
            <a:prstGeom prst="ellipse">
              <a:avLst/>
            </a:prstGeom>
            <a:solidFill>
              <a:schemeClr val="bg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1048653" name="Google Shape;11163;p55"/>
            <p:cNvSpPr/>
            <p:nvPr/>
          </p:nvSpPr>
          <p:spPr>
            <a:xfrm>
              <a:off x="3167330" y="2080591"/>
              <a:ext cx="818100" cy="818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1048654" name="Google Shape;11164;p55"/>
            <p:cNvSpPr/>
            <p:nvPr/>
          </p:nvSpPr>
          <p:spPr>
            <a:xfrm>
              <a:off x="5158570" y="2080591"/>
              <a:ext cx="818100" cy="818100"/>
            </a:xfrm>
            <a:prstGeom prst="ellipse">
              <a:avLst/>
            </a:prstGeom>
            <a:solidFill>
              <a:schemeClr val="bg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048655" name="Google Shape;11165;p55"/>
            <p:cNvSpPr/>
            <p:nvPr/>
          </p:nvSpPr>
          <p:spPr>
            <a:xfrm>
              <a:off x="7149811" y="2080590"/>
              <a:ext cx="818100" cy="818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grpSp>
        <p:nvGrpSpPr>
          <p:cNvPr id="72" name="Google Shape;20306;p83"/>
          <p:cNvGrpSpPr/>
          <p:nvPr/>
        </p:nvGrpSpPr>
        <p:grpSpPr>
          <a:xfrm>
            <a:off x="3351299" y="2221014"/>
            <a:ext cx="450163" cy="523895"/>
            <a:chOff x="-27710725" y="1959200"/>
            <a:chExt cx="260725" cy="295400"/>
          </a:xfrm>
          <a:solidFill>
            <a:schemeClr val="tx1">
              <a:lumMod val="50000"/>
            </a:schemeClr>
          </a:solidFill>
        </p:grpSpPr>
        <p:sp>
          <p:nvSpPr>
            <p:cNvPr id="1048656" name="Google Shape;20307;p83"/>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dirty="0">
                <a:ln>
                  <a:noFill/>
                </a:ln>
                <a:solidFill>
                  <a:srgbClr val="2E3338">
                    <a:lumMod val="50000"/>
                  </a:srgbClr>
                </a:solidFill>
                <a:effectLst/>
                <a:uLnTx/>
                <a:uFillTx/>
                <a:latin typeface="Arial" panose="020B0604020202020204" pitchFamily="34" charset="0"/>
                <a:cs typeface="Arial"/>
                <a:sym typeface="Arial"/>
              </a:endParaRPr>
            </a:p>
          </p:txBody>
        </p:sp>
        <p:sp>
          <p:nvSpPr>
            <p:cNvPr id="1048657" name="Google Shape;20308;p83"/>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2E3338">
                    <a:lumMod val="50000"/>
                  </a:srgbClr>
                </a:solidFill>
                <a:effectLst/>
                <a:uLnTx/>
                <a:uFillTx/>
                <a:latin typeface="Arial" panose="020B0604020202020204" pitchFamily="34" charset="0"/>
                <a:cs typeface="Arial"/>
                <a:sym typeface="Arial"/>
              </a:endParaRPr>
            </a:p>
          </p:txBody>
        </p:sp>
      </p:grpSp>
      <p:grpSp>
        <p:nvGrpSpPr>
          <p:cNvPr id="73" name="Google Shape;20309;p83"/>
          <p:cNvGrpSpPr/>
          <p:nvPr/>
        </p:nvGrpSpPr>
        <p:grpSpPr>
          <a:xfrm>
            <a:off x="1332684" y="2314608"/>
            <a:ext cx="506067" cy="332876"/>
            <a:chOff x="-27728850" y="2382950"/>
            <a:chExt cx="297750" cy="193000"/>
          </a:xfrm>
          <a:solidFill>
            <a:schemeClr val="tx1">
              <a:lumMod val="50000"/>
            </a:schemeClr>
          </a:solidFill>
        </p:grpSpPr>
        <p:sp>
          <p:nvSpPr>
            <p:cNvPr id="1048658" name="Google Shape;20310;p83"/>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dirty="0">
                <a:ln>
                  <a:noFill/>
                </a:ln>
                <a:solidFill>
                  <a:srgbClr val="2E3338">
                    <a:lumMod val="50000"/>
                  </a:srgbClr>
                </a:solidFill>
                <a:effectLst/>
                <a:uLnTx/>
                <a:uFillTx/>
                <a:latin typeface="Arial" panose="020B0604020202020204" pitchFamily="34" charset="0"/>
                <a:cs typeface="Arial"/>
                <a:sym typeface="Arial"/>
              </a:endParaRPr>
            </a:p>
          </p:txBody>
        </p:sp>
        <p:sp>
          <p:nvSpPr>
            <p:cNvPr id="1048659" name="Google Shape;20311;p83"/>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2E3338">
                    <a:lumMod val="50000"/>
                  </a:srgbClr>
                </a:solidFill>
                <a:effectLst/>
                <a:uLnTx/>
                <a:uFillTx/>
                <a:latin typeface="Arial" panose="020B0604020202020204" pitchFamily="34" charset="0"/>
                <a:cs typeface="Arial"/>
                <a:sym typeface="Arial"/>
              </a:endParaRPr>
            </a:p>
          </p:txBody>
        </p:sp>
        <p:sp>
          <p:nvSpPr>
            <p:cNvPr id="1048660" name="Google Shape;20312;p83"/>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dirty="0">
                <a:ln>
                  <a:noFill/>
                </a:ln>
                <a:solidFill>
                  <a:srgbClr val="2E3338">
                    <a:lumMod val="50000"/>
                  </a:srgbClr>
                </a:solidFill>
                <a:effectLst/>
                <a:uLnTx/>
                <a:uFillTx/>
                <a:latin typeface="Arial" panose="020B0604020202020204" pitchFamily="34" charset="0"/>
                <a:cs typeface="Arial"/>
                <a:sym typeface="Arial"/>
              </a:endParaRPr>
            </a:p>
          </p:txBody>
        </p:sp>
      </p:grpSp>
      <p:pic>
        <p:nvPicPr>
          <p:cNvPr id="2097160" name="Hình ảnh 20"/>
          <p:cNvPicPr>
            <a:picLocks noChangeAspect="1"/>
          </p:cNvPicPr>
          <p:nvPr/>
        </p:nvPicPr>
        <p:blipFill>
          <a:blip r:embed="rId4"/>
          <a:stretch>
            <a:fillRect/>
          </a:stretch>
        </p:blipFill>
        <p:spPr>
          <a:xfrm>
            <a:off x="5221531" y="2124596"/>
            <a:ext cx="696741" cy="696741"/>
          </a:xfrm>
          <a:prstGeom prst="rect">
            <a:avLst/>
          </a:prstGeom>
        </p:spPr>
      </p:pic>
      <p:pic>
        <p:nvPicPr>
          <p:cNvPr id="2097161" name="Hình ảnh 26"/>
          <p:cNvPicPr>
            <a:picLocks noChangeAspect="1"/>
          </p:cNvPicPr>
          <p:nvPr/>
        </p:nvPicPr>
        <p:blipFill>
          <a:blip r:embed="rId5"/>
          <a:stretch>
            <a:fillRect/>
          </a:stretch>
        </p:blipFill>
        <p:spPr>
          <a:xfrm flipV="1">
            <a:off x="7258007" y="2205188"/>
            <a:ext cx="558936" cy="558936"/>
          </a:xfrm>
          <a:prstGeom prst="rect">
            <a:avLst/>
          </a:prstGeom>
        </p:spPr>
      </p:pic>
    </p:spTree>
    <p:extLst>
      <p:ext uri="{BB962C8B-B14F-4D97-AF65-F5344CB8AC3E}">
        <p14:creationId xmlns:p14="http://schemas.microsoft.com/office/powerpoint/2010/main" val="1753189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2"/>
          <p:cNvPicPr>
            <a:picLocks noChangeAspect="1"/>
          </p:cNvPicPr>
          <p:nvPr/>
        </p:nvPicPr>
        <p:blipFill>
          <a:blip r:embed="rId3"/>
          <a:srcRect/>
          <a:stretch>
            <a:fillRect/>
          </a:stretch>
        </p:blipFill>
        <p:spPr>
          <a:xfrm>
            <a:off x="5156001" y="167957"/>
            <a:ext cx="3054840" cy="2046846"/>
          </a:xfrm>
          <a:prstGeom prst="rect">
            <a:avLst/>
          </a:prstGeom>
        </p:spPr>
      </p:pic>
      <p:pic>
        <p:nvPicPr>
          <p:cNvPr id="2097163" name="Picture 3"/>
          <p:cNvPicPr>
            <a:picLocks noChangeAspect="1"/>
          </p:cNvPicPr>
          <p:nvPr/>
        </p:nvPicPr>
        <p:blipFill>
          <a:blip r:embed="rId4"/>
          <a:srcRect/>
          <a:stretch>
            <a:fillRect/>
          </a:stretch>
        </p:blipFill>
        <p:spPr>
          <a:xfrm>
            <a:off x="4572000" y="2321920"/>
            <a:ext cx="2289594" cy="2491617"/>
          </a:xfrm>
          <a:prstGeom prst="rect">
            <a:avLst/>
          </a:prstGeom>
        </p:spPr>
      </p:pic>
      <p:pic>
        <p:nvPicPr>
          <p:cNvPr id="2097164" name="Picture 4"/>
          <p:cNvPicPr>
            <a:picLocks noChangeAspect="1"/>
          </p:cNvPicPr>
          <p:nvPr/>
        </p:nvPicPr>
        <p:blipFill>
          <a:blip r:embed="rId5"/>
          <a:srcRect/>
          <a:stretch>
            <a:fillRect/>
          </a:stretch>
        </p:blipFill>
        <p:spPr>
          <a:xfrm>
            <a:off x="7197235" y="2328643"/>
            <a:ext cx="1720894" cy="2478172"/>
          </a:xfrm>
          <a:prstGeom prst="rect">
            <a:avLst/>
          </a:prstGeom>
        </p:spPr>
      </p:pic>
      <p:sp>
        <p:nvSpPr>
          <p:cNvPr id="1048665" name="TextBox 5"/>
          <p:cNvSpPr txBox="1"/>
          <p:nvPr/>
        </p:nvSpPr>
        <p:spPr>
          <a:xfrm>
            <a:off x="997108" y="2044736"/>
            <a:ext cx="3239252" cy="2949525"/>
          </a:xfrm>
          <a:prstGeom prst="rect">
            <a:avLst/>
          </a:prstGeom>
        </p:spPr>
        <p:txBody>
          <a:bodyPr wrap="square" lIns="0" tIns="0" rIns="0" bIns="0" rtlCol="0" anchor="t">
            <a:spAutoFit/>
          </a:bodyPr>
          <a:lstStyle/>
          <a:p>
            <a:pPr marL="0" marR="0" lvl="0" indent="0" algn="l" defTabSz="914400" rtl="0" eaLnBrk="1" fontAlgn="auto" latinLnBrk="0" hangingPunct="1">
              <a:lnSpc>
                <a:spcPts val="315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Open Sans Bold"/>
                <a:cs typeface="Arial"/>
                <a:sym typeface="Arial"/>
              </a:rPr>
              <a:t>•</a:t>
            </a:r>
            <a:r>
              <a:rPr kumimoji="0" lang="en-US" sz="1800" b="0" i="0" u="none" strike="noStrike" kern="0" cap="none" spc="0" normalizeH="0" baseline="0" noProof="0">
                <a:ln>
                  <a:noFill/>
                </a:ln>
                <a:solidFill>
                  <a:srgbClr val="000000"/>
                </a:solidFill>
                <a:effectLst/>
                <a:uLnTx/>
                <a:uFillTx/>
                <a:latin typeface="Arial"/>
                <a:cs typeface="Arial"/>
                <a:sym typeface="Arial"/>
              </a:rPr>
              <a:t>XQBĐKSS, siêu âm</a:t>
            </a:r>
          </a:p>
          <a:p>
            <a:pPr marL="111125" marR="0" lvl="0" indent="-111125" algn="l" defTabSz="914400" rtl="0" eaLnBrk="1" fontAlgn="auto" latinLnBrk="0" hangingPunct="1">
              <a:lnSpc>
                <a:spcPts val="315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Chụp cản quang đường tiêu hóa</a:t>
            </a:r>
          </a:p>
          <a:p>
            <a:pPr marL="0" marR="0" lvl="0" indent="0" algn="l" defTabSz="914400" rtl="0" eaLnBrk="1" fontAlgn="auto" latinLnBrk="0" hangingPunct="1">
              <a:lnSpc>
                <a:spcPts val="315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•CT-scan</a:t>
            </a:r>
          </a:p>
          <a:p>
            <a:pPr marL="0" marR="0" lvl="0" indent="0" algn="l" defTabSz="914400" rtl="0" eaLnBrk="1" fontAlgn="auto" latinLnBrk="0" hangingPunct="1">
              <a:lnSpc>
                <a:spcPts val="315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•MRI</a:t>
            </a:r>
          </a:p>
          <a:p>
            <a:pPr marL="0" marR="0" lvl="0" indent="0" algn="l" defTabSz="914400" rtl="0" eaLnBrk="1" fontAlgn="auto" latinLnBrk="0" hangingPunct="1">
              <a:lnSpc>
                <a:spcPts val="315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000000"/>
              </a:solidFill>
              <a:effectLst/>
              <a:uLnTx/>
              <a:uFillTx/>
              <a:latin typeface="Open Sans Bold"/>
              <a:cs typeface="Arial"/>
              <a:sym typeface="Arial"/>
            </a:endParaRPr>
          </a:p>
          <a:p>
            <a:pPr marL="0" marR="0" lvl="0" indent="0" algn="l" defTabSz="914400" rtl="0" eaLnBrk="1" fontAlgn="auto" latinLnBrk="0" hangingPunct="1">
              <a:lnSpc>
                <a:spcPts val="3844"/>
              </a:lnSpc>
              <a:spcBef>
                <a:spcPct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000000"/>
              </a:solidFill>
              <a:effectLst/>
              <a:uLnTx/>
              <a:uFillTx/>
              <a:latin typeface="Open Sans Bold"/>
              <a:cs typeface="Arial"/>
              <a:sym typeface="Arial"/>
            </a:endParaRPr>
          </a:p>
        </p:txBody>
      </p:sp>
      <p:sp>
        <p:nvSpPr>
          <p:cNvPr id="1048666" name="TextBox 6"/>
          <p:cNvSpPr txBox="1"/>
          <p:nvPr/>
        </p:nvSpPr>
        <p:spPr>
          <a:xfrm>
            <a:off x="997108" y="883603"/>
            <a:ext cx="3574892" cy="720518"/>
          </a:xfrm>
          <a:prstGeom prst="rect">
            <a:avLst/>
          </a:prstGeom>
        </p:spPr>
        <p:txBody>
          <a:bodyPr wrap="square" lIns="0" tIns="0" rIns="0" bIns="0" rtlCol="0" anchor="t">
            <a:spAutoFit/>
          </a:bodyPr>
          <a:lstStyle/>
          <a:p>
            <a:pPr marL="0" marR="0" lvl="0" indent="0" algn="l" defTabSz="914400" rtl="0" eaLnBrk="1" fontAlgn="auto" latinLnBrk="0" hangingPunct="1">
              <a:lnSpc>
                <a:spcPts val="6440"/>
              </a:lnSpc>
              <a:spcBef>
                <a:spcPts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3.4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Hình</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Ảnh</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Học</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endParaRPr>
          </a:p>
        </p:txBody>
      </p:sp>
    </p:spTree>
    <p:extLst>
      <p:ext uri="{BB962C8B-B14F-4D97-AF65-F5344CB8AC3E}">
        <p14:creationId xmlns:p14="http://schemas.microsoft.com/office/powerpoint/2010/main" val="2112072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TextBox 3"/>
          <p:cNvSpPr txBox="1"/>
          <p:nvPr/>
        </p:nvSpPr>
        <p:spPr>
          <a:xfrm>
            <a:off x="255375" y="590550"/>
            <a:ext cx="5213270" cy="820738"/>
          </a:xfrm>
          <a:prstGeom prst="rect">
            <a:avLst/>
          </a:prstGeom>
        </p:spPr>
        <p:txBody>
          <a:bodyPr wrap="square" lIns="0" tIns="0" rIns="0" bIns="0" rtlCol="0" anchor="t">
            <a:spAutoFit/>
          </a:bodyPr>
          <a:lstStyle/>
          <a:p>
            <a:pPr marL="0" marR="0" lvl="0" indent="0" algn="l" defTabSz="914400" rtl="0" eaLnBrk="1" fontAlgn="auto" latinLnBrk="0" hangingPunct="1">
              <a:lnSpc>
                <a:spcPts val="3150"/>
              </a:lnSpc>
              <a:spcBef>
                <a:spcPts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3.4.1 XQ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bụng</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đứng</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không</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sửa</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soạn</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endParaRPr>
          </a:p>
        </p:txBody>
      </p:sp>
      <p:sp>
        <p:nvSpPr>
          <p:cNvPr id="1048671" name="TextBox 4"/>
          <p:cNvSpPr txBox="1"/>
          <p:nvPr/>
        </p:nvSpPr>
        <p:spPr>
          <a:xfrm>
            <a:off x="1045051" y="1603996"/>
            <a:ext cx="2766045" cy="2333972"/>
          </a:xfrm>
          <a:prstGeom prst="rect">
            <a:avLst/>
          </a:prstGeom>
        </p:spPr>
        <p:txBody>
          <a:bodyPr lIns="0" tIns="0" rIns="0" bIns="0" rtlCol="0" anchor="t">
            <a:spAutoFit/>
          </a:bodyPr>
          <a:lstStyle/>
          <a:p>
            <a:pPr marL="228600" marR="0" lvl="0" indent="-228600" algn="l" defTabSz="914400" rtl="0" eaLnBrk="1" fontAlgn="auto" latinLnBrk="0" hangingPunct="1">
              <a:lnSpc>
                <a:spcPts val="2550"/>
              </a:lnSpc>
              <a:spcBef>
                <a:spcPct val="0"/>
              </a:spcBef>
              <a:spcAft>
                <a:spcPts val="0"/>
              </a:spcAft>
              <a:buClr>
                <a:srgbClr val="000000"/>
              </a:buClr>
              <a:buSzTx/>
              <a:buFont typeface="Arial" panose="020B0604020202020204" pitchFamily="34" charset="0"/>
              <a:buChar char="•"/>
              <a:tabLst/>
              <a:defRPr/>
            </a:pPr>
            <a:r>
              <a:rPr kumimoji="0" lang="en-US" sz="1700" b="0" i="0" u="none" strike="noStrike" kern="0" cap="none" spc="0" normalizeH="0" baseline="0" noProof="0" dirty="0">
                <a:ln>
                  <a:noFill/>
                </a:ln>
                <a:solidFill>
                  <a:srgbClr val="000000"/>
                </a:solidFill>
                <a:effectLst/>
                <a:uLnTx/>
                <a:uFillTx/>
                <a:latin typeface="Arial"/>
                <a:cs typeface="Arial"/>
                <a:sym typeface="Arial"/>
              </a:rPr>
              <a:t>Quai </a:t>
            </a:r>
            <a:r>
              <a:rPr kumimoji="0" lang="en-US" sz="1700" b="0" i="0" u="none" strike="noStrike" kern="0" cap="none" spc="0" normalizeH="0" baseline="0" noProof="0" dirty="0" err="1">
                <a:ln>
                  <a:noFill/>
                </a:ln>
                <a:solidFill>
                  <a:srgbClr val="000000"/>
                </a:solidFill>
                <a:effectLst/>
                <a:uLnTx/>
                <a:uFillTx/>
                <a:latin typeface="Arial"/>
                <a:cs typeface="Arial"/>
                <a:sym typeface="Arial"/>
              </a:rPr>
              <a:t>ruột</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dãn</a:t>
            </a:r>
            <a:endParaRPr kumimoji="0" lang="en-US" sz="17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ts val="2550"/>
              </a:lnSpc>
              <a:spcBef>
                <a:spcPct val="0"/>
              </a:spcBef>
              <a:spcAft>
                <a:spcPts val="0"/>
              </a:spcAft>
              <a:buClr>
                <a:srgbClr val="000000"/>
              </a:buClr>
              <a:buSzTx/>
              <a:buFont typeface="Arial" panose="020B0604020202020204" pitchFamily="34" charset="0"/>
              <a:buChar char="•"/>
              <a:tabLst/>
              <a:defRPr/>
            </a:pPr>
            <a:r>
              <a:rPr kumimoji="0" lang="en-US" sz="1700" b="0" i="0" u="none" strike="noStrike" kern="0" cap="none" spc="0" normalizeH="0" baseline="0" noProof="0" dirty="0" err="1">
                <a:ln>
                  <a:noFill/>
                </a:ln>
                <a:solidFill>
                  <a:srgbClr val="000000"/>
                </a:solidFill>
                <a:effectLst/>
                <a:uLnTx/>
                <a:uFillTx/>
                <a:latin typeface="Arial"/>
                <a:cs typeface="Arial"/>
                <a:sym typeface="Arial"/>
              </a:rPr>
              <a:t>Không</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thấy</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khí</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trong</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khung</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đại</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tràng</a:t>
            </a:r>
            <a:endParaRPr kumimoji="0" lang="en-US" sz="17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ts val="2550"/>
              </a:lnSpc>
              <a:spcBef>
                <a:spcPct val="0"/>
              </a:spcBef>
              <a:spcAft>
                <a:spcPts val="0"/>
              </a:spcAft>
              <a:buClr>
                <a:srgbClr val="000000"/>
              </a:buClr>
              <a:buSzTx/>
              <a:buFont typeface="Arial" panose="020B0604020202020204" pitchFamily="34" charset="0"/>
              <a:buChar char="•"/>
              <a:tabLst/>
              <a:defRPr/>
            </a:pPr>
            <a:r>
              <a:rPr kumimoji="0" lang="en-US" sz="1700" b="0" i="0" u="none" strike="noStrike" kern="0" cap="none" spc="0" normalizeH="0" baseline="0" noProof="0" dirty="0" err="1">
                <a:ln>
                  <a:noFill/>
                </a:ln>
                <a:solidFill>
                  <a:srgbClr val="000000"/>
                </a:solidFill>
                <a:effectLst/>
                <a:uLnTx/>
                <a:uFillTx/>
                <a:latin typeface="Arial"/>
                <a:cs typeface="Arial"/>
                <a:sym typeface="Arial"/>
              </a:rPr>
              <a:t>Chuỗi</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tràng</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hạt</a:t>
            </a:r>
            <a:endParaRPr kumimoji="0" lang="en-US" sz="17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ts val="2550"/>
              </a:lnSpc>
              <a:spcBef>
                <a:spcPct val="0"/>
              </a:spcBef>
              <a:spcAft>
                <a:spcPts val="0"/>
              </a:spcAft>
              <a:buClr>
                <a:srgbClr val="000000"/>
              </a:buClr>
              <a:buSzTx/>
              <a:buFont typeface="Arial" panose="020B0604020202020204" pitchFamily="34" charset="0"/>
              <a:buChar char="•"/>
              <a:tabLst/>
              <a:defRPr/>
            </a:pPr>
            <a:r>
              <a:rPr kumimoji="0" lang="en-US" sz="1700" b="0" i="0" u="none" strike="noStrike" kern="0" cap="none" spc="0" normalizeH="0" baseline="0" noProof="0" dirty="0" err="1">
                <a:ln>
                  <a:noFill/>
                </a:ln>
                <a:solidFill>
                  <a:srgbClr val="000000"/>
                </a:solidFill>
                <a:effectLst/>
                <a:uLnTx/>
                <a:uFillTx/>
                <a:latin typeface="Arial"/>
                <a:cs typeface="Arial"/>
                <a:sym typeface="Arial"/>
              </a:rPr>
              <a:t>Không</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xác</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định</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được</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nguyên</a:t>
            </a:r>
            <a:r>
              <a:rPr kumimoji="0" lang="en-US" sz="1700" b="0" i="0" u="none" strike="noStrike" kern="0" cap="none" spc="0" normalizeH="0" baseline="0" noProof="0" dirty="0">
                <a:ln>
                  <a:noFill/>
                </a:ln>
                <a:solidFill>
                  <a:srgbClr val="000000"/>
                </a:solidFill>
                <a:effectLst/>
                <a:uLnTx/>
                <a:uFillTx/>
                <a:latin typeface="Arial"/>
                <a:cs typeface="Arial"/>
                <a:sym typeface="Arial"/>
              </a:rPr>
              <a:t> </a:t>
            </a:r>
            <a:r>
              <a:rPr kumimoji="0" lang="en-US" sz="1700" b="0" i="0" u="none" strike="noStrike" kern="0" cap="none" spc="0" normalizeH="0" baseline="0" noProof="0" dirty="0" err="1">
                <a:ln>
                  <a:noFill/>
                </a:ln>
                <a:solidFill>
                  <a:srgbClr val="000000"/>
                </a:solidFill>
                <a:effectLst/>
                <a:uLnTx/>
                <a:uFillTx/>
                <a:latin typeface="Arial"/>
                <a:cs typeface="Arial"/>
                <a:sym typeface="Arial"/>
              </a:rPr>
              <a:t>nhân</a:t>
            </a:r>
            <a:endParaRPr kumimoji="0" lang="en-US" sz="17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ts val="2550"/>
              </a:lnSpc>
              <a:spcBef>
                <a:spcPct val="0"/>
              </a:spcBef>
              <a:spcAft>
                <a:spcPts val="0"/>
              </a:spcAft>
              <a:buClr>
                <a:srgbClr val="000000"/>
              </a:buClr>
              <a:buSzTx/>
              <a:buFont typeface="Arial" panose="020B0604020202020204" pitchFamily="34" charset="0"/>
              <a:buChar char="•"/>
              <a:tabLst/>
              <a:defRPr/>
            </a:pPr>
            <a:endParaRPr kumimoji="0" lang="en-US" sz="1700" b="0" i="0" u="none" strike="noStrike" kern="0" cap="none" spc="0" normalizeH="0" baseline="0" noProof="0" dirty="0">
              <a:ln>
                <a:noFill/>
              </a:ln>
              <a:solidFill>
                <a:srgbClr val="000000"/>
              </a:solidFill>
              <a:effectLst/>
              <a:uLnTx/>
              <a:uFillTx/>
              <a:latin typeface="Open Sans Bold"/>
              <a:cs typeface="Arial"/>
              <a:sym typeface="Aria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130" y="590550"/>
            <a:ext cx="3332862" cy="4044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458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TextBox 3"/>
          <p:cNvSpPr txBox="1"/>
          <p:nvPr/>
        </p:nvSpPr>
        <p:spPr>
          <a:xfrm>
            <a:off x="375130" y="849271"/>
            <a:ext cx="4105885" cy="834909"/>
          </a:xfrm>
          <a:prstGeom prst="rect">
            <a:avLst/>
          </a:prstGeom>
        </p:spPr>
        <p:txBody>
          <a:bodyPr wrap="square" lIns="0" tIns="0" rIns="0" bIns="0" rtlCol="0" anchor="t">
            <a:spAutoFit/>
          </a:bodyPr>
          <a:lstStyle/>
          <a:p>
            <a:pPr marL="0" marR="0" lvl="0" indent="0" algn="l" defTabSz="914400" rtl="0" eaLnBrk="1" fontAlgn="auto" latinLnBrk="0" hangingPunct="1">
              <a:lnSpc>
                <a:spcPts val="3150"/>
              </a:lnSpc>
              <a:spcBef>
                <a:spcPts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3.4.2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Chụp</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cản</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quang</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đường</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tiêu</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Commissioner ExtraBold"/>
              </a:rPr>
              <a:t>hóa</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endParaRPr>
          </a:p>
        </p:txBody>
      </p:sp>
      <p:sp>
        <p:nvSpPr>
          <p:cNvPr id="1048676" name="TextBox 4"/>
          <p:cNvSpPr txBox="1"/>
          <p:nvPr/>
        </p:nvSpPr>
        <p:spPr>
          <a:xfrm>
            <a:off x="1045051" y="2074512"/>
            <a:ext cx="2766045" cy="2000548"/>
          </a:xfrm>
          <a:prstGeom prst="rect">
            <a:avLst/>
          </a:prstGeom>
        </p:spPr>
        <p:txBody>
          <a:bodyPr lIns="0" tIns="0" rIns="0" bIns="0" rtlCol="0" anchor="t">
            <a:spAutoFit/>
          </a:bodyPr>
          <a:lstStyle/>
          <a:p>
            <a:pPr marL="228600" marR="0" lvl="0" indent="-228600" algn="l" defTabSz="914400" rtl="0" eaLnBrk="1" fontAlgn="auto" latinLnBrk="0" hangingPunct="1">
              <a:lnSpc>
                <a:spcPts val="2550"/>
              </a:lnSpc>
              <a:spcBef>
                <a:spcPct val="0"/>
              </a:spcBef>
              <a:spcAft>
                <a:spcPts val="0"/>
              </a:spcAft>
              <a:buClr>
                <a:srgbClr val="000000"/>
              </a:buClr>
              <a:buSzTx/>
              <a:buFont typeface="Arial" panose="020B0604020202020204" pitchFamily="34" charset="0"/>
              <a:buChar char="•"/>
              <a:tabLst/>
              <a:defRPr/>
            </a:pP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Chất</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cản</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quang</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tan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trong</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nước</a:t>
            </a:r>
            <a:endParaRPr kumimoji="0" lang="en-US" sz="1700" b="0" i="0" u="none" strike="noStrike" kern="0" cap="none" spc="0" normalizeH="0" baseline="0" noProof="0" dirty="0">
              <a:ln>
                <a:noFill/>
              </a:ln>
              <a:solidFill>
                <a:srgbClr val="000000"/>
              </a:solidFill>
              <a:effectLst/>
              <a:uLnTx/>
              <a:uFillTx/>
              <a:latin typeface="Open Sans Bold"/>
              <a:cs typeface="Arial"/>
              <a:sym typeface="Arial"/>
            </a:endParaRPr>
          </a:p>
          <a:p>
            <a:pPr marL="228600" marR="0" lvl="0" indent="-228600" algn="l" defTabSz="914400" rtl="0" eaLnBrk="1" fontAlgn="auto" latinLnBrk="0" hangingPunct="1">
              <a:lnSpc>
                <a:spcPts val="2550"/>
              </a:lnSpc>
              <a:spcBef>
                <a:spcPct val="0"/>
              </a:spcBef>
              <a:spcAft>
                <a:spcPts val="0"/>
              </a:spcAft>
              <a:buClr>
                <a:srgbClr val="000000"/>
              </a:buClr>
              <a:buSzTx/>
              <a:buFont typeface="Arial" panose="020B0604020202020204" pitchFamily="34" charset="0"/>
              <a:buChar char="•"/>
              <a:tabLst/>
              <a:defRPr/>
            </a:pP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Chất</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cản</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quang</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không</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xuống</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đại</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tràng</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sau</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24h=&gt;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khả</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năng</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cao</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điều</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trị</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nội</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khoa</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thất</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bại</a:t>
            </a:r>
            <a:endParaRPr kumimoji="0" lang="en-US" sz="1700" b="0" i="0" u="none" strike="noStrike" kern="0" cap="none" spc="0" normalizeH="0" baseline="0" noProof="0" dirty="0">
              <a:ln>
                <a:noFill/>
              </a:ln>
              <a:solidFill>
                <a:srgbClr val="000000"/>
              </a:solidFill>
              <a:effectLst/>
              <a:uLnTx/>
              <a:uFillTx/>
              <a:latin typeface="Open Sans Bold"/>
              <a:cs typeface="Arial"/>
              <a:sym typeface="Aria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619" y="452760"/>
            <a:ext cx="4285772" cy="4285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619" y="452760"/>
            <a:ext cx="4232506" cy="423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619" y="500900"/>
            <a:ext cx="4189489" cy="4189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44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Picture 2"/>
          <p:cNvPicPr>
            <a:picLocks noChangeAspect="1"/>
          </p:cNvPicPr>
          <p:nvPr/>
        </p:nvPicPr>
        <p:blipFill>
          <a:blip r:embed="rId3"/>
          <a:srcRect/>
          <a:stretch>
            <a:fillRect/>
          </a:stretch>
        </p:blipFill>
        <p:spPr>
          <a:xfrm>
            <a:off x="4071897" y="1322496"/>
            <a:ext cx="4754419" cy="3169613"/>
          </a:xfrm>
          <a:prstGeom prst="rect">
            <a:avLst/>
          </a:prstGeom>
        </p:spPr>
      </p:pic>
      <p:sp>
        <p:nvSpPr>
          <p:cNvPr id="1048680" name="TextBox 3"/>
          <p:cNvSpPr txBox="1"/>
          <p:nvPr/>
        </p:nvSpPr>
        <p:spPr>
          <a:xfrm>
            <a:off x="1045051" y="1017696"/>
            <a:ext cx="2766045" cy="56663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ct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Commissioner ExtraBold"/>
              </a:rPr>
              <a:t>3.4.3 CT-scan</a:t>
            </a:r>
          </a:p>
        </p:txBody>
      </p:sp>
      <p:sp>
        <p:nvSpPr>
          <p:cNvPr id="1048681" name="TextBox 4"/>
          <p:cNvSpPr txBox="1"/>
          <p:nvPr/>
        </p:nvSpPr>
        <p:spPr>
          <a:xfrm>
            <a:off x="1045051" y="2225432"/>
            <a:ext cx="2766045" cy="2333972"/>
          </a:xfrm>
          <a:prstGeom prst="rect">
            <a:avLst/>
          </a:prstGeom>
        </p:spPr>
        <p:txBody>
          <a:bodyPr lIns="0" tIns="0" rIns="0" bIns="0" rtlCol="0" anchor="t">
            <a:spAutoFit/>
          </a:bodyPr>
          <a:lstStyle/>
          <a:p>
            <a:pPr marL="0" marR="0" lvl="0" indent="0" algn="l" defTabSz="914400" rtl="0" eaLnBrk="1" fontAlgn="auto" latinLnBrk="0" hangingPunct="1">
              <a:lnSpc>
                <a:spcPts val="2550"/>
              </a:lnSpc>
              <a:spcBef>
                <a:spcPts val="0"/>
              </a:spcBef>
              <a:spcAft>
                <a:spcPts val="0"/>
              </a:spcAft>
              <a:buClr>
                <a:srgbClr val="000000"/>
              </a:buClr>
              <a:buSzTx/>
              <a:buFont typeface="Arial"/>
              <a:buNone/>
              <a:tabLst/>
              <a:defRPr/>
            </a:pPr>
            <a:r>
              <a:rPr kumimoji="0" lang="en-US" sz="1700" b="0" i="0" u="none" strike="noStrike" kern="0" cap="none" spc="0" normalizeH="0" baseline="0" noProof="0" smtClean="0">
                <a:ln>
                  <a:noFill/>
                </a:ln>
                <a:solidFill>
                  <a:srgbClr val="000000"/>
                </a:solidFill>
                <a:effectLst/>
                <a:uLnTx/>
                <a:uFillTx/>
                <a:latin typeface="Open Sans Bold"/>
                <a:cs typeface="Arial"/>
                <a:sym typeface="Arial"/>
              </a:rPr>
              <a:t>CT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trả</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lời</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các</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câu</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hỏi</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a:t>
            </a:r>
          </a:p>
          <a:p>
            <a:pPr marL="0" marR="0" lvl="0" indent="0" algn="l" defTabSz="914400" rtl="0" eaLnBrk="1" fontAlgn="auto" latinLnBrk="0" hangingPunct="1">
              <a:lnSpc>
                <a:spcPts val="255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Có</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tắc</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err="1">
                <a:ln>
                  <a:noFill/>
                </a:ln>
                <a:solidFill>
                  <a:srgbClr val="000000"/>
                </a:solidFill>
                <a:effectLst/>
                <a:uLnTx/>
                <a:uFillTx/>
                <a:latin typeface="Open Sans Bold"/>
                <a:cs typeface="Arial"/>
                <a:sym typeface="Arial"/>
              </a:rPr>
              <a:t>ruột</a:t>
            </a:r>
            <a:r>
              <a:rPr kumimoji="0" lang="en-US" sz="1700" b="0" i="0" u="none" strike="noStrike" kern="0" cap="none" spc="0" normalizeH="0" baseline="0" noProof="0" smtClean="0">
                <a:ln>
                  <a:noFill/>
                </a:ln>
                <a:solidFill>
                  <a:srgbClr val="000000"/>
                </a:solidFill>
                <a:effectLst/>
                <a:uLnTx/>
                <a:uFillTx/>
                <a:latin typeface="Open Sans Bold"/>
                <a:cs typeface="Arial"/>
                <a:sym typeface="Arial"/>
              </a:rPr>
              <a:t>?</a:t>
            </a:r>
          </a:p>
          <a:p>
            <a:pPr marL="177800" indent="-177800">
              <a:lnSpc>
                <a:spcPts val="2550"/>
              </a:lnSpc>
              <a:buFont typeface="Arial" panose="020B0604020202020204" pitchFamily="34" charset="0"/>
              <a:buChar char="•"/>
              <a:defRPr/>
            </a:pPr>
            <a:r>
              <a:rPr lang="en-US" sz="1700">
                <a:latin typeface="Open Sans Bold"/>
              </a:rPr>
              <a:t>Mức độ </a:t>
            </a:r>
            <a:r>
              <a:rPr lang="en-US" sz="1700">
                <a:latin typeface="Open Sans Bold"/>
              </a:rPr>
              <a:t>nặng</a:t>
            </a:r>
            <a:r>
              <a:rPr lang="en-US" sz="1700" smtClean="0">
                <a:latin typeface="Open Sans Bold"/>
              </a:rPr>
              <a:t>?</a:t>
            </a:r>
            <a:endParaRPr kumimoji="0" lang="en-US" sz="1700" b="0" i="0" u="none" strike="noStrike" kern="0" cap="none" spc="0" normalizeH="0" baseline="0" noProof="0" dirty="0">
              <a:ln>
                <a:noFill/>
              </a:ln>
              <a:solidFill>
                <a:srgbClr val="000000"/>
              </a:solidFill>
              <a:effectLst/>
              <a:uLnTx/>
              <a:uFillTx/>
              <a:latin typeface="Open Sans Bold"/>
              <a:cs typeface="Arial"/>
              <a:sym typeface="Arial"/>
            </a:endParaRPr>
          </a:p>
          <a:p>
            <a:pPr marL="115888" marR="0" lvl="0" indent="-115888" algn="l" defTabSz="914400" rtl="0" eaLnBrk="1" fontAlgn="auto" latinLnBrk="0" hangingPunct="1">
              <a:lnSpc>
                <a:spcPts val="2550"/>
              </a:lnSpc>
              <a:spcBef>
                <a:spcPts val="0"/>
              </a:spcBef>
              <a:spcAft>
                <a:spcPts val="0"/>
              </a:spcAft>
              <a:buClr>
                <a:srgbClr val="000000"/>
              </a:buClr>
              <a:buSzTx/>
              <a:buFont typeface="Arial" pitchFamily="34" charset="0"/>
              <a:buChar char="•"/>
              <a:tabLst/>
              <a:defRPr/>
            </a:pP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Có</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TR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quai</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kín</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TR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thắt</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thiếu</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máu</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ruột</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a:t>
            </a:r>
          </a:p>
          <a:p>
            <a:pPr marL="0" marR="0" lvl="0" indent="0" algn="l" defTabSz="914400" rtl="0" eaLnBrk="1" fontAlgn="auto" latinLnBrk="0" hangingPunct="1">
              <a:lnSpc>
                <a:spcPts val="2550"/>
              </a:lnSpc>
              <a:spcBef>
                <a:spcPts val="0"/>
              </a:spcBef>
              <a:spcAft>
                <a:spcPts val="0"/>
              </a:spcAft>
              <a:buClr>
                <a:srgbClr val="000000"/>
              </a:buClr>
              <a:buSzTx/>
              <a:buFont typeface="Arial"/>
              <a:buNone/>
              <a:tabLst/>
              <a:defRPr/>
            </a:pPr>
            <a:r>
              <a:rPr kumimoji="0" lang="en-US" sz="1700" b="0" i="0" u="none" strike="noStrike" kern="0" cap="none" spc="0" normalizeH="0" baseline="0" noProof="0" smtClean="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Vị</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trí</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tắc</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a:t>
            </a:r>
          </a:p>
          <a:p>
            <a:pPr marL="0" marR="0" lvl="0" indent="0" algn="l" defTabSz="914400" rtl="0" eaLnBrk="1" fontAlgn="auto" latinLnBrk="0" hangingPunct="1">
              <a:lnSpc>
                <a:spcPts val="255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Nguyên</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700" b="0" i="0" u="none" strike="noStrike" kern="0" cap="none" spc="0" normalizeH="0" baseline="0" noProof="0" dirty="0" err="1">
                <a:ln>
                  <a:noFill/>
                </a:ln>
                <a:solidFill>
                  <a:srgbClr val="000000"/>
                </a:solidFill>
                <a:effectLst/>
                <a:uLnTx/>
                <a:uFillTx/>
                <a:latin typeface="Open Sans Bold"/>
                <a:cs typeface="Arial"/>
                <a:sym typeface="Arial"/>
              </a:rPr>
              <a:t>nhân</a:t>
            </a:r>
            <a:r>
              <a:rPr kumimoji="0" lang="en-US" sz="1700" b="0" i="0" u="none" strike="noStrike" kern="0" cap="none" spc="0" normalizeH="0" baseline="0" noProof="0" dirty="0">
                <a:ln>
                  <a:noFill/>
                </a:ln>
                <a:solidFill>
                  <a:srgbClr val="000000"/>
                </a:solidFill>
                <a:effectLst/>
                <a:uLnTx/>
                <a:uFillTx/>
                <a:latin typeface="Open Sans Bold"/>
                <a:cs typeface="Arial"/>
                <a:sym typeface="Arial"/>
              </a:rPr>
              <a:t>?</a:t>
            </a:r>
          </a:p>
        </p:txBody>
      </p:sp>
    </p:spTree>
    <p:extLst>
      <p:ext uri="{BB962C8B-B14F-4D97-AF65-F5344CB8AC3E}">
        <p14:creationId xmlns:p14="http://schemas.microsoft.com/office/powerpoint/2010/main" val="2368511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Chỗ dành sẵn cho Văn bản 4"/>
          <p:cNvSpPr>
            <a:spLocks noGrp="1"/>
          </p:cNvSpPr>
          <p:nvPr>
            <p:ph type="body" idx="1"/>
          </p:nvPr>
        </p:nvSpPr>
        <p:spPr>
          <a:xfrm>
            <a:off x="720001" y="1320501"/>
            <a:ext cx="3438021" cy="2707200"/>
          </a:xfrm>
        </p:spPr>
        <p:txBody>
          <a:bodyPr/>
          <a:lstStyle/>
          <a:p>
            <a:r>
              <a:rPr lang="en-US"/>
              <a:t>Tắc ruột do dính:</a:t>
            </a:r>
          </a:p>
          <a:p>
            <a:pPr marL="0" indent="0">
              <a:buNone/>
            </a:pPr>
            <a:r>
              <a:rPr lang="en-US"/>
              <a:t>    • Vùng chuyển tiếp đột ngột, không thấy ng. nhân</a:t>
            </a:r>
          </a:p>
          <a:p>
            <a:pPr marL="0" indent="0">
              <a:buNone/>
            </a:pPr>
            <a:r>
              <a:rPr lang="en-US"/>
              <a:t>    Điển hình có dấu mỏ chim</a:t>
            </a:r>
          </a:p>
        </p:txBody>
      </p:sp>
      <p:sp>
        <p:nvSpPr>
          <p:cNvPr id="1048684" name="Chỗ dành sẵn cho Số hiệu Bản chiếu 3"/>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39C9C33-76A5-F541-98C3-4B5D143E36EF}" type="slidenum">
              <a:rPr kumimoji="0" lang="x-none" sz="1400" b="0" i="0" u="none" strike="noStrike" kern="0" cap="none" spc="0" normalizeH="0" baseline="0" noProof="0" smtClean="0">
                <a:ln>
                  <a:noFill/>
                </a:ln>
                <a:solidFill>
                  <a:srgbClr val="000000"/>
                </a:solidFill>
                <a:effectLst/>
                <a:uLnTx/>
                <a:uFillTx/>
                <a:latin typeface="Arial" panose="020B0604020202020204" pitchFamily="34"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x-none"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pic>
        <p:nvPicPr>
          <p:cNvPr id="2097166" name="Picture 2"/>
          <p:cNvPicPr>
            <a:picLocks noChangeAspect="1"/>
          </p:cNvPicPr>
          <p:nvPr/>
        </p:nvPicPr>
        <p:blipFill rotWithShape="1">
          <a:blip r:embed="rId3"/>
          <a:srcRect t="11834" r="45908" b="36468"/>
          <a:stretch>
            <a:fillRect/>
          </a:stretch>
        </p:blipFill>
        <p:spPr>
          <a:xfrm>
            <a:off x="4158021" y="25785"/>
            <a:ext cx="4532445" cy="4802712"/>
          </a:xfrm>
          <a:prstGeom prst="rect">
            <a:avLst/>
          </a:prstGeom>
        </p:spPr>
      </p:pic>
      <p:sp>
        <p:nvSpPr>
          <p:cNvPr id="1048685" name="Hộp Văn bản 7"/>
          <p:cNvSpPr txBox="1"/>
          <p:nvPr/>
        </p:nvSpPr>
        <p:spPr>
          <a:xfrm>
            <a:off x="4158021" y="4701539"/>
            <a:ext cx="82795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Segoe UI Historic" panose="020B0502040204020203" pitchFamily="34" charset="0"/>
                <a:cs typeface="Arial"/>
                <a:sym typeface="Arial"/>
              </a:rPr>
              <a:t>Uptodate</a:t>
            </a: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2542086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2" name="Title 1"/>
          <p:cNvSpPr>
            <a:spLocks noGrp="1"/>
          </p:cNvSpPr>
          <p:nvPr>
            <p:ph type="title"/>
          </p:nvPr>
        </p:nvSpPr>
        <p:spPr>
          <a:xfrm>
            <a:off x="1100831" y="1724700"/>
            <a:ext cx="2214149" cy="1694100"/>
          </a:xfrm>
        </p:spPr>
        <p:txBody>
          <a:bodyPr anchor="t"/>
          <a:lstStyle/>
          <a:p>
            <a:pPr algn="l"/>
            <a:r>
              <a:rPr lang="en-US" sz="1600" dirty="0" err="1">
                <a:latin typeface="+mn-lt"/>
              </a:rPr>
              <a:t>Thành</a:t>
            </a:r>
            <a:r>
              <a:rPr lang="en-US" sz="1600" dirty="0">
                <a:latin typeface="+mn-lt"/>
              </a:rPr>
              <a:t> </a:t>
            </a:r>
            <a:r>
              <a:rPr lang="en-US" sz="1600" dirty="0" err="1">
                <a:latin typeface="+mn-lt"/>
              </a:rPr>
              <a:t>ruột</a:t>
            </a:r>
            <a:r>
              <a:rPr lang="en-US" sz="1600" dirty="0">
                <a:latin typeface="+mn-lt"/>
              </a:rPr>
              <a:t> </a:t>
            </a:r>
            <a:r>
              <a:rPr lang="en-US" sz="1600" dirty="0" err="1">
                <a:latin typeface="+mn-lt"/>
              </a:rPr>
              <a:t>bắt</a:t>
            </a:r>
            <a:r>
              <a:rPr lang="en-US" sz="1600" dirty="0">
                <a:latin typeface="+mn-lt"/>
              </a:rPr>
              <a:t> </a:t>
            </a:r>
            <a:r>
              <a:rPr lang="en-US" sz="1600" dirty="0" err="1">
                <a:latin typeface="+mn-lt"/>
              </a:rPr>
              <a:t>thuốc</a:t>
            </a:r>
            <a:r>
              <a:rPr lang="en-US" sz="1600" dirty="0">
                <a:latin typeface="+mn-lt"/>
              </a:rPr>
              <a:t> </a:t>
            </a:r>
            <a:r>
              <a:rPr lang="en-US" sz="1600" dirty="0" err="1">
                <a:latin typeface="+mn-lt"/>
              </a:rPr>
              <a:t>kém</a:t>
            </a:r>
            <a:endParaRPr lang="en-US" sz="1600" dirty="0">
              <a:latin typeface="+mn-lt"/>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980" y="142043"/>
            <a:ext cx="4672148" cy="467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921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23784" y="1320500"/>
            <a:ext cx="2672178" cy="2707200"/>
          </a:xfrm>
        </p:spPr>
        <p:txBody>
          <a:bodyPr/>
          <a:lstStyle/>
          <a:p>
            <a:r>
              <a:rPr lang="en-US" dirty="0">
                <a:latin typeface="+mn-lt"/>
                <a:ea typeface="Microsoft YaHei" pitchFamily="34" charset="-122"/>
              </a:rPr>
              <a:t>BN </a:t>
            </a:r>
            <a:r>
              <a:rPr lang="en-US" dirty="0" err="1">
                <a:latin typeface="+mn-lt"/>
                <a:ea typeface="Microsoft YaHei" pitchFamily="34" charset="-122"/>
              </a:rPr>
              <a:t>nữ</a:t>
            </a:r>
            <a:r>
              <a:rPr lang="en-US" dirty="0">
                <a:latin typeface="+mn-lt"/>
                <a:ea typeface="Microsoft YaHei" pitchFamily="34" charset="-122"/>
              </a:rPr>
              <a:t> 52t</a:t>
            </a:r>
            <a:r>
              <a:rPr lang="en-US">
                <a:latin typeface="+mn-lt"/>
                <a:ea typeface="Microsoft YaHei" pitchFamily="34" charset="-122"/>
              </a:rPr>
              <a:t>, </a:t>
            </a:r>
            <a:r>
              <a:rPr lang="en-US" smtClean="0">
                <a:latin typeface="+mn-lt"/>
                <a:ea typeface="Microsoft YaHei" pitchFamily="34" charset="-122"/>
              </a:rPr>
              <a:t>A11-0124425 (16/03/2021)</a:t>
            </a:r>
            <a:endParaRPr lang="en-US" dirty="0">
              <a:latin typeface="+mn-lt"/>
              <a:ea typeface="Microsoft YaHei" pitchFamily="34" charset="-122"/>
            </a:endParaRPr>
          </a:p>
          <a:p>
            <a:pPr>
              <a:buFont typeface="Arial" pitchFamily="34" charset="0"/>
              <a:buChar char="•"/>
            </a:pPr>
            <a:r>
              <a:rPr lang="en-US" dirty="0" err="1">
                <a:latin typeface="+mn-lt"/>
                <a:ea typeface="Microsoft YaHei" pitchFamily="34" charset="-122"/>
              </a:rPr>
              <a:t>Tắc</a:t>
            </a:r>
            <a:r>
              <a:rPr lang="en-US" dirty="0">
                <a:latin typeface="+mn-lt"/>
                <a:ea typeface="Microsoft YaHei" pitchFamily="34" charset="-122"/>
              </a:rPr>
              <a:t> </a:t>
            </a:r>
            <a:r>
              <a:rPr lang="en-US" dirty="0" err="1">
                <a:latin typeface="+mn-lt"/>
                <a:ea typeface="Microsoft YaHei" pitchFamily="34" charset="-122"/>
              </a:rPr>
              <a:t>ruột</a:t>
            </a:r>
            <a:r>
              <a:rPr lang="en-US" dirty="0">
                <a:latin typeface="+mn-lt"/>
                <a:ea typeface="Microsoft YaHei" pitchFamily="34" charset="-122"/>
              </a:rPr>
              <a:t> non </a:t>
            </a:r>
            <a:r>
              <a:rPr lang="en-US" dirty="0" err="1">
                <a:latin typeface="+mn-lt"/>
                <a:ea typeface="Microsoft YaHei" pitchFamily="34" charset="-122"/>
              </a:rPr>
              <a:t>hoàn</a:t>
            </a:r>
            <a:r>
              <a:rPr lang="en-US" dirty="0">
                <a:latin typeface="+mn-lt"/>
                <a:ea typeface="Microsoft YaHei" pitchFamily="34" charset="-122"/>
              </a:rPr>
              <a:t> </a:t>
            </a:r>
            <a:r>
              <a:rPr lang="en-US" dirty="0" err="1">
                <a:latin typeface="+mn-lt"/>
                <a:ea typeface="Microsoft YaHei" pitchFamily="34" charset="-122"/>
              </a:rPr>
              <a:t>toàn</a:t>
            </a:r>
            <a:r>
              <a:rPr lang="en-US" dirty="0">
                <a:latin typeface="+mn-lt"/>
                <a:ea typeface="Microsoft YaHei" pitchFamily="34" charset="-122"/>
              </a:rPr>
              <a:t>, </a:t>
            </a:r>
            <a:r>
              <a:rPr lang="en-US" dirty="0" err="1">
                <a:latin typeface="+mn-lt"/>
                <a:ea typeface="Microsoft YaHei" pitchFamily="34" charset="-122"/>
              </a:rPr>
              <a:t>nghĩ</a:t>
            </a:r>
            <a:r>
              <a:rPr lang="en-US" dirty="0">
                <a:latin typeface="+mn-lt"/>
                <a:ea typeface="Microsoft YaHei" pitchFamily="34" charset="-122"/>
              </a:rPr>
              <a:t> do </a:t>
            </a:r>
            <a:r>
              <a:rPr lang="en-US" dirty="0" err="1">
                <a:latin typeface="+mn-lt"/>
                <a:ea typeface="Microsoft YaHei" pitchFamily="34" charset="-122"/>
              </a:rPr>
              <a:t>dính</a:t>
            </a:r>
            <a:endParaRPr lang="en-US" dirty="0">
              <a:latin typeface="+mn-lt"/>
              <a:ea typeface="Microsoft YaHei" pitchFamily="34" charset="-122"/>
            </a:endParaRPr>
          </a:p>
          <a:p>
            <a:pPr>
              <a:buFont typeface="Arial" pitchFamily="34" charset="0"/>
              <a:buChar char="•"/>
            </a:pPr>
            <a:r>
              <a:rPr lang="en-US" dirty="0" err="1">
                <a:latin typeface="+mn-lt"/>
                <a:ea typeface="Microsoft YaHei" pitchFamily="34" charset="-122"/>
              </a:rPr>
              <a:t>Chưa</a:t>
            </a:r>
            <a:r>
              <a:rPr lang="en-US" dirty="0">
                <a:latin typeface="+mn-lt"/>
                <a:ea typeface="Microsoft YaHei" pitchFamily="34" charset="-122"/>
              </a:rPr>
              <a:t> </a:t>
            </a:r>
            <a:r>
              <a:rPr lang="en-US" dirty="0" err="1">
                <a:latin typeface="+mn-lt"/>
                <a:ea typeface="Microsoft YaHei" pitchFamily="34" charset="-122"/>
              </a:rPr>
              <a:t>biến</a:t>
            </a:r>
            <a:r>
              <a:rPr lang="en-US" dirty="0">
                <a:latin typeface="+mn-lt"/>
                <a:ea typeface="Microsoft YaHei" pitchFamily="34" charset="-122"/>
              </a:rPr>
              <a:t> </a:t>
            </a:r>
            <a:r>
              <a:rPr lang="en-US" dirty="0" err="1">
                <a:latin typeface="+mn-lt"/>
                <a:ea typeface="Microsoft YaHei" pitchFamily="34" charset="-122"/>
              </a:rPr>
              <a:t>chứng</a:t>
            </a:r>
            <a:endParaRPr lang="en-US" dirty="0">
              <a:latin typeface="+mn-lt"/>
              <a:ea typeface="Microsoft YaHei"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737" y="665825"/>
            <a:ext cx="5499856" cy="412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20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p:nvPr/>
        </p:nvSpPr>
        <p:spPr>
          <a:xfrm>
            <a:off x="5845463" y="25717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2"/>
          <p:cNvSpPr/>
          <p:nvPr/>
        </p:nvSpPr>
        <p:spPr>
          <a:xfrm>
            <a:off x="3392925" y="25717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2"/>
          <p:cNvSpPr/>
          <p:nvPr/>
        </p:nvSpPr>
        <p:spPr>
          <a:xfrm>
            <a:off x="940388" y="25717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52"/>
          <p:cNvSpPr txBox="1">
            <a:spLocks noGrp="1"/>
          </p:cNvSpPr>
          <p:nvPr>
            <p:ph type="title" idx="2"/>
          </p:nvPr>
        </p:nvSpPr>
        <p:spPr>
          <a:xfrm>
            <a:off x="960788" y="2661175"/>
            <a:ext cx="2267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latin typeface="+mj-lt"/>
              </a:rPr>
              <a:t>TCCN</a:t>
            </a:r>
            <a:endParaRPr dirty="0">
              <a:latin typeface="+mj-lt"/>
            </a:endParaRPr>
          </a:p>
        </p:txBody>
      </p:sp>
      <p:sp>
        <p:nvSpPr>
          <p:cNvPr id="533" name="Google Shape;533;p52"/>
          <p:cNvSpPr txBox="1">
            <a:spLocks noGrp="1"/>
          </p:cNvSpPr>
          <p:nvPr>
            <p:ph type="title"/>
          </p:nvPr>
        </p:nvSpPr>
        <p:spPr>
          <a:xfrm>
            <a:off x="713250" y="604520"/>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1.3 </a:t>
            </a:r>
            <a:r>
              <a:rPr lang="en-US" dirty="0"/>
              <a:t>CHẨN ĐOÁN</a:t>
            </a:r>
            <a:endParaRPr dirty="0"/>
          </a:p>
        </p:txBody>
      </p:sp>
      <p:sp>
        <p:nvSpPr>
          <p:cNvPr id="534" name="Google Shape;534;p52"/>
          <p:cNvSpPr txBox="1">
            <a:spLocks noGrp="1"/>
          </p:cNvSpPr>
          <p:nvPr>
            <p:ph type="subTitle" idx="1"/>
          </p:nvPr>
        </p:nvSpPr>
        <p:spPr>
          <a:xfrm>
            <a:off x="982388" y="1586625"/>
            <a:ext cx="2266500" cy="777300"/>
          </a:xfrm>
          <a:prstGeom prst="rect">
            <a:avLst/>
          </a:prstGeom>
        </p:spPr>
        <p:txBody>
          <a:bodyPr spcFirstLastPara="1" wrap="square" lIns="0" tIns="0" rIns="0" bIns="0" anchor="t" anchorCtr="0">
            <a:noAutofit/>
          </a:bodyPr>
          <a:lstStyle/>
          <a:p>
            <a:pPr marL="0" lvl="0" indent="0"/>
            <a:r>
              <a:rPr lang="en-US" dirty="0" err="1">
                <a:latin typeface="+mj-lt"/>
              </a:rPr>
              <a:t>Đau</a:t>
            </a:r>
            <a:r>
              <a:rPr lang="en-US" dirty="0">
                <a:latin typeface="+mj-lt"/>
              </a:rPr>
              <a:t> </a:t>
            </a:r>
            <a:r>
              <a:rPr lang="en-US" dirty="0" err="1">
                <a:latin typeface="+mj-lt"/>
              </a:rPr>
              <a:t>bụng</a:t>
            </a:r>
            <a:r>
              <a:rPr lang="en-US" dirty="0">
                <a:latin typeface="+mj-lt"/>
              </a:rPr>
              <a:t>, </a:t>
            </a:r>
            <a:r>
              <a:rPr lang="en-US" dirty="0" err="1">
                <a:latin typeface="+mj-lt"/>
              </a:rPr>
              <a:t>chướng</a:t>
            </a:r>
            <a:r>
              <a:rPr lang="en-US" dirty="0">
                <a:latin typeface="+mj-lt"/>
              </a:rPr>
              <a:t> </a:t>
            </a:r>
            <a:r>
              <a:rPr lang="en-US" dirty="0" err="1">
                <a:latin typeface="+mj-lt"/>
              </a:rPr>
              <a:t>bụng</a:t>
            </a:r>
            <a:r>
              <a:rPr lang="en-US" dirty="0">
                <a:latin typeface="+mj-lt"/>
              </a:rPr>
              <a:t>, </a:t>
            </a:r>
            <a:r>
              <a:rPr lang="en-US" dirty="0" err="1">
                <a:latin typeface="+mj-lt"/>
              </a:rPr>
              <a:t>nôn</a:t>
            </a:r>
            <a:r>
              <a:rPr lang="en-US" dirty="0">
                <a:latin typeface="+mj-lt"/>
              </a:rPr>
              <a:t> ra </a:t>
            </a:r>
            <a:r>
              <a:rPr lang="en-US" dirty="0" err="1">
                <a:latin typeface="+mj-lt"/>
              </a:rPr>
              <a:t>máu</a:t>
            </a:r>
            <a:r>
              <a:rPr lang="en-US" dirty="0">
                <a:latin typeface="+mj-lt"/>
              </a:rPr>
              <a:t>, </a:t>
            </a:r>
            <a:r>
              <a:rPr lang="en-US" dirty="0" err="1">
                <a:latin typeface="+mj-lt"/>
              </a:rPr>
              <a:t>tiêu</a:t>
            </a:r>
            <a:r>
              <a:rPr lang="en-US" dirty="0">
                <a:latin typeface="+mj-lt"/>
              </a:rPr>
              <a:t> </a:t>
            </a:r>
            <a:r>
              <a:rPr lang="en-US" dirty="0" err="1">
                <a:latin typeface="+mj-lt"/>
              </a:rPr>
              <a:t>phân</a:t>
            </a:r>
            <a:r>
              <a:rPr lang="en-US" dirty="0">
                <a:latin typeface="+mj-lt"/>
              </a:rPr>
              <a:t> </a:t>
            </a:r>
            <a:r>
              <a:rPr lang="en-US" dirty="0" err="1">
                <a:latin typeface="+mj-lt"/>
              </a:rPr>
              <a:t>đen</a:t>
            </a:r>
            <a:endParaRPr dirty="0">
              <a:latin typeface="+mj-lt"/>
            </a:endParaRPr>
          </a:p>
        </p:txBody>
      </p:sp>
      <p:sp>
        <p:nvSpPr>
          <p:cNvPr id="535" name="Google Shape;535;p52"/>
          <p:cNvSpPr txBox="1">
            <a:spLocks noGrp="1"/>
          </p:cNvSpPr>
          <p:nvPr>
            <p:ph type="title" idx="3"/>
          </p:nvPr>
        </p:nvSpPr>
        <p:spPr>
          <a:xfrm>
            <a:off x="3413819" y="2661175"/>
            <a:ext cx="2267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latin typeface="+mj-lt"/>
              </a:rPr>
              <a:t>TCTT</a:t>
            </a:r>
            <a:endParaRPr dirty="0">
              <a:latin typeface="+mj-lt"/>
            </a:endParaRPr>
          </a:p>
        </p:txBody>
      </p:sp>
      <p:sp>
        <p:nvSpPr>
          <p:cNvPr id="536" name="Google Shape;536;p52"/>
          <p:cNvSpPr txBox="1">
            <a:spLocks noGrp="1"/>
          </p:cNvSpPr>
          <p:nvPr>
            <p:ph type="subTitle" idx="4"/>
          </p:nvPr>
        </p:nvSpPr>
        <p:spPr>
          <a:xfrm>
            <a:off x="3271593" y="3174025"/>
            <a:ext cx="2827943" cy="1499975"/>
          </a:xfrm>
          <a:prstGeom prst="rect">
            <a:avLst/>
          </a:prstGeom>
        </p:spPr>
        <p:txBody>
          <a:bodyPr spcFirstLastPara="1" wrap="square" lIns="0" tIns="0" rIns="0" bIns="0" anchor="t" anchorCtr="0">
            <a:noAutofit/>
          </a:bodyPr>
          <a:lstStyle/>
          <a:p>
            <a:r>
              <a:rPr lang="en-US" dirty="0" err="1">
                <a:latin typeface="+mj-lt"/>
              </a:rPr>
              <a:t>Mạch</a:t>
            </a:r>
            <a:r>
              <a:rPr lang="en-US" dirty="0">
                <a:latin typeface="+mj-lt"/>
              </a:rPr>
              <a:t> </a:t>
            </a:r>
            <a:r>
              <a:rPr lang="en-US" dirty="0" err="1">
                <a:latin typeface="+mj-lt"/>
              </a:rPr>
              <a:t>nhanh</a:t>
            </a:r>
            <a:endParaRPr lang="en-US" dirty="0">
              <a:latin typeface="+mj-lt"/>
            </a:endParaRPr>
          </a:p>
          <a:p>
            <a:r>
              <a:rPr lang="en-US" dirty="0" err="1">
                <a:latin typeface="+mj-lt"/>
              </a:rPr>
              <a:t>Bụng</a:t>
            </a:r>
            <a:r>
              <a:rPr lang="en-US" dirty="0">
                <a:latin typeface="+mj-lt"/>
              </a:rPr>
              <a:t> </a:t>
            </a:r>
            <a:r>
              <a:rPr lang="en-US" dirty="0" err="1">
                <a:latin typeface="+mj-lt"/>
              </a:rPr>
              <a:t>chướng</a:t>
            </a:r>
            <a:endParaRPr lang="en-US" dirty="0">
              <a:latin typeface="+mj-lt"/>
            </a:endParaRPr>
          </a:p>
          <a:p>
            <a:r>
              <a:rPr lang="en-US" dirty="0" err="1">
                <a:latin typeface="+mj-lt"/>
              </a:rPr>
              <a:t>Ống</a:t>
            </a:r>
            <a:r>
              <a:rPr lang="en-US" dirty="0">
                <a:latin typeface="+mj-lt"/>
              </a:rPr>
              <a:t> </a:t>
            </a:r>
            <a:r>
              <a:rPr lang="en-US" dirty="0" err="1">
                <a:latin typeface="+mj-lt"/>
              </a:rPr>
              <a:t>dẫn</a:t>
            </a:r>
            <a:r>
              <a:rPr lang="en-US" dirty="0">
                <a:latin typeface="+mj-lt"/>
              </a:rPr>
              <a:t> </a:t>
            </a:r>
            <a:r>
              <a:rPr lang="en-US" dirty="0" err="1">
                <a:latin typeface="+mj-lt"/>
              </a:rPr>
              <a:t>lưu</a:t>
            </a:r>
            <a:r>
              <a:rPr lang="en-US" dirty="0">
                <a:latin typeface="+mj-lt"/>
              </a:rPr>
              <a:t>/ </a:t>
            </a:r>
            <a:r>
              <a:rPr lang="en-US" dirty="0" err="1">
                <a:latin typeface="+mj-lt"/>
              </a:rPr>
              <a:t>ống</a:t>
            </a:r>
            <a:r>
              <a:rPr lang="en-US" dirty="0">
                <a:latin typeface="+mj-lt"/>
              </a:rPr>
              <a:t> </a:t>
            </a:r>
            <a:r>
              <a:rPr lang="en-US" dirty="0" err="1">
                <a:latin typeface="+mj-lt"/>
              </a:rPr>
              <a:t>thông</a:t>
            </a:r>
            <a:r>
              <a:rPr lang="en-US" dirty="0">
                <a:latin typeface="+mj-lt"/>
              </a:rPr>
              <a:t> </a:t>
            </a:r>
            <a:r>
              <a:rPr lang="en-US" dirty="0" err="1">
                <a:latin typeface="+mj-lt"/>
              </a:rPr>
              <a:t>mũi</a:t>
            </a:r>
            <a:r>
              <a:rPr lang="en-US" dirty="0">
                <a:latin typeface="+mj-lt"/>
              </a:rPr>
              <a:t> </a:t>
            </a:r>
            <a:r>
              <a:rPr lang="en-US" dirty="0" err="1">
                <a:latin typeface="+mj-lt"/>
              </a:rPr>
              <a:t>dạ</a:t>
            </a:r>
            <a:r>
              <a:rPr lang="en-US" dirty="0">
                <a:latin typeface="+mj-lt"/>
              </a:rPr>
              <a:t> </a:t>
            </a:r>
            <a:r>
              <a:rPr lang="en-US" dirty="0" err="1">
                <a:latin typeface="+mj-lt"/>
              </a:rPr>
              <a:t>dày</a:t>
            </a:r>
            <a:r>
              <a:rPr lang="en-US" dirty="0">
                <a:latin typeface="+mj-lt"/>
              </a:rPr>
              <a:t> </a:t>
            </a:r>
            <a:r>
              <a:rPr lang="en-US" dirty="0" err="1">
                <a:latin typeface="+mj-lt"/>
              </a:rPr>
              <a:t>có</a:t>
            </a:r>
            <a:r>
              <a:rPr lang="en-US" dirty="0">
                <a:latin typeface="+mj-lt"/>
              </a:rPr>
              <a:t> </a:t>
            </a:r>
            <a:r>
              <a:rPr lang="en-US" dirty="0" err="1">
                <a:latin typeface="+mj-lt"/>
              </a:rPr>
              <a:t>máu</a:t>
            </a:r>
            <a:endParaRPr lang="en-US" dirty="0">
              <a:latin typeface="+mj-lt"/>
            </a:endParaRPr>
          </a:p>
          <a:p>
            <a:r>
              <a:rPr lang="en-US" dirty="0" err="1">
                <a:latin typeface="+mj-lt"/>
              </a:rPr>
              <a:t>Nếu</a:t>
            </a:r>
            <a:r>
              <a:rPr lang="en-US" dirty="0">
                <a:latin typeface="+mj-lt"/>
              </a:rPr>
              <a:t> </a:t>
            </a:r>
            <a:r>
              <a:rPr lang="en-US" dirty="0" err="1">
                <a:latin typeface="+mj-lt"/>
              </a:rPr>
              <a:t>xuất</a:t>
            </a:r>
            <a:r>
              <a:rPr lang="en-US" dirty="0">
                <a:latin typeface="+mj-lt"/>
              </a:rPr>
              <a:t> </a:t>
            </a:r>
            <a:r>
              <a:rPr lang="en-US" dirty="0" err="1">
                <a:latin typeface="+mj-lt"/>
              </a:rPr>
              <a:t>huyết</a:t>
            </a:r>
            <a:r>
              <a:rPr lang="en-US" dirty="0">
                <a:latin typeface="+mj-lt"/>
              </a:rPr>
              <a:t> </a:t>
            </a:r>
            <a:r>
              <a:rPr lang="en-US" dirty="0" err="1">
                <a:latin typeface="+mj-lt"/>
              </a:rPr>
              <a:t>nặng</a:t>
            </a:r>
            <a:r>
              <a:rPr lang="en-US" dirty="0">
                <a:latin typeface="+mj-lt"/>
              </a:rPr>
              <a:t> </a:t>
            </a:r>
            <a:r>
              <a:rPr lang="en-US" dirty="0" err="1">
                <a:latin typeface="+mj-lt"/>
              </a:rPr>
              <a:t>có</a:t>
            </a:r>
            <a:r>
              <a:rPr lang="en-US" dirty="0">
                <a:latin typeface="+mj-lt"/>
              </a:rPr>
              <a:t> </a:t>
            </a:r>
            <a:r>
              <a:rPr lang="en-US" dirty="0" err="1">
                <a:latin typeface="+mj-lt"/>
              </a:rPr>
              <a:t>thể</a:t>
            </a:r>
            <a:r>
              <a:rPr lang="en-US" dirty="0">
                <a:latin typeface="+mj-lt"/>
              </a:rPr>
              <a:t> </a:t>
            </a:r>
            <a:r>
              <a:rPr lang="en-US" dirty="0" err="1">
                <a:latin typeface="+mj-lt"/>
              </a:rPr>
              <a:t>dẫn</a:t>
            </a:r>
            <a:r>
              <a:rPr lang="en-US" dirty="0">
                <a:latin typeface="+mj-lt"/>
              </a:rPr>
              <a:t> </a:t>
            </a:r>
            <a:r>
              <a:rPr lang="en-US" dirty="0" err="1">
                <a:latin typeface="+mj-lt"/>
              </a:rPr>
              <a:t>đến</a:t>
            </a:r>
            <a:r>
              <a:rPr lang="en-US" dirty="0">
                <a:latin typeface="+mj-lt"/>
              </a:rPr>
              <a:t> </a:t>
            </a:r>
            <a:r>
              <a:rPr lang="en-US" dirty="0" err="1">
                <a:latin typeface="+mj-lt"/>
              </a:rPr>
              <a:t>sốc</a:t>
            </a:r>
            <a:r>
              <a:rPr lang="en-US" dirty="0">
                <a:latin typeface="+mj-lt"/>
              </a:rPr>
              <a:t>.</a:t>
            </a:r>
          </a:p>
        </p:txBody>
      </p:sp>
      <p:sp>
        <p:nvSpPr>
          <p:cNvPr id="537" name="Google Shape;537;p52"/>
          <p:cNvSpPr txBox="1">
            <a:spLocks noGrp="1"/>
          </p:cNvSpPr>
          <p:nvPr>
            <p:ph type="title" idx="5"/>
          </p:nvPr>
        </p:nvSpPr>
        <p:spPr>
          <a:xfrm>
            <a:off x="5866850" y="2661175"/>
            <a:ext cx="2267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latin typeface="+mj-lt"/>
              </a:rPr>
              <a:t>CLS</a:t>
            </a:r>
            <a:endParaRPr dirty="0">
              <a:latin typeface="+mj-lt"/>
            </a:endParaRPr>
          </a:p>
        </p:txBody>
      </p:sp>
      <p:sp>
        <p:nvSpPr>
          <p:cNvPr id="538" name="Google Shape;538;p52"/>
          <p:cNvSpPr txBox="1">
            <a:spLocks noGrp="1"/>
          </p:cNvSpPr>
          <p:nvPr>
            <p:ph type="subTitle" idx="6"/>
          </p:nvPr>
        </p:nvSpPr>
        <p:spPr>
          <a:xfrm>
            <a:off x="5895114" y="1451195"/>
            <a:ext cx="2267700" cy="775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latin typeface="+mj-lt"/>
              </a:rPr>
              <a:t>Hb</a:t>
            </a:r>
          </a:p>
          <a:p>
            <a:pPr marL="0" lvl="0" indent="0" algn="ctr" rtl="0">
              <a:spcBef>
                <a:spcPts val="0"/>
              </a:spcBef>
              <a:spcAft>
                <a:spcPts val="0"/>
              </a:spcAft>
              <a:buNone/>
            </a:pPr>
            <a:r>
              <a:rPr lang="en-US" dirty="0" err="1">
                <a:latin typeface="+mj-lt"/>
              </a:rPr>
              <a:t>Nội</a:t>
            </a:r>
            <a:r>
              <a:rPr lang="en-US" dirty="0">
                <a:latin typeface="+mj-lt"/>
              </a:rPr>
              <a:t> </a:t>
            </a:r>
            <a:r>
              <a:rPr lang="en-US" dirty="0" err="1">
                <a:latin typeface="+mj-lt"/>
              </a:rPr>
              <a:t>soi</a:t>
            </a:r>
            <a:r>
              <a:rPr lang="en-US" dirty="0">
                <a:latin typeface="+mj-lt"/>
              </a:rPr>
              <a:t> </a:t>
            </a:r>
            <a:r>
              <a:rPr lang="en-US" dirty="0" err="1">
                <a:latin typeface="+mj-lt"/>
              </a:rPr>
              <a:t>tiêu</a:t>
            </a:r>
            <a:r>
              <a:rPr lang="en-US" dirty="0">
                <a:latin typeface="+mj-lt"/>
              </a:rPr>
              <a:t> </a:t>
            </a:r>
            <a:r>
              <a:rPr lang="en-US" dirty="0" err="1">
                <a:latin typeface="+mj-lt"/>
              </a:rPr>
              <a:t>hoá</a:t>
            </a:r>
            <a:endParaRPr lang="en-US" dirty="0">
              <a:latin typeface="+mj-lt"/>
            </a:endParaRPr>
          </a:p>
          <a:p>
            <a:pPr marL="0" lvl="0" indent="0" algn="ctr" rtl="0">
              <a:spcBef>
                <a:spcPts val="0"/>
              </a:spcBef>
              <a:spcAft>
                <a:spcPts val="0"/>
              </a:spcAft>
              <a:buNone/>
            </a:pPr>
            <a:r>
              <a:rPr lang="en-US" dirty="0">
                <a:latin typeface="+mj-lt"/>
              </a:rPr>
              <a:t>CT-scan</a:t>
            </a:r>
            <a:endParaRPr dirty="0">
              <a:latin typeface="+mj-lt"/>
            </a:endParaRPr>
          </a:p>
        </p:txBody>
      </p:sp>
      <p:sp>
        <p:nvSpPr>
          <p:cNvPr id="539" name="Google Shape;539;p52"/>
          <p:cNvSpPr/>
          <p:nvPr/>
        </p:nvSpPr>
        <p:spPr>
          <a:xfrm>
            <a:off x="2925925" y="2494975"/>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52"/>
          <p:cNvCxnSpPr>
            <a:cxnSpLocks/>
            <a:stCxn id="539" idx="0"/>
          </p:cNvCxnSpPr>
          <p:nvPr/>
        </p:nvCxnSpPr>
        <p:spPr>
          <a:xfrm rot="10800000">
            <a:off x="948025" y="2494975"/>
            <a:ext cx="2164200" cy="0"/>
          </a:xfrm>
          <a:prstGeom prst="straightConnector1">
            <a:avLst/>
          </a:prstGeom>
          <a:noFill/>
          <a:ln w="9525" cap="flat" cmpd="sng">
            <a:solidFill>
              <a:schemeClr val="dk2"/>
            </a:solidFill>
            <a:prstDash val="solid"/>
            <a:round/>
            <a:headEnd type="none" w="med" len="med"/>
            <a:tailEnd type="oval" w="med" len="med"/>
          </a:ln>
        </p:spPr>
      </p:cxnSp>
      <p:sp>
        <p:nvSpPr>
          <p:cNvPr id="541" name="Google Shape;541;p52"/>
          <p:cNvSpPr/>
          <p:nvPr/>
        </p:nvSpPr>
        <p:spPr>
          <a:xfrm rot="10800000" flipH="1">
            <a:off x="5403438" y="2719250"/>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52"/>
          <p:cNvCxnSpPr>
            <a:stCxn id="541" idx="0"/>
            <a:endCxn id="543" idx="0"/>
          </p:cNvCxnSpPr>
          <p:nvPr/>
        </p:nvCxnSpPr>
        <p:spPr>
          <a:xfrm flipH="1">
            <a:off x="3484938" y="3066650"/>
            <a:ext cx="2104800" cy="3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52"/>
          <p:cNvCxnSpPr>
            <a:endCxn id="545" idx="0"/>
          </p:cNvCxnSpPr>
          <p:nvPr/>
        </p:nvCxnSpPr>
        <p:spPr>
          <a:xfrm rot="10800000">
            <a:off x="5992464" y="2494825"/>
            <a:ext cx="2113200" cy="0"/>
          </a:xfrm>
          <a:prstGeom prst="straightConnector1">
            <a:avLst/>
          </a:prstGeom>
          <a:noFill/>
          <a:ln w="9525" cap="flat" cmpd="sng">
            <a:solidFill>
              <a:schemeClr val="dk2"/>
            </a:solidFill>
            <a:prstDash val="solid"/>
            <a:round/>
            <a:headEnd type="oval" w="med" len="med"/>
            <a:tailEnd type="none" w="med" len="med"/>
          </a:ln>
        </p:spPr>
      </p:cxnSp>
      <p:sp>
        <p:nvSpPr>
          <p:cNvPr id="543" name="Google Shape;543;p52"/>
          <p:cNvSpPr/>
          <p:nvPr/>
        </p:nvSpPr>
        <p:spPr>
          <a:xfrm rot="10800000">
            <a:off x="3298514" y="2719100"/>
            <a:ext cx="372900" cy="347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flipH="1">
            <a:off x="5806014" y="2494825"/>
            <a:ext cx="372900" cy="347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xmlns="" id="{C53DA478-0B54-4C96-A3EB-D66FF206ACDC}"/>
              </a:ext>
            </a:extLst>
          </p:cNvPr>
          <p:cNvSpPr txBox="1"/>
          <p:nvPr/>
        </p:nvSpPr>
        <p:spPr>
          <a:xfrm>
            <a:off x="0" y="4818768"/>
            <a:ext cx="8127480" cy="369332"/>
          </a:xfrm>
          <a:prstGeom prst="rect">
            <a:avLst/>
          </a:prstGeom>
          <a:noFill/>
        </p:spPr>
        <p:txBody>
          <a:bodyPr wrap="square" rtlCol="0">
            <a:spAutoFit/>
          </a:bodyPr>
          <a:lstStyle/>
          <a:p>
            <a:pPr marL="0" indent="0">
              <a:buNone/>
            </a:pPr>
            <a:r>
              <a:rPr lang="en-US" sz="900" dirty="0" err="1"/>
              <a:t>Sabrido</a:t>
            </a:r>
            <a:r>
              <a:rPr lang="en-US" sz="900" dirty="0"/>
              <a:t>, J. L. G., &amp; Jimenez, W. V. (2013). </a:t>
            </a:r>
            <a:r>
              <a:rPr lang="en-US" sz="900" i="1" dirty="0"/>
              <a:t>Prevention and Treatment of Major Complications After Gastroduodenal Surgery. Treatment of Postoperative Complications After Digestive Surgery, 75–100.</a:t>
            </a:r>
            <a:endParaRPr lang="en-US" sz="9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8362" y="1009296"/>
            <a:ext cx="1925546" cy="2707200"/>
          </a:xfrm>
        </p:spPr>
        <p:txBody>
          <a:bodyPr/>
          <a:lstStyle/>
          <a:p>
            <a:r>
              <a:rPr lang="en-US" dirty="0">
                <a:latin typeface="+mj-lt"/>
              </a:rPr>
              <a:t>Nam 48t</a:t>
            </a:r>
            <a:r>
              <a:rPr lang="en-US">
                <a:latin typeface="+mj-lt"/>
              </a:rPr>
              <a:t>, </a:t>
            </a:r>
            <a:r>
              <a:rPr lang="en-US" smtClean="0">
                <a:latin typeface="+mj-lt"/>
              </a:rPr>
              <a:t>N20-0137369 (22/08/2020)</a:t>
            </a:r>
            <a:endParaRPr lang="en-US" dirty="0">
              <a:latin typeface="+mj-lt"/>
            </a:endParaRPr>
          </a:p>
          <a:p>
            <a:r>
              <a:rPr lang="en-US" dirty="0" err="1">
                <a:latin typeface="+mj-lt"/>
              </a:rPr>
              <a:t>Tắc</a:t>
            </a:r>
            <a:r>
              <a:rPr lang="en-US" dirty="0">
                <a:latin typeface="+mj-lt"/>
              </a:rPr>
              <a:t> </a:t>
            </a:r>
            <a:r>
              <a:rPr lang="en-US" err="1">
                <a:latin typeface="+mj-lt"/>
              </a:rPr>
              <a:t>ruột</a:t>
            </a:r>
            <a:r>
              <a:rPr lang="en-US">
                <a:latin typeface="+mj-lt"/>
              </a:rPr>
              <a:t> </a:t>
            </a:r>
            <a:r>
              <a:rPr lang="en-US" smtClean="0">
                <a:latin typeface="+mj-lt"/>
              </a:rPr>
              <a:t>non </a:t>
            </a:r>
            <a:r>
              <a:rPr lang="en-US" dirty="0" err="1">
                <a:latin typeface="+mj-lt"/>
              </a:rPr>
              <a:t>không</a:t>
            </a:r>
            <a:r>
              <a:rPr lang="en-US" dirty="0">
                <a:latin typeface="+mj-lt"/>
              </a:rPr>
              <a:t> </a:t>
            </a:r>
            <a:r>
              <a:rPr lang="en-US" dirty="0" err="1">
                <a:latin typeface="+mj-lt"/>
              </a:rPr>
              <a:t>hoàn</a:t>
            </a:r>
            <a:r>
              <a:rPr lang="en-US" dirty="0">
                <a:latin typeface="+mj-lt"/>
              </a:rPr>
              <a:t> </a:t>
            </a:r>
            <a:r>
              <a:rPr lang="en-US" dirty="0" err="1">
                <a:latin typeface="+mj-lt"/>
              </a:rPr>
              <a:t>toàn</a:t>
            </a:r>
            <a:r>
              <a:rPr lang="en-US" dirty="0">
                <a:latin typeface="+mj-lt"/>
              </a:rPr>
              <a:t> , </a:t>
            </a:r>
            <a:r>
              <a:rPr lang="en-US" dirty="0" err="1">
                <a:latin typeface="+mj-lt"/>
              </a:rPr>
              <a:t>đại</a:t>
            </a:r>
            <a:r>
              <a:rPr lang="en-US" dirty="0">
                <a:latin typeface="+mj-lt"/>
              </a:rPr>
              <a:t> </a:t>
            </a:r>
            <a:r>
              <a:rPr lang="en-US" dirty="0" err="1">
                <a:latin typeface="+mj-lt"/>
              </a:rPr>
              <a:t>tràng</a:t>
            </a:r>
            <a:r>
              <a:rPr lang="en-US" dirty="0">
                <a:latin typeface="+mj-lt"/>
              </a:rPr>
              <a:t> </a:t>
            </a:r>
            <a:r>
              <a:rPr lang="en-US" dirty="0" err="1">
                <a:latin typeface="+mj-lt"/>
              </a:rPr>
              <a:t>còn</a:t>
            </a:r>
            <a:r>
              <a:rPr lang="en-US" dirty="0">
                <a:latin typeface="+mj-lt"/>
              </a:rPr>
              <a:t> </a:t>
            </a:r>
            <a:r>
              <a:rPr lang="en-US" dirty="0" err="1">
                <a:latin typeface="+mj-lt"/>
              </a:rPr>
              <a:t>hơi</a:t>
            </a:r>
            <a:r>
              <a:rPr lang="en-US" dirty="0">
                <a:latin typeface="+mj-lt"/>
              </a:rPr>
              <a:t> </a:t>
            </a:r>
            <a:r>
              <a:rPr lang="en-US" dirty="0" err="1">
                <a:latin typeface="+mj-lt"/>
              </a:rPr>
              <a:t>và</a:t>
            </a:r>
            <a:r>
              <a:rPr lang="en-US" dirty="0">
                <a:latin typeface="+mj-lt"/>
              </a:rPr>
              <a:t> </a:t>
            </a:r>
            <a:r>
              <a:rPr lang="en-US" dirty="0" err="1">
                <a:latin typeface="+mj-lt"/>
              </a:rPr>
              <a:t>phân</a:t>
            </a:r>
            <a:r>
              <a:rPr lang="en-US" dirty="0">
                <a:latin typeface="+mj-lt"/>
              </a:rPr>
              <a:t>, </a:t>
            </a:r>
            <a:r>
              <a:rPr lang="en-US" dirty="0" err="1">
                <a:latin typeface="+mj-lt"/>
              </a:rPr>
              <a:t>nghĩ</a:t>
            </a:r>
            <a:r>
              <a:rPr lang="en-US" dirty="0">
                <a:latin typeface="+mj-lt"/>
              </a:rPr>
              <a:t> do </a:t>
            </a:r>
            <a:r>
              <a:rPr lang="en-US" dirty="0" err="1">
                <a:latin typeface="+mj-lt"/>
              </a:rPr>
              <a:t>dính</a:t>
            </a:r>
            <a:r>
              <a:rPr lang="en-US" dirty="0">
                <a:latin typeface="+mj-lt"/>
              </a:rPr>
              <a:t>, </a:t>
            </a:r>
            <a:r>
              <a:rPr lang="en-US" dirty="0" err="1">
                <a:latin typeface="+mj-lt"/>
              </a:rPr>
              <a:t>chưa</a:t>
            </a:r>
            <a:r>
              <a:rPr lang="en-US" dirty="0">
                <a:latin typeface="+mj-lt"/>
              </a:rPr>
              <a:t> </a:t>
            </a:r>
            <a:r>
              <a:rPr lang="en-US" dirty="0" err="1">
                <a:latin typeface="+mj-lt"/>
              </a:rPr>
              <a:t>biến</a:t>
            </a:r>
            <a:r>
              <a:rPr lang="en-US" dirty="0">
                <a:latin typeface="+mj-lt"/>
              </a:rPr>
              <a:t> </a:t>
            </a:r>
            <a:r>
              <a:rPr lang="en-US" dirty="0" err="1">
                <a:latin typeface="+mj-lt"/>
              </a:rPr>
              <a:t>chứng</a:t>
            </a:r>
            <a:endParaRPr lang="en-US" dirty="0">
              <a:latin typeface="+mj-lt"/>
            </a:endParaRPr>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55" t="18586" r="2524" b="8616"/>
          <a:stretch/>
        </p:blipFill>
        <p:spPr bwMode="auto">
          <a:xfrm>
            <a:off x="2183908" y="319596"/>
            <a:ext cx="6569476" cy="4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57286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20000" y="1320500"/>
            <a:ext cx="3839968" cy="2707200"/>
          </a:xfrm>
        </p:spPr>
        <p:txBody>
          <a:bodyPr/>
          <a:lstStyle/>
          <a:p>
            <a:pPr marL="0" indent="0">
              <a:buNone/>
            </a:pPr>
            <a:r>
              <a:rPr lang="en-US">
                <a:latin typeface="+mj-lt"/>
              </a:rPr>
              <a:t>BN nữ, 64 tuổi, A07-0066727</a:t>
            </a:r>
          </a:p>
          <a:p>
            <a:pPr marL="0" indent="0">
              <a:buNone/>
            </a:pPr>
            <a:r>
              <a:rPr lang="en-US">
                <a:latin typeface="+mj-lt"/>
              </a:rPr>
              <a:t>Thoát vị quai kín do dây thắt</a:t>
            </a:r>
          </a:p>
          <a:p>
            <a:pPr marL="0" indent="0">
              <a:buNone/>
            </a:pPr>
            <a:r>
              <a:rPr lang="en-US">
                <a:latin typeface="+mj-lt"/>
              </a:rPr>
              <a:t>CT: quai ruột dan-xẹp, 2 điểm chuyển tiếp nằm gần nhau, chưa biến chứng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16" t="27836" r="30896" b="21637"/>
          <a:stretch/>
        </p:blipFill>
        <p:spPr>
          <a:xfrm>
            <a:off x="4798650" y="100801"/>
            <a:ext cx="3876117" cy="4954092"/>
          </a:xfrm>
          <a:prstGeom prst="rect">
            <a:avLst/>
          </a:prstGeom>
        </p:spPr>
      </p:pic>
    </p:spTree>
    <p:extLst>
      <p:ext uri="{BB962C8B-B14F-4D97-AF65-F5344CB8AC3E}">
        <p14:creationId xmlns:p14="http://schemas.microsoft.com/office/powerpoint/2010/main" val="3614086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5015882" y="1130000"/>
            <a:ext cx="4305671" cy="778698"/>
          </a:xfrm>
          <a:prstGeom prst="rect">
            <a:avLst/>
          </a:prstGeom>
        </p:spPr>
        <p:txBody>
          <a:bodyPr spcFirstLastPara="1" wrap="square" lIns="0" tIns="0" rIns="0" bIns="0" anchor="t" anchorCtr="0">
            <a:noAutofit/>
          </a:bodyPr>
          <a:lstStyle/>
          <a:p>
            <a:pPr lvl="0" algn="l"/>
            <a:r>
              <a:rPr lang="en-US" b="1" dirty="0"/>
              <a:t>3.4.5 </a:t>
            </a:r>
            <a:r>
              <a:rPr lang="en-US" b="1" dirty="0" err="1"/>
              <a:t>Cận</a:t>
            </a:r>
            <a:r>
              <a:rPr lang="en-US" b="1" dirty="0"/>
              <a:t> </a:t>
            </a:r>
            <a:r>
              <a:rPr lang="en-US" b="1" dirty="0" err="1"/>
              <a:t>lâm</a:t>
            </a:r>
            <a:r>
              <a:rPr lang="en-US" b="1" dirty="0"/>
              <a:t> </a:t>
            </a:r>
            <a:r>
              <a:rPr lang="en-US" b="1" dirty="0" err="1"/>
              <a:t>sàng</a:t>
            </a:r>
            <a:r>
              <a:rPr lang="en-US" b="1" dirty="0"/>
              <a:t> </a:t>
            </a:r>
            <a:r>
              <a:rPr lang="en-US" b="1" dirty="0" err="1"/>
              <a:t>hỗ</a:t>
            </a:r>
            <a:r>
              <a:rPr lang="en-US" b="1" dirty="0"/>
              <a:t> </a:t>
            </a:r>
            <a:r>
              <a:rPr lang="en-US" b="1" dirty="0" err="1"/>
              <a:t>trợ</a:t>
            </a:r>
            <a:r>
              <a:rPr lang="en-US" dirty="0"/>
              <a:t>:​</a:t>
            </a:r>
            <a:endParaRPr dirty="0"/>
          </a:p>
        </p:txBody>
      </p:sp>
      <p:sp>
        <p:nvSpPr>
          <p:cNvPr id="404" name="Google Shape;404;p46"/>
          <p:cNvSpPr txBox="1">
            <a:spLocks noGrp="1"/>
          </p:cNvSpPr>
          <p:nvPr>
            <p:ph type="subTitle" idx="1"/>
          </p:nvPr>
        </p:nvSpPr>
        <p:spPr>
          <a:xfrm>
            <a:off x="4909350" y="2379471"/>
            <a:ext cx="3265200" cy="1766400"/>
          </a:xfrm>
          <a:prstGeom prst="rect">
            <a:avLst/>
          </a:prstGeom>
        </p:spPr>
        <p:txBody>
          <a:bodyPr spcFirstLastPara="1" wrap="square" lIns="0" tIns="0" rIns="0" bIns="0" anchor="t" anchorCtr="0">
            <a:noAutofit/>
          </a:bodyPr>
          <a:lstStyle/>
          <a:p>
            <a:pPr algn="l" fontAlgn="base">
              <a:buFont typeface="Arial" pitchFamily="34" charset="0"/>
              <a:buChar char="•"/>
            </a:pPr>
            <a:r>
              <a:rPr lang="en-US" dirty="0" err="1">
                <a:latin typeface="+mj-lt"/>
              </a:rPr>
              <a:t>Công</a:t>
            </a:r>
            <a:r>
              <a:rPr lang="en-US" dirty="0">
                <a:latin typeface="+mj-lt"/>
              </a:rPr>
              <a:t> </a:t>
            </a:r>
            <a:r>
              <a:rPr lang="en-US" dirty="0" err="1">
                <a:latin typeface="+mj-lt"/>
              </a:rPr>
              <a:t>thức</a:t>
            </a:r>
            <a:r>
              <a:rPr lang="en-US" dirty="0">
                <a:latin typeface="+mj-lt"/>
              </a:rPr>
              <a:t> </a:t>
            </a:r>
            <a:r>
              <a:rPr lang="en-US" dirty="0" err="1">
                <a:latin typeface="+mj-lt"/>
              </a:rPr>
              <a:t>máu</a:t>
            </a:r>
            <a:r>
              <a:rPr lang="en-US" dirty="0">
                <a:latin typeface="+mj-lt"/>
              </a:rPr>
              <a:t>, CRP​</a:t>
            </a:r>
          </a:p>
          <a:p>
            <a:pPr algn="l" fontAlgn="base">
              <a:buFont typeface="Arial" pitchFamily="34" charset="0"/>
              <a:buChar char="•"/>
            </a:pPr>
            <a:r>
              <a:rPr lang="en-US" dirty="0" err="1">
                <a:latin typeface="+mj-lt"/>
              </a:rPr>
              <a:t>Điện</a:t>
            </a:r>
            <a:r>
              <a:rPr lang="en-US" dirty="0">
                <a:latin typeface="+mj-lt"/>
              </a:rPr>
              <a:t> </a:t>
            </a:r>
            <a:r>
              <a:rPr lang="en-US" dirty="0" err="1">
                <a:latin typeface="+mj-lt"/>
              </a:rPr>
              <a:t>giải</a:t>
            </a:r>
            <a:r>
              <a:rPr lang="en-US" dirty="0">
                <a:latin typeface="+mj-lt"/>
              </a:rPr>
              <a:t> </a:t>
            </a:r>
            <a:r>
              <a:rPr lang="en-US" dirty="0" err="1">
                <a:latin typeface="+mj-lt"/>
              </a:rPr>
              <a:t>đồ</a:t>
            </a:r>
            <a:r>
              <a:rPr lang="en-US" dirty="0">
                <a:latin typeface="+mj-lt"/>
              </a:rPr>
              <a:t>​</a:t>
            </a:r>
          </a:p>
          <a:p>
            <a:pPr algn="l" fontAlgn="base">
              <a:buFont typeface="Arial" pitchFamily="34" charset="0"/>
              <a:buChar char="•"/>
            </a:pPr>
            <a:r>
              <a:rPr lang="en-US" dirty="0" err="1">
                <a:latin typeface="+mj-lt"/>
              </a:rPr>
              <a:t>Ure</a:t>
            </a:r>
            <a:r>
              <a:rPr lang="en-US" dirty="0">
                <a:latin typeface="+mj-lt"/>
              </a:rPr>
              <a:t>, </a:t>
            </a:r>
            <a:r>
              <a:rPr lang="en-US" dirty="0" err="1">
                <a:latin typeface="+mj-lt"/>
              </a:rPr>
              <a:t>creatinin</a:t>
            </a:r>
            <a:r>
              <a:rPr lang="en-US" dirty="0">
                <a:latin typeface="+mj-lt"/>
              </a:rPr>
              <a:t>​</a:t>
            </a:r>
          </a:p>
          <a:p>
            <a:pPr algn="l" fontAlgn="base">
              <a:buFont typeface="Arial" pitchFamily="34" charset="0"/>
              <a:buChar char="•"/>
            </a:pPr>
            <a:r>
              <a:rPr lang="en-US" dirty="0">
                <a:latin typeface="+mj-lt"/>
              </a:rPr>
              <a:t>KMĐM, lactate </a:t>
            </a:r>
            <a:r>
              <a:rPr lang="en-US" dirty="0" err="1">
                <a:latin typeface="+mj-lt"/>
              </a:rPr>
              <a:t>máu</a:t>
            </a:r>
            <a:r>
              <a:rPr lang="en-US" dirty="0">
                <a:latin typeface="+mj-lt"/>
              </a:rPr>
              <a:t>​</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44" t="14421" b="14894"/>
          <a:stretch/>
        </p:blipFill>
        <p:spPr bwMode="auto">
          <a:xfrm>
            <a:off x="301841" y="1020930"/>
            <a:ext cx="4607509" cy="312494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4074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Picture 2"/>
          <p:cNvPicPr>
            <a:picLocks noChangeAspect="1"/>
          </p:cNvPicPr>
          <p:nvPr/>
        </p:nvPicPr>
        <p:blipFill>
          <a:blip r:embed="rId2"/>
          <a:srcRect l="42239" r="12401"/>
          <a:stretch>
            <a:fillRect/>
          </a:stretch>
        </p:blipFill>
        <p:spPr>
          <a:xfrm>
            <a:off x="392951" y="514350"/>
            <a:ext cx="3524590" cy="4368741"/>
          </a:xfrm>
          <a:prstGeom prst="rect">
            <a:avLst/>
          </a:prstGeom>
        </p:spPr>
      </p:pic>
      <p:grpSp>
        <p:nvGrpSpPr>
          <p:cNvPr id="95" name="Group 3"/>
          <p:cNvGrpSpPr/>
          <p:nvPr/>
        </p:nvGrpSpPr>
        <p:grpSpPr>
          <a:xfrm>
            <a:off x="1320114" y="3358584"/>
            <a:ext cx="2597427" cy="1524507"/>
            <a:chOff x="0" y="0"/>
            <a:chExt cx="1368192" cy="803033"/>
          </a:xfrm>
        </p:grpSpPr>
        <p:sp>
          <p:nvSpPr>
            <p:cNvPr id="1048696" name="Freeform 4"/>
            <p:cNvSpPr/>
            <p:nvPr/>
          </p:nvSpPr>
          <p:spPr>
            <a:xfrm>
              <a:off x="0" y="0"/>
              <a:ext cx="1368192" cy="803033"/>
            </a:xfrm>
            <a:custGeom>
              <a:avLst/>
              <a:gdLst/>
              <a:ahLst/>
              <a:cxnLst/>
              <a:rect l="l" t="t" r="r" b="b"/>
              <a:pathLst>
                <a:path w="1368192" h="803033">
                  <a:moveTo>
                    <a:pt x="76006" y="0"/>
                  </a:moveTo>
                  <a:lnTo>
                    <a:pt x="1292187" y="0"/>
                  </a:lnTo>
                  <a:cubicBezTo>
                    <a:pt x="1334163" y="0"/>
                    <a:pt x="1368192" y="34029"/>
                    <a:pt x="1368192" y="76006"/>
                  </a:cubicBezTo>
                  <a:lnTo>
                    <a:pt x="1368192" y="727027"/>
                  </a:lnTo>
                  <a:cubicBezTo>
                    <a:pt x="1368192" y="769004"/>
                    <a:pt x="1334163" y="803033"/>
                    <a:pt x="1292187" y="803033"/>
                  </a:cubicBezTo>
                  <a:lnTo>
                    <a:pt x="76006" y="803033"/>
                  </a:lnTo>
                  <a:cubicBezTo>
                    <a:pt x="34029" y="803033"/>
                    <a:pt x="0" y="769004"/>
                    <a:pt x="0" y="727027"/>
                  </a:cubicBezTo>
                  <a:lnTo>
                    <a:pt x="0" y="76006"/>
                  </a:lnTo>
                  <a:cubicBezTo>
                    <a:pt x="0" y="34029"/>
                    <a:pt x="34029" y="0"/>
                    <a:pt x="76006" y="0"/>
                  </a:cubicBezTo>
                  <a:close/>
                </a:path>
              </a:pathLst>
            </a:custGeom>
            <a:solidFill>
              <a:srgbClr val="FFFFFF"/>
            </a:solidFill>
          </p:spPr>
        </p:sp>
        <p:sp>
          <p:nvSpPr>
            <p:cNvPr id="1048697" name="TextBox 5"/>
            <p:cNvSpPr txBox="1"/>
            <p:nvPr/>
          </p:nvSpPr>
          <p:spPr>
            <a:xfrm>
              <a:off x="0" y="-47625"/>
              <a:ext cx="812800" cy="860425"/>
            </a:xfrm>
            <a:prstGeom prst="rect">
              <a:avLst/>
            </a:prstGeom>
          </p:spPr>
          <p:txBody>
            <a:bodyPr lIns="25400" tIns="25400" rIns="25400" bIns="25400" rtlCol="0" anchor="ctr"/>
            <a:lstStyle/>
            <a:p>
              <a:pPr marL="0" marR="0" lvl="0" indent="0" algn="ctr" defTabSz="914400" rtl="0" eaLnBrk="1" fontAlgn="auto" latinLnBrk="0" hangingPunct="1">
                <a:lnSpc>
                  <a:spcPts val="154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pic>
        <p:nvPicPr>
          <p:cNvPr id="2097169" name="Picture 6"/>
          <p:cNvPicPr>
            <a:picLocks noChangeAspect="1"/>
          </p:cNvPicPr>
          <p:nvPr/>
        </p:nvPicPr>
        <p:blipFill>
          <a:blip r:embed="rId3" cstate="print"/>
          <a:srcRect/>
          <a:stretch>
            <a:fillRect/>
          </a:stretch>
        </p:blipFill>
        <p:spPr>
          <a:xfrm>
            <a:off x="1739893" y="3593108"/>
            <a:ext cx="161478" cy="162085"/>
          </a:xfrm>
          <a:prstGeom prst="rect">
            <a:avLst/>
          </a:prstGeom>
        </p:spPr>
      </p:pic>
      <p:pic>
        <p:nvPicPr>
          <p:cNvPr id="2097170" name="Picture 7"/>
          <p:cNvPicPr>
            <a:picLocks noChangeAspect="1"/>
          </p:cNvPicPr>
          <p:nvPr/>
        </p:nvPicPr>
        <p:blipFill>
          <a:blip r:embed="rId4" cstate="print"/>
          <a:srcRect/>
          <a:stretch>
            <a:fillRect/>
          </a:stretch>
        </p:blipFill>
        <p:spPr>
          <a:xfrm>
            <a:off x="1778406" y="3631370"/>
            <a:ext cx="113701" cy="85560"/>
          </a:xfrm>
          <a:prstGeom prst="rect">
            <a:avLst/>
          </a:prstGeom>
        </p:spPr>
      </p:pic>
      <p:grpSp>
        <p:nvGrpSpPr>
          <p:cNvPr id="96" name="Group 8"/>
          <p:cNvGrpSpPr/>
          <p:nvPr/>
        </p:nvGrpSpPr>
        <p:grpSpPr>
          <a:xfrm>
            <a:off x="6438690" y="514350"/>
            <a:ext cx="1340562" cy="359668"/>
            <a:chOff x="0" y="0"/>
            <a:chExt cx="706139" cy="189455"/>
          </a:xfrm>
        </p:grpSpPr>
        <p:sp>
          <p:nvSpPr>
            <p:cNvPr id="1048698" name="Freeform 9"/>
            <p:cNvSpPr/>
            <p:nvPr/>
          </p:nvSpPr>
          <p:spPr>
            <a:xfrm>
              <a:off x="0" y="0"/>
              <a:ext cx="706139" cy="189455"/>
            </a:xfrm>
            <a:custGeom>
              <a:avLst/>
              <a:gdLst/>
              <a:ahLst/>
              <a:cxnLst/>
              <a:rect l="l" t="t" r="r" b="b"/>
              <a:pathLst>
                <a:path w="706139" h="189455">
                  <a:moveTo>
                    <a:pt x="94727" y="0"/>
                  </a:moveTo>
                  <a:lnTo>
                    <a:pt x="611412" y="0"/>
                  </a:lnTo>
                  <a:cubicBezTo>
                    <a:pt x="636535" y="0"/>
                    <a:pt x="660630" y="9980"/>
                    <a:pt x="678394" y="27745"/>
                  </a:cubicBezTo>
                  <a:cubicBezTo>
                    <a:pt x="696159" y="45510"/>
                    <a:pt x="706139" y="69604"/>
                    <a:pt x="706139" y="94727"/>
                  </a:cubicBezTo>
                  <a:lnTo>
                    <a:pt x="706139" y="94727"/>
                  </a:lnTo>
                  <a:cubicBezTo>
                    <a:pt x="706139" y="147044"/>
                    <a:pt x="663728" y="189455"/>
                    <a:pt x="611412" y="189455"/>
                  </a:cubicBezTo>
                  <a:lnTo>
                    <a:pt x="94727" y="189455"/>
                  </a:lnTo>
                  <a:cubicBezTo>
                    <a:pt x="42411" y="189455"/>
                    <a:pt x="0" y="147044"/>
                    <a:pt x="0" y="94727"/>
                  </a:cubicBezTo>
                  <a:lnTo>
                    <a:pt x="0" y="94727"/>
                  </a:lnTo>
                  <a:cubicBezTo>
                    <a:pt x="0" y="42411"/>
                    <a:pt x="42411" y="0"/>
                    <a:pt x="94727" y="0"/>
                  </a:cubicBezTo>
                  <a:close/>
                </a:path>
              </a:pathLst>
            </a:custGeom>
            <a:solidFill>
              <a:srgbClr val="AD0AE6"/>
            </a:solidFill>
          </p:spPr>
        </p:sp>
        <p:sp>
          <p:nvSpPr>
            <p:cNvPr id="1048699" name="TextBox 10"/>
            <p:cNvSpPr txBox="1"/>
            <p:nvPr/>
          </p:nvSpPr>
          <p:spPr>
            <a:xfrm>
              <a:off x="0" y="-47625"/>
              <a:ext cx="812800" cy="860425"/>
            </a:xfrm>
            <a:prstGeom prst="rect">
              <a:avLst/>
            </a:prstGeom>
          </p:spPr>
          <p:txBody>
            <a:bodyPr lIns="25400" tIns="25400" rIns="25400" bIns="25400" rtlCol="0" anchor="ctr"/>
            <a:lstStyle/>
            <a:p>
              <a:pPr marL="0" marR="0" lvl="0" indent="0" algn="ctr" defTabSz="914400" rtl="0" eaLnBrk="1" fontAlgn="auto" latinLnBrk="0" hangingPunct="1">
                <a:lnSpc>
                  <a:spcPts val="154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pic>
        <p:nvPicPr>
          <p:cNvPr id="2097171" name="Picture 11"/>
          <p:cNvPicPr>
            <a:picLocks noChangeAspect="1"/>
          </p:cNvPicPr>
          <p:nvPr/>
        </p:nvPicPr>
        <p:blipFill>
          <a:blip r:embed="rId5" cstate="print"/>
          <a:srcRect/>
          <a:stretch>
            <a:fillRect/>
          </a:stretch>
        </p:blipFill>
        <p:spPr>
          <a:xfrm>
            <a:off x="6630100" y="514350"/>
            <a:ext cx="316270" cy="316270"/>
          </a:xfrm>
          <a:prstGeom prst="rect">
            <a:avLst/>
          </a:prstGeom>
        </p:spPr>
      </p:pic>
      <p:pic>
        <p:nvPicPr>
          <p:cNvPr id="2097172" name="Picture 12"/>
          <p:cNvPicPr>
            <a:picLocks noChangeAspect="1"/>
          </p:cNvPicPr>
          <p:nvPr/>
        </p:nvPicPr>
        <p:blipFill>
          <a:blip r:embed="rId6" cstate="print"/>
          <a:srcRect/>
          <a:stretch>
            <a:fillRect/>
          </a:stretch>
        </p:blipFill>
        <p:spPr>
          <a:xfrm>
            <a:off x="6773126" y="637450"/>
            <a:ext cx="150789" cy="113469"/>
          </a:xfrm>
          <a:prstGeom prst="rect">
            <a:avLst/>
          </a:prstGeom>
        </p:spPr>
      </p:pic>
      <p:grpSp>
        <p:nvGrpSpPr>
          <p:cNvPr id="97" name="Group 13"/>
          <p:cNvGrpSpPr/>
          <p:nvPr/>
        </p:nvGrpSpPr>
        <p:grpSpPr>
          <a:xfrm>
            <a:off x="4774598" y="1381689"/>
            <a:ext cx="3963478" cy="3501403"/>
            <a:chOff x="0" y="0"/>
            <a:chExt cx="2087758" cy="1844360"/>
          </a:xfrm>
        </p:grpSpPr>
        <p:sp>
          <p:nvSpPr>
            <p:cNvPr id="1048700" name="Freeform 14"/>
            <p:cNvSpPr/>
            <p:nvPr/>
          </p:nvSpPr>
          <p:spPr>
            <a:xfrm>
              <a:off x="0" y="0"/>
              <a:ext cx="2087758" cy="1844360"/>
            </a:xfrm>
            <a:custGeom>
              <a:avLst/>
              <a:gdLst/>
              <a:ahLst/>
              <a:cxnLst/>
              <a:rect l="l" t="t" r="r" b="b"/>
              <a:pathLst>
                <a:path w="2087758" h="1844360">
                  <a:moveTo>
                    <a:pt x="49810" y="0"/>
                  </a:moveTo>
                  <a:lnTo>
                    <a:pt x="2037948" y="0"/>
                  </a:lnTo>
                  <a:cubicBezTo>
                    <a:pt x="2065457" y="0"/>
                    <a:pt x="2087758" y="22300"/>
                    <a:pt x="2087758" y="49810"/>
                  </a:cubicBezTo>
                  <a:lnTo>
                    <a:pt x="2087758" y="1794551"/>
                  </a:lnTo>
                  <a:cubicBezTo>
                    <a:pt x="2087758" y="1822060"/>
                    <a:pt x="2065457" y="1844360"/>
                    <a:pt x="2037948" y="1844360"/>
                  </a:cubicBezTo>
                  <a:lnTo>
                    <a:pt x="49810" y="1844360"/>
                  </a:lnTo>
                  <a:cubicBezTo>
                    <a:pt x="22300" y="1844360"/>
                    <a:pt x="0" y="1822060"/>
                    <a:pt x="0" y="1794551"/>
                  </a:cubicBezTo>
                  <a:lnTo>
                    <a:pt x="0" y="49810"/>
                  </a:lnTo>
                  <a:cubicBezTo>
                    <a:pt x="0" y="22300"/>
                    <a:pt x="22300" y="0"/>
                    <a:pt x="49810" y="0"/>
                  </a:cubicBezTo>
                  <a:close/>
                </a:path>
              </a:pathLst>
            </a:custGeom>
            <a:solidFill>
              <a:srgbClr val="FFFFFF"/>
            </a:solidFill>
          </p:spPr>
        </p:sp>
        <p:sp>
          <p:nvSpPr>
            <p:cNvPr id="1048701" name="TextBox 15"/>
            <p:cNvSpPr txBox="1"/>
            <p:nvPr/>
          </p:nvSpPr>
          <p:spPr>
            <a:xfrm>
              <a:off x="0" y="-47625"/>
              <a:ext cx="812800" cy="860425"/>
            </a:xfrm>
            <a:prstGeom prst="rect">
              <a:avLst/>
            </a:prstGeom>
          </p:spPr>
          <p:txBody>
            <a:bodyPr lIns="25400" tIns="25400" rIns="25400" bIns="25400" rtlCol="0" anchor="ctr"/>
            <a:lstStyle/>
            <a:p>
              <a:pPr marL="0" marR="0" lvl="0" indent="0" algn="ctr" defTabSz="914400" rtl="0" eaLnBrk="1" fontAlgn="auto" latinLnBrk="0" hangingPunct="1">
                <a:lnSpc>
                  <a:spcPts val="154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pic>
        <p:nvPicPr>
          <p:cNvPr id="2097173" name="Picture 16"/>
          <p:cNvPicPr>
            <a:picLocks noChangeAspect="1"/>
          </p:cNvPicPr>
          <p:nvPr/>
        </p:nvPicPr>
        <p:blipFill>
          <a:blip r:embed="rId7" cstate="print"/>
          <a:srcRect/>
          <a:stretch>
            <a:fillRect/>
          </a:stretch>
        </p:blipFill>
        <p:spPr>
          <a:xfrm>
            <a:off x="5078328" y="1615499"/>
            <a:ext cx="218663" cy="219486"/>
          </a:xfrm>
          <a:prstGeom prst="rect">
            <a:avLst/>
          </a:prstGeom>
        </p:spPr>
      </p:pic>
      <p:pic>
        <p:nvPicPr>
          <p:cNvPr id="2097174" name="Picture 17"/>
          <p:cNvPicPr>
            <a:picLocks noChangeAspect="1"/>
          </p:cNvPicPr>
          <p:nvPr/>
        </p:nvPicPr>
        <p:blipFill>
          <a:blip r:embed="rId4" cstate="print"/>
          <a:srcRect/>
          <a:stretch>
            <a:fillRect/>
          </a:stretch>
        </p:blipFill>
        <p:spPr>
          <a:xfrm>
            <a:off x="5130809" y="1682462"/>
            <a:ext cx="113701" cy="85560"/>
          </a:xfrm>
          <a:prstGeom prst="rect">
            <a:avLst/>
          </a:prstGeom>
        </p:spPr>
      </p:pic>
      <p:sp>
        <p:nvSpPr>
          <p:cNvPr id="1048702" name="TextBox 18"/>
          <p:cNvSpPr txBox="1"/>
          <p:nvPr/>
        </p:nvSpPr>
        <p:spPr>
          <a:xfrm>
            <a:off x="4436551" y="466493"/>
            <a:ext cx="3711005" cy="480068"/>
          </a:xfrm>
          <a:prstGeom prst="rect">
            <a:avLst/>
          </a:prstGeom>
        </p:spPr>
        <p:txBody>
          <a:bodyPr lIns="0" tIns="0" rIns="0" bIns="0" rtlCol="0" anchor="t">
            <a:spAutoFit/>
          </a:bodyPr>
          <a:lstStyle/>
          <a:p>
            <a:pPr marL="0" marR="0" lvl="0" indent="0" algn="l" defTabSz="914400" rtl="0" eaLnBrk="1" fontAlgn="auto" latinLnBrk="0" hangingPunct="1">
              <a:lnSpc>
                <a:spcPts val="3850"/>
              </a:lnSpc>
              <a:spcBef>
                <a:spcPts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3.5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Điều</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trị</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
        <p:nvSpPr>
          <p:cNvPr id="1048703" name="TextBox 19"/>
          <p:cNvSpPr txBox="1"/>
          <p:nvPr/>
        </p:nvSpPr>
        <p:spPr>
          <a:xfrm>
            <a:off x="1734048" y="3952738"/>
            <a:ext cx="1701596" cy="769441"/>
          </a:xfrm>
          <a:prstGeom prst="rect">
            <a:avLst/>
          </a:prstGeom>
        </p:spPr>
        <p:txBody>
          <a:bodyPr lIns="0" tIns="0" rIns="0" bIns="0" rtlCol="0" anchor="t">
            <a:spAutoFit/>
          </a:bodyPr>
          <a:lstStyle/>
          <a:p>
            <a:pPr marL="0" marR="0" lvl="0" indent="0" algn="l" defTabSz="914400" rtl="0" eaLnBrk="1" fontAlgn="auto" latinLnBrk="0" hangingPunct="1">
              <a:lnSpc>
                <a:spcPts val="154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Nhịn</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ăn</a:t>
            </a:r>
            <a:endPar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154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Bù</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dịch</a:t>
            </a:r>
            <a:endPar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154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Giải</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áp</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ruột</a:t>
            </a:r>
            <a:endPar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154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p:txBody>
      </p:sp>
      <p:sp>
        <p:nvSpPr>
          <p:cNvPr id="1048704" name="TextBox 20"/>
          <p:cNvSpPr txBox="1"/>
          <p:nvPr/>
        </p:nvSpPr>
        <p:spPr>
          <a:xfrm>
            <a:off x="5489431" y="1954171"/>
            <a:ext cx="2698030" cy="2462213"/>
          </a:xfrm>
          <a:prstGeom prst="rect">
            <a:avLst/>
          </a:prstGeom>
        </p:spPr>
        <p:txBody>
          <a:bodyPr lIns="0" tIns="0" rIns="0" bIns="0" rtlCol="0" anchor="t">
            <a:spAutoFit/>
          </a:bodyPr>
          <a:lstStyle/>
          <a:p>
            <a:pPr marL="0" marR="0" lvl="0" indent="0" algn="l" defTabSz="914400" rtl="0" eaLnBrk="1" fontAlgn="auto" latinLnBrk="0" hangingPunct="1">
              <a:lnSpc>
                <a:spcPts val="2372"/>
              </a:lnSpc>
              <a:spcBef>
                <a:spcPts val="0"/>
              </a:spcBef>
              <a:spcAft>
                <a:spcPts val="0"/>
              </a:spcAft>
              <a:buClr>
                <a:srgbClr val="000000"/>
              </a:buClr>
              <a:buSzTx/>
              <a:buFont typeface="Arial"/>
              <a:buNone/>
              <a:tabLst/>
              <a:defRPr/>
            </a:pP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•TRTN: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Mổ</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sớm</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nhất</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có</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thể</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Hồi</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sức</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mổ</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cấp</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cứu</a:t>
            </a:r>
            <a:endPar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2372"/>
              </a:lnSpc>
              <a:spcBef>
                <a:spcPts val="0"/>
              </a:spcBef>
              <a:spcAft>
                <a:spcPts val="0"/>
              </a:spcAft>
              <a:buClr>
                <a:srgbClr val="000000"/>
              </a:buClr>
              <a:buSzTx/>
              <a:buFont typeface="Arial"/>
              <a:buNone/>
              <a:tabLst/>
              <a:defRPr/>
            </a:pP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•TRĐT: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có</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để</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hồi</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sức</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đến</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24-48h.</a:t>
            </a:r>
          </a:p>
          <a:p>
            <a:pPr marL="0" marR="0" lvl="0" indent="0" algn="l" defTabSz="914400" rtl="0" eaLnBrk="1" fontAlgn="auto" latinLnBrk="0" hangingPunct="1">
              <a:lnSpc>
                <a:spcPts val="2372"/>
              </a:lnSpc>
              <a:spcBef>
                <a:spcPts val="0"/>
              </a:spcBef>
              <a:spcAft>
                <a:spcPts val="0"/>
              </a:spcAft>
              <a:buClr>
                <a:srgbClr val="000000"/>
              </a:buClr>
              <a:buSzTx/>
              <a:buFont typeface="Arial"/>
              <a:buNone/>
              <a:tabLst/>
              <a:defRPr/>
            </a:pP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Tắc</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ruột</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hoàn</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toàn</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hay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không</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khó</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thuyên</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giảm</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với</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điều</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trị</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694"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nội</a:t>
            </a:r>
            <a:r>
              <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 12h</a:t>
            </a:r>
          </a:p>
          <a:p>
            <a:pPr marL="0" marR="0" lvl="0" indent="0" algn="l" defTabSz="914400" rtl="0" eaLnBrk="1" fontAlgn="auto" latinLnBrk="0" hangingPunct="1">
              <a:lnSpc>
                <a:spcPts val="2442"/>
              </a:lnSpc>
              <a:spcBef>
                <a:spcPts val="0"/>
              </a:spcBef>
              <a:spcAft>
                <a:spcPts val="0"/>
              </a:spcAft>
              <a:buClr>
                <a:srgbClr val="000000"/>
              </a:buClr>
              <a:buSzTx/>
              <a:buFont typeface="Arial"/>
              <a:buNone/>
              <a:tabLst/>
              <a:defRPr/>
            </a:pPr>
            <a:endParaRPr kumimoji="0" lang="en-US" sz="1694"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p:txBody>
      </p:sp>
      <p:sp>
        <p:nvSpPr>
          <p:cNvPr id="1048705" name="TextBox 21"/>
          <p:cNvSpPr txBox="1"/>
          <p:nvPr/>
        </p:nvSpPr>
        <p:spPr>
          <a:xfrm>
            <a:off x="2076554" y="3569295"/>
            <a:ext cx="1359090" cy="192360"/>
          </a:xfrm>
          <a:prstGeom prst="rect">
            <a:avLst/>
          </a:prstGeom>
        </p:spPr>
        <p:txBody>
          <a:bodyPr lIns="0" tIns="0" rIns="0" bIns="0" rtlCol="0" anchor="t">
            <a:spAutoFit/>
          </a:bodyPr>
          <a:lstStyle/>
          <a:p>
            <a:pPr marL="0" marR="0" lvl="0" indent="0" algn="l" defTabSz="914400" rtl="0" eaLnBrk="1" fontAlgn="auto" latinLnBrk="0" hangingPunct="1">
              <a:lnSpc>
                <a:spcPts val="1540"/>
              </a:lnSpc>
              <a:spcBef>
                <a:spcPts val="0"/>
              </a:spcBef>
              <a:spcAft>
                <a:spcPts val="0"/>
              </a:spcAft>
              <a:buClr>
                <a:srgbClr val="000000"/>
              </a:buClr>
              <a:buSzTx/>
              <a:buFont typeface="Arial"/>
              <a:buNone/>
              <a:tabLst/>
              <a:defRPr/>
            </a:pP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Nội</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khoa</a:t>
            </a:r>
            <a:endPar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p:txBody>
      </p:sp>
      <p:sp>
        <p:nvSpPr>
          <p:cNvPr id="1048706" name="TextBox 22"/>
          <p:cNvSpPr txBox="1"/>
          <p:nvPr/>
        </p:nvSpPr>
        <p:spPr>
          <a:xfrm>
            <a:off x="5489431" y="1617769"/>
            <a:ext cx="1359090" cy="192360"/>
          </a:xfrm>
          <a:prstGeom prst="rect">
            <a:avLst/>
          </a:prstGeom>
        </p:spPr>
        <p:txBody>
          <a:bodyPr lIns="0" tIns="0" rIns="0" bIns="0" rtlCol="0" anchor="t">
            <a:spAutoFit/>
          </a:bodyPr>
          <a:lstStyle/>
          <a:p>
            <a:pPr marL="0" marR="0" lvl="0" indent="0" algn="l" defTabSz="914400" rtl="0" eaLnBrk="1" fontAlgn="auto" latinLnBrk="0" hangingPunct="1">
              <a:lnSpc>
                <a:spcPts val="154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6283D"/>
                </a:solidFill>
                <a:effectLst/>
                <a:uLnTx/>
                <a:uFillTx/>
                <a:latin typeface="Arial" panose="020B0604020202020204" pitchFamily="34" charset="0"/>
                <a:cs typeface="Arial"/>
                <a:sym typeface="Arial"/>
              </a:rPr>
              <a:t>Ngoại khoa</a:t>
            </a:r>
          </a:p>
        </p:txBody>
      </p:sp>
    </p:spTree>
    <p:extLst>
      <p:ext uri="{BB962C8B-B14F-4D97-AF65-F5344CB8AC3E}">
        <p14:creationId xmlns:p14="http://schemas.microsoft.com/office/powerpoint/2010/main" val="3257111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5" name="Picture 2"/>
          <p:cNvPicPr>
            <a:picLocks noChangeAspect="1"/>
          </p:cNvPicPr>
          <p:nvPr/>
        </p:nvPicPr>
        <p:blipFill>
          <a:blip r:embed="rId2"/>
          <a:srcRect/>
          <a:stretch>
            <a:fillRect/>
          </a:stretch>
        </p:blipFill>
        <p:spPr>
          <a:xfrm>
            <a:off x="5066730" y="1322496"/>
            <a:ext cx="3946401" cy="2626001"/>
          </a:xfrm>
          <a:prstGeom prst="rect">
            <a:avLst/>
          </a:prstGeom>
        </p:spPr>
      </p:pic>
      <p:sp>
        <p:nvSpPr>
          <p:cNvPr id="1048707" name="TextBox 3"/>
          <p:cNvSpPr txBox="1"/>
          <p:nvPr/>
        </p:nvSpPr>
        <p:spPr>
          <a:xfrm>
            <a:off x="1045051" y="1017696"/>
            <a:ext cx="2766045" cy="56663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ct val="0"/>
              </a:spcBef>
              <a:spcAft>
                <a:spcPts val="0"/>
              </a:spcAft>
              <a:buClr>
                <a:srgbClr val="000000"/>
              </a:buClr>
              <a:buSzTx/>
              <a:buFont typeface="Arial"/>
              <a:buNone/>
              <a:tabLst/>
              <a:defRPr/>
            </a:pP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Ngoại</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khoa</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
        <p:nvSpPr>
          <p:cNvPr id="1048708" name="TextBox 4"/>
          <p:cNvSpPr txBox="1"/>
          <p:nvPr/>
        </p:nvSpPr>
        <p:spPr>
          <a:xfrm>
            <a:off x="1045051" y="1864162"/>
            <a:ext cx="4021679" cy="2000548"/>
          </a:xfrm>
          <a:prstGeom prst="rect">
            <a:avLst/>
          </a:prstGeom>
        </p:spPr>
        <p:txBody>
          <a:bodyPr lIns="0" tIns="0" rIns="0" bIns="0" rtlCol="0" anchor="t">
            <a:spAutoFit/>
          </a:bodyPr>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rPr>
              <a:t>•Gỡ dính/ cắt dây dính</a:t>
            </a:r>
          </a:p>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rPr>
              <a:t>•Cắt đoạn ruột: hoại tử/ thủng/ tổn thương thanh cơ nhiều</a:t>
            </a:r>
          </a:p>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rPr>
              <a:t>•Nối tắt ruột trên với dưới chỗ tắc: ruột bị dính quá chặt trên đoạn dài</a:t>
            </a:r>
          </a:p>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rPr>
              <a:t>•Mở thông ruột trên chỗ tắc ra ngoài</a:t>
            </a:r>
          </a:p>
          <a:p>
            <a:pPr marL="0" marR="0" lvl="0" indent="0" algn="l" defTabSz="914400" rtl="0" eaLnBrk="1" fontAlgn="auto" latinLnBrk="0" hangingPunct="1">
              <a:lnSpc>
                <a:spcPts val="1818"/>
              </a:lnSpc>
              <a:spcBef>
                <a:spcPct val="0"/>
              </a:spcBef>
              <a:spcAft>
                <a:spcPts val="0"/>
              </a:spcAft>
              <a:buClr>
                <a:srgbClr val="000000"/>
              </a:buClr>
              <a:buSzTx/>
              <a:buFont typeface="Arial"/>
              <a:buNone/>
              <a:tabLst/>
              <a:defRPr/>
            </a:pPr>
            <a:endPar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endParaRPr>
          </a:p>
        </p:txBody>
      </p:sp>
      <p:sp>
        <p:nvSpPr>
          <p:cNvPr id="5" name="Rectangle 4"/>
          <p:cNvSpPr/>
          <p:nvPr/>
        </p:nvSpPr>
        <p:spPr>
          <a:xfrm>
            <a:off x="0" y="4969838"/>
            <a:ext cx="8873202"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Nguyễn</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Văn</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Hải</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(2018).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Cấp</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cứu</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ngoại</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tiêu</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hóa</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NXB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Thanh</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niên</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p>
        </p:txBody>
      </p:sp>
    </p:spTree>
    <p:extLst>
      <p:ext uri="{BB962C8B-B14F-4D97-AF65-F5344CB8AC3E}">
        <p14:creationId xmlns:p14="http://schemas.microsoft.com/office/powerpoint/2010/main" val="4275491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Picture 2"/>
          <p:cNvPicPr>
            <a:picLocks noChangeAspect="1"/>
          </p:cNvPicPr>
          <p:nvPr/>
        </p:nvPicPr>
        <p:blipFill>
          <a:blip r:embed="rId3"/>
          <a:srcRect/>
          <a:stretch>
            <a:fillRect/>
          </a:stretch>
        </p:blipFill>
        <p:spPr>
          <a:xfrm>
            <a:off x="3952909" y="0"/>
            <a:ext cx="4676741" cy="5143500"/>
          </a:xfrm>
          <a:prstGeom prst="rect">
            <a:avLst/>
          </a:prstGeom>
        </p:spPr>
      </p:pic>
      <p:sp>
        <p:nvSpPr>
          <p:cNvPr id="1048709" name="TextBox 3"/>
          <p:cNvSpPr txBox="1"/>
          <p:nvPr/>
        </p:nvSpPr>
        <p:spPr>
          <a:xfrm>
            <a:off x="514350" y="514350"/>
            <a:ext cx="2729593" cy="1182183"/>
          </a:xfrm>
          <a:prstGeom prst="rect">
            <a:avLst/>
          </a:prstGeom>
        </p:spPr>
        <p:txBody>
          <a:bodyPr wrap="square" lIns="0" tIns="0" rIns="0" bIns="0" rtlCol="0" anchor="t">
            <a:spAutoFit/>
          </a:bodyPr>
          <a:lstStyle/>
          <a:p>
            <a:pPr marL="0" marR="0" lvl="0" indent="0" algn="l" defTabSz="914400" rtl="0" eaLnBrk="1" fontAlgn="auto" latinLnBrk="0" hangingPunct="1">
              <a:lnSpc>
                <a:spcPts val="4800"/>
              </a:lnSpc>
              <a:spcBef>
                <a:spcPct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3.6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Lưu</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đồ</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tiếp</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cận</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
        <p:nvSpPr>
          <p:cNvPr id="1048710" name="TextBox 4"/>
          <p:cNvSpPr txBox="1"/>
          <p:nvPr/>
        </p:nvSpPr>
        <p:spPr>
          <a:xfrm>
            <a:off x="514350" y="2124298"/>
            <a:ext cx="3235017" cy="1705595"/>
          </a:xfrm>
          <a:prstGeom prst="rect">
            <a:avLst/>
          </a:prstGeom>
        </p:spPr>
        <p:txBody>
          <a:bodyPr lIns="0" tIns="0" rIns="0" bIns="0" rtlCol="0" anchor="t">
            <a:spAutoFit/>
          </a:bodyPr>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Open Sans Bold"/>
                <a:cs typeface="Arial"/>
                <a:sym typeface="Arial"/>
              </a:rPr>
              <a:t>•Chẩn đoán phân biệt tắc ruột do dính với nguyên nhân tắc ruột khác.</a:t>
            </a:r>
          </a:p>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Open Sans Bold"/>
                <a:cs typeface="Arial"/>
                <a:sym typeface="Arial"/>
              </a:rPr>
              <a:t>•Đánh giá nhu cầu phẫu thuật khẩn</a:t>
            </a:r>
          </a:p>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Open Sans Bold"/>
                <a:cs typeface="Arial"/>
                <a:sym typeface="Arial"/>
              </a:rPr>
              <a:t>•Phát hiện và phòng ngừa biến chứng của tắc ruột</a:t>
            </a:r>
          </a:p>
          <a:p>
            <a:pPr marL="0" marR="0" lvl="0" indent="0" algn="l" defTabSz="914400" rtl="0" eaLnBrk="1" fontAlgn="auto" latinLnBrk="0" hangingPunct="1">
              <a:lnSpc>
                <a:spcPts val="1818"/>
              </a:lnSpc>
              <a:spcBef>
                <a:spcPct val="0"/>
              </a:spcBef>
              <a:spcAft>
                <a:spcPts val="0"/>
              </a:spcAft>
              <a:buClr>
                <a:srgbClr val="000000"/>
              </a:buClr>
              <a:buSzTx/>
              <a:buFont typeface="Arial"/>
              <a:buNone/>
              <a:tabLst/>
              <a:defRPr/>
            </a:pPr>
            <a:endParaRPr kumimoji="0" lang="en-US" sz="1500" b="0" i="0" u="none" strike="noStrike" kern="0" cap="none" spc="0" normalizeH="0" baseline="0" noProof="0">
              <a:ln>
                <a:noFill/>
              </a:ln>
              <a:solidFill>
                <a:srgbClr val="000000"/>
              </a:solidFill>
              <a:effectLst/>
              <a:uLnTx/>
              <a:uFillTx/>
              <a:latin typeface="Open Sans Bold"/>
              <a:cs typeface="Arial"/>
              <a:sym typeface="Arial"/>
            </a:endParaRPr>
          </a:p>
        </p:txBody>
      </p:sp>
      <p:sp>
        <p:nvSpPr>
          <p:cNvPr id="1048711" name="Rectangle 4"/>
          <p:cNvSpPr/>
          <p:nvPr/>
        </p:nvSpPr>
        <p:spPr>
          <a:xfrm>
            <a:off x="0" y="4839385"/>
            <a:ext cx="887320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Richard P. G. ten Broek, Pepijn Krielen, Salomone Di Saverio, et al (2018). Bologna guidelines for diagnosis and management of adhesive small bowel obstruction (ASBO): 2017 update of the evidence-based guidelines from the world society of emergency surgery ASBO working group. World Journal of Emergency Surgery, 13:24​</a:t>
            </a:r>
          </a:p>
        </p:txBody>
      </p:sp>
    </p:spTree>
    <p:extLst>
      <p:ext uri="{BB962C8B-B14F-4D97-AF65-F5344CB8AC3E}">
        <p14:creationId xmlns:p14="http://schemas.microsoft.com/office/powerpoint/2010/main" val="3404183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Picture 2"/>
          <p:cNvPicPr>
            <a:picLocks noChangeAspect="1"/>
          </p:cNvPicPr>
          <p:nvPr/>
        </p:nvPicPr>
        <p:blipFill>
          <a:blip r:embed="rId2"/>
          <a:srcRect/>
          <a:stretch>
            <a:fillRect/>
          </a:stretch>
        </p:blipFill>
        <p:spPr>
          <a:xfrm>
            <a:off x="4731854" y="514350"/>
            <a:ext cx="4412146" cy="3891071"/>
          </a:xfrm>
          <a:prstGeom prst="rect">
            <a:avLst/>
          </a:prstGeom>
        </p:spPr>
      </p:pic>
      <p:sp>
        <p:nvSpPr>
          <p:cNvPr id="1048712" name="TextBox 3"/>
          <p:cNvSpPr txBox="1"/>
          <p:nvPr/>
        </p:nvSpPr>
        <p:spPr>
          <a:xfrm>
            <a:off x="997108" y="1998511"/>
            <a:ext cx="3574893" cy="2090316"/>
          </a:xfrm>
          <a:prstGeom prst="rect">
            <a:avLst/>
          </a:prstGeom>
        </p:spPr>
        <p:txBody>
          <a:bodyPr lIns="0" tIns="0" rIns="0" bIns="0" rtlCol="0" anchor="t">
            <a:spAutoFit/>
          </a:bodyPr>
          <a:lstStyle/>
          <a:p>
            <a:pPr marL="0" marR="0" lvl="0" indent="0" algn="l" defTabSz="914400" rtl="0" eaLnBrk="1" fontAlgn="auto" latinLnBrk="0" hangingPunct="1">
              <a:lnSpc>
                <a:spcPts val="2494"/>
              </a:lnSpc>
              <a:spcBef>
                <a:spcPts val="0"/>
              </a:spcBef>
              <a:spcAft>
                <a:spcPts val="0"/>
              </a:spcAft>
              <a:buClr>
                <a:srgbClr val="000000"/>
              </a:buClr>
              <a:buSzTx/>
              <a:buFont typeface="Arial"/>
              <a:buNone/>
              <a:tabLst/>
              <a:defRPr/>
            </a:pPr>
            <a:r>
              <a:rPr kumimoji="0" lang="en-US" sz="1662" b="0" i="0" u="none" strike="noStrike" kern="0" cap="none" spc="0" normalizeH="0" baseline="0" noProof="0">
                <a:ln>
                  <a:noFill/>
                </a:ln>
                <a:solidFill>
                  <a:srgbClr val="000000"/>
                </a:solidFill>
                <a:effectLst/>
                <a:uLnTx/>
                <a:uFillTx/>
                <a:latin typeface="Open Sans Bold"/>
                <a:cs typeface="Arial"/>
                <a:sym typeface="Arial"/>
              </a:rPr>
              <a:t>Nguyên tắc: giảm thiểu tổn thương gây ra trong lúc phẫu thuật -&gt; mổ nội soi</a:t>
            </a:r>
          </a:p>
          <a:p>
            <a:pPr marL="0" marR="0" lvl="0" indent="0" algn="l" defTabSz="914400" rtl="0" eaLnBrk="1" fontAlgn="auto" latinLnBrk="0" hangingPunct="1">
              <a:lnSpc>
                <a:spcPts val="2494"/>
              </a:lnSpc>
              <a:spcBef>
                <a:spcPts val="0"/>
              </a:spcBef>
              <a:spcAft>
                <a:spcPts val="0"/>
              </a:spcAft>
              <a:buClr>
                <a:srgbClr val="000000"/>
              </a:buClr>
              <a:buSzTx/>
              <a:buFont typeface="Arial"/>
              <a:buNone/>
              <a:tabLst/>
              <a:defRPr/>
            </a:pPr>
            <a:r>
              <a:rPr kumimoji="0" lang="en-US" sz="1662" b="0" i="0" u="none" strike="noStrike" kern="0" cap="none" spc="0" normalizeH="0" baseline="0" noProof="0">
                <a:ln>
                  <a:noFill/>
                </a:ln>
                <a:solidFill>
                  <a:srgbClr val="000000"/>
                </a:solidFill>
                <a:effectLst/>
                <a:uLnTx/>
                <a:uFillTx/>
                <a:latin typeface="Open Sans Bold"/>
                <a:cs typeface="Arial"/>
                <a:sym typeface="Arial"/>
              </a:rPr>
              <a:t>Tuy nhiên, mổ nội soi vẫn không ngăn ngừa hoàn toàn được dính</a:t>
            </a:r>
          </a:p>
          <a:p>
            <a:pPr marL="0" marR="0" lvl="0" indent="0" algn="l" defTabSz="914400" rtl="0" eaLnBrk="1" fontAlgn="auto" latinLnBrk="0" hangingPunct="1">
              <a:lnSpc>
                <a:spcPts val="3844"/>
              </a:lnSpc>
              <a:spcBef>
                <a:spcPct val="0"/>
              </a:spcBef>
              <a:spcAft>
                <a:spcPts val="0"/>
              </a:spcAft>
              <a:buClr>
                <a:srgbClr val="000000"/>
              </a:buClr>
              <a:buSzTx/>
              <a:buFont typeface="Arial"/>
              <a:buNone/>
              <a:tabLst/>
              <a:defRPr/>
            </a:pPr>
            <a:endParaRPr kumimoji="0" lang="en-US" sz="1662" b="0" i="0" u="none" strike="noStrike" kern="0" cap="none" spc="0" normalizeH="0" baseline="0" noProof="0">
              <a:ln>
                <a:noFill/>
              </a:ln>
              <a:solidFill>
                <a:srgbClr val="000000"/>
              </a:solidFill>
              <a:effectLst/>
              <a:uLnTx/>
              <a:uFillTx/>
              <a:latin typeface="Open Sans Bold"/>
              <a:cs typeface="Arial"/>
              <a:sym typeface="Arial"/>
            </a:endParaRPr>
          </a:p>
        </p:txBody>
      </p:sp>
      <p:sp>
        <p:nvSpPr>
          <p:cNvPr id="1048713" name="TextBox 4"/>
          <p:cNvSpPr txBox="1"/>
          <p:nvPr/>
        </p:nvSpPr>
        <p:spPr>
          <a:xfrm>
            <a:off x="997108" y="1017696"/>
            <a:ext cx="2887070" cy="56663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ct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3.7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Ngăn</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ngừa</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
        <p:nvSpPr>
          <p:cNvPr id="1048714" name="Rectangle 4"/>
          <p:cNvSpPr/>
          <p:nvPr/>
        </p:nvSpPr>
        <p:spPr>
          <a:xfrm>
            <a:off x="0" y="4820335"/>
            <a:ext cx="887320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Richard P. G. ten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Broek</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Pepijn</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Krielen</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Salomone</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Di </a:t>
            </a:r>
            <a:r>
              <a:rPr kumimoji="0" lang="en-US" sz="7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Saverio</a:t>
            </a:r>
            <a:r>
              <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et al (2018). Bologna guidelines for diagnosis and management of adhesive small bowel obstruction (ASBO): 2017 update of the evidence-based guidelines from the world society of emergency surgery ASBO working group. World Journal of Emergency Surgery, 13:24​</a:t>
            </a:r>
          </a:p>
        </p:txBody>
      </p:sp>
    </p:spTree>
    <p:extLst>
      <p:ext uri="{BB962C8B-B14F-4D97-AF65-F5344CB8AC3E}">
        <p14:creationId xmlns:p14="http://schemas.microsoft.com/office/powerpoint/2010/main" val="3041626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8" name="Picture 2"/>
          <p:cNvPicPr>
            <a:picLocks noChangeAspect="1"/>
          </p:cNvPicPr>
          <p:nvPr/>
        </p:nvPicPr>
        <p:blipFill>
          <a:blip r:embed="rId2"/>
          <a:srcRect/>
          <a:stretch>
            <a:fillRect/>
          </a:stretch>
        </p:blipFill>
        <p:spPr>
          <a:xfrm>
            <a:off x="903520" y="685182"/>
            <a:ext cx="268637" cy="281664"/>
          </a:xfrm>
          <a:prstGeom prst="rect">
            <a:avLst/>
          </a:prstGeom>
        </p:spPr>
      </p:pic>
      <p:pic>
        <p:nvPicPr>
          <p:cNvPr id="2097179" name="Picture 3"/>
          <p:cNvPicPr>
            <a:picLocks noChangeAspect="1"/>
          </p:cNvPicPr>
          <p:nvPr/>
        </p:nvPicPr>
        <p:blipFill>
          <a:blip r:embed="rId3"/>
          <a:srcRect/>
          <a:stretch>
            <a:fillRect/>
          </a:stretch>
        </p:blipFill>
        <p:spPr>
          <a:xfrm>
            <a:off x="903520" y="1844459"/>
            <a:ext cx="281664" cy="281664"/>
          </a:xfrm>
          <a:prstGeom prst="rect">
            <a:avLst/>
          </a:prstGeom>
        </p:spPr>
      </p:pic>
      <p:pic>
        <p:nvPicPr>
          <p:cNvPr id="2097180" name="Picture 4"/>
          <p:cNvPicPr>
            <a:picLocks noChangeAspect="1"/>
          </p:cNvPicPr>
          <p:nvPr/>
        </p:nvPicPr>
        <p:blipFill>
          <a:blip r:embed="rId4"/>
          <a:srcRect/>
          <a:stretch>
            <a:fillRect/>
          </a:stretch>
        </p:blipFill>
        <p:spPr>
          <a:xfrm>
            <a:off x="4503116" y="3424413"/>
            <a:ext cx="230261" cy="281664"/>
          </a:xfrm>
          <a:prstGeom prst="rect">
            <a:avLst/>
          </a:prstGeom>
        </p:spPr>
      </p:pic>
      <p:pic>
        <p:nvPicPr>
          <p:cNvPr id="2097181" name="Picture 5"/>
          <p:cNvPicPr>
            <a:picLocks noChangeAspect="1"/>
          </p:cNvPicPr>
          <p:nvPr/>
        </p:nvPicPr>
        <p:blipFill>
          <a:blip r:embed="rId5"/>
          <a:srcRect/>
          <a:stretch>
            <a:fillRect/>
          </a:stretch>
        </p:blipFill>
        <p:spPr>
          <a:xfrm>
            <a:off x="4347343" y="122541"/>
            <a:ext cx="1804961" cy="1583370"/>
          </a:xfrm>
          <a:prstGeom prst="rect">
            <a:avLst/>
          </a:prstGeom>
        </p:spPr>
      </p:pic>
      <p:pic>
        <p:nvPicPr>
          <p:cNvPr id="2097182" name="Picture 6"/>
          <p:cNvPicPr>
            <a:picLocks noChangeAspect="1"/>
          </p:cNvPicPr>
          <p:nvPr/>
        </p:nvPicPr>
        <p:blipFill>
          <a:blip r:embed="rId6"/>
          <a:srcRect/>
          <a:stretch>
            <a:fillRect/>
          </a:stretch>
        </p:blipFill>
        <p:spPr>
          <a:xfrm>
            <a:off x="4735480" y="448948"/>
            <a:ext cx="1028685" cy="930554"/>
          </a:xfrm>
          <a:prstGeom prst="rect">
            <a:avLst/>
          </a:prstGeom>
        </p:spPr>
      </p:pic>
      <p:pic>
        <p:nvPicPr>
          <p:cNvPr id="2097183" name="Picture 7"/>
          <p:cNvPicPr>
            <a:picLocks noChangeAspect="1"/>
          </p:cNvPicPr>
          <p:nvPr/>
        </p:nvPicPr>
        <p:blipFill>
          <a:blip r:embed="rId7"/>
          <a:srcRect/>
          <a:stretch>
            <a:fillRect/>
          </a:stretch>
        </p:blipFill>
        <p:spPr>
          <a:xfrm>
            <a:off x="6128370" y="122541"/>
            <a:ext cx="2398145" cy="1583370"/>
          </a:xfrm>
          <a:prstGeom prst="rect">
            <a:avLst/>
          </a:prstGeom>
        </p:spPr>
      </p:pic>
      <p:pic>
        <p:nvPicPr>
          <p:cNvPr id="2097184" name="Picture 8"/>
          <p:cNvPicPr>
            <a:picLocks noChangeAspect="1"/>
          </p:cNvPicPr>
          <p:nvPr/>
        </p:nvPicPr>
        <p:blipFill>
          <a:blip r:embed="rId8"/>
          <a:srcRect t="11107" r="5033"/>
          <a:stretch>
            <a:fillRect/>
          </a:stretch>
        </p:blipFill>
        <p:spPr>
          <a:xfrm>
            <a:off x="787621" y="2808716"/>
            <a:ext cx="2359402" cy="1408545"/>
          </a:xfrm>
          <a:prstGeom prst="rect">
            <a:avLst/>
          </a:prstGeom>
        </p:spPr>
      </p:pic>
      <p:sp>
        <p:nvSpPr>
          <p:cNvPr id="1048715" name="TextBox 9"/>
          <p:cNvSpPr txBox="1"/>
          <p:nvPr/>
        </p:nvSpPr>
        <p:spPr>
          <a:xfrm>
            <a:off x="911468" y="1081146"/>
            <a:ext cx="2763458" cy="436017"/>
          </a:xfrm>
          <a:prstGeom prst="rect">
            <a:avLst/>
          </a:prstGeom>
        </p:spPr>
        <p:txBody>
          <a:bodyPr lIns="0" tIns="0" rIns="0" bIns="0" rtlCol="0" anchor="t">
            <a:spAutoFit/>
          </a:bodyPr>
          <a:lstStyle/>
          <a:p>
            <a:pPr marL="0" marR="0" lvl="0" indent="0" algn="l" defTabSz="914400" rtl="0" eaLnBrk="1" fontAlgn="auto" latinLnBrk="0" hangingPunct="1">
              <a:lnSpc>
                <a:spcPts val="1672"/>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6283D"/>
                </a:solidFill>
                <a:effectLst/>
                <a:uLnTx/>
                <a:uFillTx/>
                <a:latin typeface="Arial" panose="020B0604020202020204" pitchFamily="34" charset="0"/>
                <a:cs typeface="Arial"/>
                <a:sym typeface="Arial"/>
              </a:rPr>
              <a:t>Găng tay có bột, mesh</a:t>
            </a:r>
          </a:p>
          <a:p>
            <a:pPr marL="0" marR="0" lvl="0" indent="0" algn="l" defTabSz="914400" rtl="0" eaLnBrk="1" fontAlgn="auto" latinLnBrk="0" hangingPunct="1">
              <a:lnSpc>
                <a:spcPts val="1672"/>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6283D"/>
              </a:solidFill>
              <a:effectLst/>
              <a:uLnTx/>
              <a:uFillTx/>
              <a:latin typeface="Arial" panose="020B0604020202020204" pitchFamily="34" charset="0"/>
              <a:cs typeface="Arial"/>
              <a:sym typeface="Arial"/>
            </a:endParaRPr>
          </a:p>
        </p:txBody>
      </p:sp>
      <p:sp>
        <p:nvSpPr>
          <p:cNvPr id="1048716" name="TextBox 10"/>
          <p:cNvSpPr txBox="1"/>
          <p:nvPr/>
        </p:nvSpPr>
        <p:spPr>
          <a:xfrm>
            <a:off x="911468" y="2243820"/>
            <a:ext cx="2763458" cy="436017"/>
          </a:xfrm>
          <a:prstGeom prst="rect">
            <a:avLst/>
          </a:prstGeom>
        </p:spPr>
        <p:txBody>
          <a:bodyPr lIns="0" tIns="0" rIns="0" bIns="0" rtlCol="0" anchor="t">
            <a:spAutoFit/>
          </a:bodyPr>
          <a:lstStyle/>
          <a:p>
            <a:pPr marL="0" marR="0" lvl="0" indent="0" algn="l" defTabSz="914400" rtl="0" eaLnBrk="1" fontAlgn="auto" latinLnBrk="0" hangingPunct="1">
              <a:lnSpc>
                <a:spcPts val="1672"/>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6283D"/>
                </a:solidFill>
                <a:effectLst/>
                <a:uLnTx/>
                <a:uFillTx/>
                <a:latin typeface="Arial" panose="020B0604020202020204" pitchFamily="34" charset="0"/>
                <a:cs typeface="Arial"/>
                <a:sym typeface="Arial"/>
              </a:rPr>
              <a:t>Dao điện lưỡng cực &gt;&lt; dao điện đơn cực</a:t>
            </a:r>
          </a:p>
          <a:p>
            <a:pPr marL="0" marR="0" lvl="0" indent="0" algn="l" defTabSz="914400" rtl="0" eaLnBrk="1" fontAlgn="auto" latinLnBrk="0" hangingPunct="1">
              <a:lnSpc>
                <a:spcPts val="1672"/>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6283D"/>
              </a:solidFill>
              <a:effectLst/>
              <a:uLnTx/>
              <a:uFillTx/>
              <a:latin typeface="Arial" panose="020B0604020202020204" pitchFamily="34" charset="0"/>
              <a:cs typeface="Arial"/>
              <a:sym typeface="Arial"/>
            </a:endParaRPr>
          </a:p>
        </p:txBody>
      </p:sp>
      <p:sp>
        <p:nvSpPr>
          <p:cNvPr id="1048717" name="TextBox 11"/>
          <p:cNvSpPr txBox="1"/>
          <p:nvPr/>
        </p:nvSpPr>
        <p:spPr>
          <a:xfrm>
            <a:off x="4503116" y="3823775"/>
            <a:ext cx="3854004" cy="654025"/>
          </a:xfrm>
          <a:prstGeom prst="rect">
            <a:avLst/>
          </a:prstGeom>
        </p:spPr>
        <p:txBody>
          <a:bodyPr lIns="0" tIns="0" rIns="0" bIns="0" rtlCol="0" anchor="t">
            <a:spAutoFit/>
          </a:bodyPr>
          <a:lstStyle/>
          <a:p>
            <a:pPr marL="0" marR="0" lvl="0" indent="0" algn="l" defTabSz="914400" rtl="0" eaLnBrk="1" fontAlgn="auto" latinLnBrk="0" hangingPunct="1">
              <a:lnSpc>
                <a:spcPts val="1672"/>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6283D"/>
                </a:solidFill>
                <a:effectLst/>
                <a:uLnTx/>
                <a:uFillTx/>
                <a:latin typeface="Arial" panose="020B0604020202020204" pitchFamily="34" charset="0"/>
                <a:cs typeface="Arial"/>
                <a:sym typeface="Arial"/>
              </a:rPr>
              <a:t>Hyaluronate carboxymethylcellulose, Oxidized regenerated cellulose, Icodextrin, Polyethylene glycol</a:t>
            </a:r>
          </a:p>
          <a:p>
            <a:pPr marL="0" marR="0" lvl="0" indent="0" algn="l" defTabSz="914400" rtl="0" eaLnBrk="1" fontAlgn="auto" latinLnBrk="0" hangingPunct="1">
              <a:lnSpc>
                <a:spcPts val="1672"/>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6283D"/>
              </a:solidFill>
              <a:effectLst/>
              <a:uLnTx/>
              <a:uFillTx/>
              <a:latin typeface="Arial" panose="020B0604020202020204" pitchFamily="34" charset="0"/>
              <a:cs typeface="Arial"/>
              <a:sym typeface="Arial"/>
            </a:endParaRPr>
          </a:p>
        </p:txBody>
      </p:sp>
      <p:sp>
        <p:nvSpPr>
          <p:cNvPr id="1048718" name="TextBox 12"/>
          <p:cNvSpPr txBox="1"/>
          <p:nvPr/>
        </p:nvSpPr>
        <p:spPr>
          <a:xfrm>
            <a:off x="1353706" y="723091"/>
            <a:ext cx="2073820" cy="192360"/>
          </a:xfrm>
          <a:prstGeom prst="rect">
            <a:avLst/>
          </a:prstGeom>
        </p:spPr>
        <p:txBody>
          <a:bodyPr lIns="0" tIns="0" rIns="0" bIns="0" rtlCol="0" anchor="t">
            <a:spAutoFit/>
          </a:bodyPr>
          <a:lstStyle/>
          <a:p>
            <a:pPr marL="0" marR="0" lvl="0" indent="0" algn="l" defTabSz="914400" rtl="0" eaLnBrk="1" fontAlgn="auto" latinLnBrk="0" hangingPunct="1">
              <a:lnSpc>
                <a:spcPts val="154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6283D"/>
                </a:solidFill>
                <a:effectLst/>
                <a:uLnTx/>
                <a:uFillTx/>
                <a:latin typeface="Arial" panose="020B0604020202020204" pitchFamily="34" charset="0"/>
                <a:cs typeface="Arial"/>
                <a:sym typeface="Arial"/>
              </a:rPr>
              <a:t>Phản ứng viêm do vật lạ</a:t>
            </a:r>
          </a:p>
        </p:txBody>
      </p:sp>
      <p:sp>
        <p:nvSpPr>
          <p:cNvPr id="1048719" name="TextBox 13"/>
          <p:cNvSpPr txBox="1"/>
          <p:nvPr/>
        </p:nvSpPr>
        <p:spPr>
          <a:xfrm>
            <a:off x="1353449" y="1885765"/>
            <a:ext cx="1393108" cy="192360"/>
          </a:xfrm>
          <a:prstGeom prst="rect">
            <a:avLst/>
          </a:prstGeom>
        </p:spPr>
        <p:txBody>
          <a:bodyPr lIns="0" tIns="0" rIns="0" bIns="0" rtlCol="0" anchor="t">
            <a:spAutoFit/>
          </a:bodyPr>
          <a:lstStyle/>
          <a:p>
            <a:pPr marL="0" marR="0" lvl="0" indent="0" algn="l" defTabSz="914400" rtl="0" eaLnBrk="1" fontAlgn="auto" latinLnBrk="0" hangingPunct="1">
              <a:lnSpc>
                <a:spcPts val="154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6283D"/>
                </a:solidFill>
                <a:effectLst/>
                <a:uLnTx/>
                <a:uFillTx/>
                <a:latin typeface="Arial" panose="020B0604020202020204" pitchFamily="34" charset="0"/>
                <a:cs typeface="Arial"/>
                <a:sym typeface="Arial"/>
              </a:rPr>
              <a:t>Dao điện</a:t>
            </a:r>
          </a:p>
        </p:txBody>
      </p:sp>
      <p:sp>
        <p:nvSpPr>
          <p:cNvPr id="1048720" name="TextBox 14"/>
          <p:cNvSpPr txBox="1"/>
          <p:nvPr/>
        </p:nvSpPr>
        <p:spPr>
          <a:xfrm>
            <a:off x="4971783" y="3465719"/>
            <a:ext cx="2734034" cy="192360"/>
          </a:xfrm>
          <a:prstGeom prst="rect">
            <a:avLst/>
          </a:prstGeom>
        </p:spPr>
        <p:txBody>
          <a:bodyPr wrap="square" lIns="0" tIns="0" rIns="0" bIns="0" rtlCol="0" anchor="t">
            <a:spAutoFit/>
          </a:bodyPr>
          <a:lstStyle/>
          <a:p>
            <a:pPr marL="0" marR="0" lvl="0" indent="0" algn="l" defTabSz="914400" rtl="0" eaLnBrk="1" fontAlgn="auto" latinLnBrk="0" hangingPunct="1">
              <a:lnSpc>
                <a:spcPts val="1540"/>
              </a:lnSpc>
              <a:spcBef>
                <a:spcPts val="0"/>
              </a:spcBef>
              <a:spcAft>
                <a:spcPts val="0"/>
              </a:spcAft>
              <a:buClr>
                <a:srgbClr val="000000"/>
              </a:buClr>
              <a:buSzTx/>
              <a:buFont typeface="Arial"/>
              <a:buNone/>
              <a:tabLst/>
              <a:defRPr/>
            </a:pP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Chất</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chống</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dính</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giảm</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hình</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thành</a:t>
            </a:r>
            <a:r>
              <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1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dính</a:t>
            </a:r>
            <a:endParaRPr kumimoji="0" lang="en-US" sz="11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p:txBody>
      </p:sp>
      <p:sp>
        <p:nvSpPr>
          <p:cNvPr id="1048721" name="TextBox 15"/>
          <p:cNvSpPr txBox="1"/>
          <p:nvPr/>
        </p:nvSpPr>
        <p:spPr>
          <a:xfrm>
            <a:off x="4503116" y="1755579"/>
            <a:ext cx="3854004" cy="855171"/>
          </a:xfrm>
          <a:prstGeom prst="rect">
            <a:avLst/>
          </a:prstGeom>
        </p:spPr>
        <p:txBody>
          <a:bodyPr lIns="0" tIns="0" rIns="0" bIns="0" rtlCol="0" anchor="t">
            <a:spAutoFit/>
          </a:bodyPr>
          <a:lstStyle/>
          <a:p>
            <a:pPr marL="0" marR="0" lvl="0" indent="0" algn="l" defTabSz="914400" rtl="0" eaLnBrk="1" fontAlgn="auto" latinLnBrk="0" hangingPunct="1">
              <a:lnSpc>
                <a:spcPts val="7769"/>
              </a:lnSpc>
              <a:spcBef>
                <a:spcPts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3.7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Ngăn</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ngừa</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
        <p:nvSpPr>
          <p:cNvPr id="1048722" name="Rectangle 15"/>
          <p:cNvSpPr/>
          <p:nvPr/>
        </p:nvSpPr>
        <p:spPr>
          <a:xfrm>
            <a:off x="0" y="4820335"/>
            <a:ext cx="887320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Richard P. G. ten Broek, Pepijn Krielen, Salomone Di Saverio, et al (2018). Bologna guidelines for diagnosis and management of adhesive small bowel obstruction (ASBO): 2017 update of the evidence-based guidelines from the world society of emergency surgery ASBO working group. World Journal of Emergency Surgery, 13:24​</a:t>
            </a:r>
          </a:p>
        </p:txBody>
      </p:sp>
    </p:spTree>
    <p:extLst>
      <p:ext uri="{BB962C8B-B14F-4D97-AF65-F5344CB8AC3E}">
        <p14:creationId xmlns:p14="http://schemas.microsoft.com/office/powerpoint/2010/main" val="858282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5" name="Picture 2"/>
          <p:cNvPicPr>
            <a:picLocks noChangeAspect="1"/>
          </p:cNvPicPr>
          <p:nvPr/>
        </p:nvPicPr>
        <p:blipFill>
          <a:blip r:embed="rId2"/>
          <a:srcRect/>
          <a:stretch>
            <a:fillRect/>
          </a:stretch>
        </p:blipFill>
        <p:spPr>
          <a:xfrm>
            <a:off x="4446477" y="99893"/>
            <a:ext cx="4518186" cy="3054806"/>
          </a:xfrm>
          <a:prstGeom prst="rect">
            <a:avLst/>
          </a:prstGeom>
        </p:spPr>
      </p:pic>
      <p:sp>
        <p:nvSpPr>
          <p:cNvPr id="1048723" name="TextBox 3"/>
          <p:cNvSpPr txBox="1"/>
          <p:nvPr/>
        </p:nvSpPr>
        <p:spPr>
          <a:xfrm>
            <a:off x="611340" y="3111836"/>
            <a:ext cx="6094231" cy="1705595"/>
          </a:xfrm>
          <a:prstGeom prst="rect">
            <a:avLst/>
          </a:prstGeom>
        </p:spPr>
        <p:txBody>
          <a:bodyPr lIns="0" tIns="0" rIns="0" bIns="0" rtlCol="0" anchor="t">
            <a:spAutoFit/>
          </a:bodyPr>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Open Sans Bold"/>
                <a:cs typeface="Arial"/>
                <a:sym typeface="Arial"/>
              </a:rPr>
              <a:t>Nam, 67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tuổi</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B10-0015581,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nhập</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viện</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vì</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đau</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bụng</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bệnh</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2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ngày</a:t>
            </a:r>
            <a:endParaRPr kumimoji="0" lang="en-US" sz="1500" b="0" i="0" u="none" strike="noStrike" kern="0" cap="none" spc="0" normalizeH="0" baseline="0" noProof="0" dirty="0">
              <a:ln>
                <a:noFill/>
              </a:ln>
              <a:solidFill>
                <a:srgbClr val="000000"/>
              </a:solidFill>
              <a:effectLst/>
              <a:uLnTx/>
              <a:uFillTx/>
              <a:latin typeface="Open Sans Bold"/>
              <a:cs typeface="Arial"/>
              <a:sym typeface="Arial"/>
            </a:endParaRPr>
          </a:p>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Open Sans Bold"/>
                <a:cs typeface="Arial"/>
                <a:sym typeface="Arial"/>
              </a:rPr>
              <a:t>TCCN: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Đau</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khắp</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bụng</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bí</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trung</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đại</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tiện</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chướng</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bụng</a:t>
            </a:r>
            <a:endParaRPr kumimoji="0" lang="en-US" sz="1500" b="0" i="0" u="none" strike="noStrike" kern="0" cap="none" spc="0" normalizeH="0" baseline="0" noProof="0" dirty="0">
              <a:ln>
                <a:noFill/>
              </a:ln>
              <a:solidFill>
                <a:srgbClr val="000000"/>
              </a:solidFill>
              <a:effectLst/>
              <a:uLnTx/>
              <a:uFillTx/>
              <a:latin typeface="Open Sans Bold"/>
              <a:cs typeface="Arial"/>
              <a:sym typeface="Arial"/>
            </a:endParaRPr>
          </a:p>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Open Sans Bold"/>
                <a:cs typeface="Arial"/>
                <a:sym typeface="Arial"/>
              </a:rPr>
              <a:t>TCTT: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Chướng</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bụng</a:t>
            </a:r>
            <a:endParaRPr kumimoji="0" lang="en-US" sz="1500" b="0" i="0" u="none" strike="noStrike" kern="0" cap="none" spc="0" normalizeH="0" baseline="0" noProof="0" dirty="0">
              <a:ln>
                <a:noFill/>
              </a:ln>
              <a:solidFill>
                <a:srgbClr val="000000"/>
              </a:solidFill>
              <a:effectLst/>
              <a:uLnTx/>
              <a:uFillTx/>
              <a:latin typeface="Open Sans Bold"/>
              <a:cs typeface="Arial"/>
              <a:sym typeface="Arial"/>
            </a:endParaRPr>
          </a:p>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Tiền</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căn</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Đa</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polyp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đại</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tràng</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đã</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mổ</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tắc</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ruột</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non do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dính</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phình</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ĐMC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bụng</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đã</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đặt</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stent,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tăng</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huyết</a:t>
            </a:r>
            <a:r>
              <a:rPr kumimoji="0" lang="en-US" sz="1500"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500" b="0" i="0" u="none" strike="noStrike" kern="0" cap="none" spc="0" normalizeH="0" baseline="0" noProof="0" dirty="0" err="1">
                <a:ln>
                  <a:noFill/>
                </a:ln>
                <a:solidFill>
                  <a:srgbClr val="000000"/>
                </a:solidFill>
                <a:effectLst/>
                <a:uLnTx/>
                <a:uFillTx/>
                <a:latin typeface="Open Sans Bold"/>
                <a:cs typeface="Arial"/>
                <a:sym typeface="Arial"/>
              </a:rPr>
              <a:t>áp</a:t>
            </a:r>
            <a:endParaRPr kumimoji="0" lang="en-US" sz="1500" b="0" i="0" u="none" strike="noStrike" kern="0" cap="none" spc="0" normalizeH="0" baseline="0" noProof="0" dirty="0">
              <a:ln>
                <a:noFill/>
              </a:ln>
              <a:solidFill>
                <a:srgbClr val="000000"/>
              </a:solidFill>
              <a:effectLst/>
              <a:uLnTx/>
              <a:uFillTx/>
              <a:latin typeface="Open Sans Bold"/>
              <a:cs typeface="Arial"/>
              <a:sym typeface="Arial"/>
            </a:endParaRPr>
          </a:p>
          <a:p>
            <a:pPr marL="0" marR="0" lvl="0" indent="0" algn="l" defTabSz="914400" rtl="0" eaLnBrk="1" fontAlgn="auto" latinLnBrk="0" hangingPunct="1">
              <a:lnSpc>
                <a:spcPts val="1818"/>
              </a:lnSpc>
              <a:spcBef>
                <a:spcPct val="0"/>
              </a:spcBef>
              <a:spcAft>
                <a:spcPts val="0"/>
              </a:spcAft>
              <a:buClr>
                <a:srgbClr val="000000"/>
              </a:buClr>
              <a:buSzTx/>
              <a:buFont typeface="Arial"/>
              <a:buNone/>
              <a:tabLst/>
              <a:defRPr/>
            </a:pPr>
            <a:endParaRPr kumimoji="0" lang="en-US" sz="1500" b="0" i="0" u="none" strike="noStrike" kern="0" cap="none" spc="0" normalizeH="0" baseline="0" noProof="0" dirty="0">
              <a:ln>
                <a:noFill/>
              </a:ln>
              <a:solidFill>
                <a:srgbClr val="000000"/>
              </a:solidFill>
              <a:effectLst/>
              <a:uLnTx/>
              <a:uFillTx/>
              <a:latin typeface="Open Sans Bold"/>
              <a:cs typeface="Arial"/>
              <a:sym typeface="Arial"/>
            </a:endParaRPr>
          </a:p>
        </p:txBody>
      </p:sp>
      <p:sp>
        <p:nvSpPr>
          <p:cNvPr id="1048724" name="TextBox 4"/>
          <p:cNvSpPr txBox="1"/>
          <p:nvPr/>
        </p:nvSpPr>
        <p:spPr>
          <a:xfrm>
            <a:off x="438566" y="1627296"/>
            <a:ext cx="3636284" cy="566630"/>
          </a:xfrm>
          <a:prstGeom prst="rect">
            <a:avLst/>
          </a:prstGeom>
        </p:spPr>
        <p:txBody>
          <a:bodyPr wrap="square" lIns="0" tIns="0" rIns="0" bIns="0" rtlCol="0" anchor="t">
            <a:spAutoFit/>
          </a:bodyPr>
          <a:lstStyle/>
          <a:p>
            <a:pPr marL="0" marR="0" lvl="0" indent="0" algn="l" defTabSz="914400" rtl="0" eaLnBrk="1" fontAlgn="auto" latinLnBrk="0" hangingPunct="1">
              <a:lnSpc>
                <a:spcPts val="4800"/>
              </a:lnSpc>
              <a:spcBef>
                <a:spcPct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3.8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Ca</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lâm</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sàng</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Tree>
    <p:extLst>
      <p:ext uri="{BB962C8B-B14F-4D97-AF65-F5344CB8AC3E}">
        <p14:creationId xmlns:p14="http://schemas.microsoft.com/office/powerpoint/2010/main" val="4045666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6" name="Picture 2"/>
          <p:cNvPicPr>
            <a:picLocks noChangeAspect="1"/>
          </p:cNvPicPr>
          <p:nvPr/>
        </p:nvPicPr>
        <p:blipFill>
          <a:blip r:embed="rId3"/>
          <a:srcRect l="31126" t="20304" r="28803" b="20820"/>
          <a:stretch>
            <a:fillRect/>
          </a:stretch>
        </p:blipFill>
        <p:spPr>
          <a:xfrm>
            <a:off x="3817823" y="306467"/>
            <a:ext cx="5111809" cy="4222798"/>
          </a:xfrm>
          <a:prstGeom prst="rect">
            <a:avLst/>
          </a:prstGeom>
        </p:spPr>
      </p:pic>
      <p:pic>
        <p:nvPicPr>
          <p:cNvPr id="2097187" name="Picture 3"/>
          <p:cNvPicPr>
            <a:picLocks noChangeAspect="1"/>
          </p:cNvPicPr>
          <p:nvPr/>
        </p:nvPicPr>
        <p:blipFill>
          <a:blip r:embed="rId4"/>
          <a:srcRect l="34030" t="20304" r="36353" b="19787"/>
          <a:stretch>
            <a:fillRect/>
          </a:stretch>
        </p:blipFill>
        <p:spPr>
          <a:xfrm>
            <a:off x="0" y="406352"/>
            <a:ext cx="3537490" cy="4023028"/>
          </a:xfrm>
          <a:prstGeom prst="rect">
            <a:avLst/>
          </a:prstGeom>
        </p:spPr>
      </p:pic>
    </p:spTree>
    <p:extLst>
      <p:ext uri="{BB962C8B-B14F-4D97-AF65-F5344CB8AC3E}">
        <p14:creationId xmlns:p14="http://schemas.microsoft.com/office/powerpoint/2010/main" val="2438329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title"/>
          </p:nvPr>
        </p:nvSpPr>
        <p:spPr>
          <a:xfrm>
            <a:off x="383571" y="718921"/>
            <a:ext cx="6062686" cy="407100"/>
          </a:xfrm>
          <a:prstGeom prst="rect">
            <a:avLst/>
          </a:prstGeom>
        </p:spPr>
        <p:txBody>
          <a:bodyPr spcFirstLastPara="1" wrap="square" lIns="0" tIns="0" rIns="0" bIns="0" anchor="t" anchorCtr="0">
            <a:noAutofit/>
          </a:bodyPr>
          <a:lstStyle/>
          <a:p>
            <a:r>
              <a:rPr lang="en-US" sz="2400" dirty="0"/>
              <a:t>CT-scan: </a:t>
            </a:r>
            <a:r>
              <a:rPr lang="en-US" sz="2400" dirty="0" err="1"/>
              <a:t>hình</a:t>
            </a:r>
            <a:r>
              <a:rPr lang="en-US" sz="2400" dirty="0"/>
              <a:t> </a:t>
            </a:r>
            <a:r>
              <a:rPr lang="en-US" sz="2400" dirty="0" err="1"/>
              <a:t>ảnh</a:t>
            </a:r>
            <a:r>
              <a:rPr lang="en-US" sz="2400" dirty="0"/>
              <a:t> </a:t>
            </a:r>
            <a:r>
              <a:rPr lang="en-US" sz="2400" dirty="0" err="1"/>
              <a:t>học</a:t>
            </a:r>
            <a:r>
              <a:rPr lang="en-US" sz="2400" dirty="0"/>
              <a:t> </a:t>
            </a:r>
            <a:r>
              <a:rPr lang="en-US" sz="2400" dirty="0" err="1"/>
              <a:t>đầu</a:t>
            </a:r>
            <a:r>
              <a:rPr lang="en-US" sz="2400" dirty="0"/>
              <a:t> </a:t>
            </a:r>
            <a:r>
              <a:rPr lang="en-US" sz="2400" dirty="0" err="1"/>
              <a:t>tay</a:t>
            </a:r>
            <a:r>
              <a:rPr lang="en-US" sz="2400" dirty="0"/>
              <a:t> </a:t>
            </a:r>
            <a:r>
              <a:rPr lang="en-US" sz="2400" dirty="0" err="1"/>
              <a:t>trong</a:t>
            </a:r>
            <a:r>
              <a:rPr lang="en-US" sz="2400" dirty="0"/>
              <a:t> </a:t>
            </a:r>
            <a:r>
              <a:rPr lang="en-US" sz="2400" dirty="0" err="1"/>
              <a:t>chẩn</a:t>
            </a:r>
            <a:r>
              <a:rPr lang="en-US" sz="2400" dirty="0"/>
              <a:t> </a:t>
            </a:r>
            <a:r>
              <a:rPr lang="en-US" sz="2400" dirty="0" err="1"/>
              <a:t>đoán</a:t>
            </a:r>
            <a:r>
              <a:rPr lang="en-US" sz="2400" dirty="0"/>
              <a:t> </a:t>
            </a:r>
            <a:r>
              <a:rPr lang="en-US" sz="2400" dirty="0" err="1"/>
              <a:t>xuất</a:t>
            </a:r>
            <a:r>
              <a:rPr lang="en-US" sz="2400" dirty="0"/>
              <a:t> </a:t>
            </a:r>
            <a:r>
              <a:rPr lang="en-US" sz="2400" dirty="0" err="1"/>
              <a:t>huyết</a:t>
            </a:r>
            <a:r>
              <a:rPr lang="en-US" sz="2400" dirty="0"/>
              <a:t> </a:t>
            </a:r>
            <a:r>
              <a:rPr lang="en-US" sz="2400" dirty="0" err="1"/>
              <a:t>trong</a:t>
            </a:r>
            <a:r>
              <a:rPr lang="en-US" sz="2400" dirty="0"/>
              <a:t> ổ </a:t>
            </a:r>
            <a:r>
              <a:rPr lang="en-US" sz="2400" dirty="0" err="1"/>
              <a:t>bụng</a:t>
            </a:r>
            <a:r>
              <a:rPr lang="en-US" sz="2400" dirty="0"/>
              <a:t>. </a:t>
            </a:r>
          </a:p>
        </p:txBody>
      </p:sp>
      <p:sp>
        <p:nvSpPr>
          <p:cNvPr id="384" name="Google Shape;384;p44"/>
          <p:cNvSpPr txBox="1">
            <a:spLocks noGrp="1"/>
          </p:cNvSpPr>
          <p:nvPr>
            <p:ph type="subTitle" idx="1"/>
          </p:nvPr>
        </p:nvSpPr>
        <p:spPr>
          <a:xfrm>
            <a:off x="383571" y="1947173"/>
            <a:ext cx="3265200" cy="1766400"/>
          </a:xfrm>
          <a:prstGeom prst="rect">
            <a:avLst/>
          </a:prstGeom>
        </p:spPr>
        <p:txBody>
          <a:bodyPr spcFirstLastPara="1" wrap="square" lIns="0" tIns="0" rIns="0" bIns="0" anchor="t" anchorCtr="0">
            <a:noAutofit/>
          </a:bodyPr>
          <a:lstStyle/>
          <a:p>
            <a:pPr marL="0" indent="0"/>
            <a:r>
              <a:rPr lang="en-US" dirty="0">
                <a:latin typeface="+mj-lt"/>
              </a:rPr>
              <a:t>Protocol:     -</a:t>
            </a:r>
            <a:r>
              <a:rPr lang="en-US" dirty="0" err="1">
                <a:latin typeface="+mj-lt"/>
              </a:rPr>
              <a:t>Thì</a:t>
            </a:r>
            <a:r>
              <a:rPr lang="en-US" dirty="0">
                <a:latin typeface="+mj-lt"/>
              </a:rPr>
              <a:t> </a:t>
            </a:r>
            <a:r>
              <a:rPr lang="en-US" dirty="0" err="1">
                <a:latin typeface="+mj-lt"/>
              </a:rPr>
              <a:t>không</a:t>
            </a:r>
            <a:r>
              <a:rPr lang="en-US" dirty="0">
                <a:latin typeface="+mj-lt"/>
              </a:rPr>
              <a:t> </a:t>
            </a:r>
            <a:r>
              <a:rPr lang="en-US" dirty="0" err="1">
                <a:latin typeface="+mj-lt"/>
              </a:rPr>
              <a:t>thuốc</a:t>
            </a:r>
            <a:endParaRPr lang="en-US" dirty="0">
              <a:latin typeface="+mj-lt"/>
            </a:endParaRPr>
          </a:p>
          <a:p>
            <a:pPr marL="0" indent="0"/>
            <a:r>
              <a:rPr lang="en-US" dirty="0">
                <a:latin typeface="+mj-lt"/>
              </a:rPr>
              <a:t>                   -</a:t>
            </a:r>
            <a:r>
              <a:rPr lang="en-US" dirty="0" err="1">
                <a:latin typeface="+mj-lt"/>
              </a:rPr>
              <a:t>Thì</a:t>
            </a:r>
            <a:r>
              <a:rPr lang="en-US" dirty="0">
                <a:latin typeface="+mj-lt"/>
              </a:rPr>
              <a:t> </a:t>
            </a:r>
            <a:r>
              <a:rPr lang="en-US" dirty="0" err="1">
                <a:latin typeface="+mj-lt"/>
              </a:rPr>
              <a:t>động</a:t>
            </a:r>
            <a:r>
              <a:rPr lang="en-US" dirty="0">
                <a:latin typeface="+mj-lt"/>
              </a:rPr>
              <a:t> </a:t>
            </a:r>
            <a:r>
              <a:rPr lang="en-US" dirty="0" err="1">
                <a:latin typeface="+mj-lt"/>
              </a:rPr>
              <a:t>mạch</a:t>
            </a:r>
            <a:endParaRPr lang="en-US" dirty="0">
              <a:latin typeface="+mj-lt"/>
            </a:endParaRPr>
          </a:p>
          <a:p>
            <a:pPr marL="0" indent="0"/>
            <a:r>
              <a:rPr lang="en-US" dirty="0">
                <a:latin typeface="+mj-lt"/>
              </a:rPr>
              <a:t>                   -</a:t>
            </a:r>
            <a:r>
              <a:rPr lang="en-US" dirty="0" err="1">
                <a:latin typeface="+mj-lt"/>
              </a:rPr>
              <a:t>Thì</a:t>
            </a:r>
            <a:r>
              <a:rPr lang="en-US" dirty="0">
                <a:latin typeface="+mj-lt"/>
              </a:rPr>
              <a:t> </a:t>
            </a:r>
            <a:r>
              <a:rPr lang="en-US" dirty="0" err="1">
                <a:latin typeface="+mj-lt"/>
              </a:rPr>
              <a:t>tĩnh</a:t>
            </a:r>
            <a:r>
              <a:rPr lang="en-US" dirty="0">
                <a:latin typeface="+mj-lt"/>
              </a:rPr>
              <a:t> </a:t>
            </a:r>
            <a:r>
              <a:rPr lang="en-US" dirty="0" err="1">
                <a:latin typeface="+mj-lt"/>
              </a:rPr>
              <a:t>mạch</a:t>
            </a:r>
            <a:endParaRPr lang="en-US" dirty="0">
              <a:latin typeface="+mj-lt"/>
            </a:endParaRPr>
          </a:p>
          <a:p>
            <a:pPr marL="0" indent="0"/>
            <a:r>
              <a:rPr lang="en-US" dirty="0">
                <a:latin typeface="+mj-lt"/>
              </a:rPr>
              <a:t>                   -</a:t>
            </a:r>
            <a:r>
              <a:rPr lang="en-US" dirty="0" err="1">
                <a:latin typeface="+mj-lt"/>
              </a:rPr>
              <a:t>Thì</a:t>
            </a:r>
            <a:r>
              <a:rPr lang="en-US" dirty="0">
                <a:latin typeface="+mj-lt"/>
              </a:rPr>
              <a:t> </a:t>
            </a:r>
            <a:r>
              <a:rPr lang="en-US" dirty="0" err="1">
                <a:latin typeface="+mj-lt"/>
              </a:rPr>
              <a:t>muộn</a:t>
            </a:r>
            <a:r>
              <a:rPr lang="en-US" dirty="0">
                <a:latin typeface="+mj-lt"/>
              </a:rPr>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67" y="466125"/>
            <a:ext cx="8519735" cy="43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277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663311" y="582690"/>
            <a:ext cx="2766045" cy="56663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ct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3.9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Tổng</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kết</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09" t="21312" r="16072" b="74336"/>
          <a:stretch/>
        </p:blipFill>
        <p:spPr bwMode="auto">
          <a:xfrm>
            <a:off x="1090105" y="1282586"/>
            <a:ext cx="6892850" cy="371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195" y="1793290"/>
            <a:ext cx="5948039" cy="399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193" y="2423604"/>
            <a:ext cx="7001897" cy="443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193" y="3577701"/>
            <a:ext cx="6488392" cy="545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193" y="3079995"/>
            <a:ext cx="4281551" cy="351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782" y="1275905"/>
            <a:ext cx="371303" cy="371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oogle Shape;1094;p73"/>
          <p:cNvGrpSpPr/>
          <p:nvPr/>
        </p:nvGrpSpPr>
        <p:grpSpPr>
          <a:xfrm>
            <a:off x="523782" y="1884150"/>
            <a:ext cx="389465" cy="217890"/>
            <a:chOff x="3254824" y="1412550"/>
            <a:chExt cx="465506" cy="460447"/>
          </a:xfrm>
        </p:grpSpPr>
        <p:sp>
          <p:nvSpPr>
            <p:cNvPr id="11" name="Google Shape;1095;p73"/>
            <p:cNvSpPr/>
            <p:nvPr/>
          </p:nvSpPr>
          <p:spPr>
            <a:xfrm>
              <a:off x="3448241" y="1669526"/>
              <a:ext cx="78744" cy="123108"/>
            </a:xfrm>
            <a:custGeom>
              <a:avLst/>
              <a:gdLst/>
              <a:ahLst/>
              <a:cxnLst/>
              <a:rect l="l" t="t" r="r" b="b"/>
              <a:pathLst>
                <a:path w="1120" h="1751" extrusionOk="0">
                  <a:moveTo>
                    <a:pt x="131" y="1"/>
                  </a:moveTo>
                  <a:lnTo>
                    <a:pt x="0" y="1751"/>
                  </a:lnTo>
                  <a:lnTo>
                    <a:pt x="1119" y="1751"/>
                  </a:lnTo>
                  <a:lnTo>
                    <a:pt x="964" y="1"/>
                  </a:lnTo>
                  <a:cubicBezTo>
                    <a:pt x="845" y="84"/>
                    <a:pt x="703" y="120"/>
                    <a:pt x="548" y="120"/>
                  </a:cubicBezTo>
                  <a:cubicBezTo>
                    <a:pt x="405" y="120"/>
                    <a:pt x="250" y="84"/>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2" name="Google Shape;1096;p73"/>
            <p:cNvSpPr/>
            <p:nvPr/>
          </p:nvSpPr>
          <p:spPr>
            <a:xfrm>
              <a:off x="3289978" y="1612647"/>
              <a:ext cx="165855" cy="104899"/>
            </a:xfrm>
            <a:custGeom>
              <a:avLst/>
              <a:gdLst/>
              <a:ahLst/>
              <a:cxnLst/>
              <a:rect l="l" t="t" r="r" b="b"/>
              <a:pathLst>
                <a:path w="2359" h="1492" extrusionOk="0">
                  <a:moveTo>
                    <a:pt x="2037" y="0"/>
                  </a:moveTo>
                  <a:lnTo>
                    <a:pt x="25" y="988"/>
                  </a:lnTo>
                  <a:cubicBezTo>
                    <a:pt x="25" y="988"/>
                    <a:pt x="1" y="1024"/>
                    <a:pt x="25" y="1036"/>
                  </a:cubicBezTo>
                  <a:cubicBezTo>
                    <a:pt x="160" y="1324"/>
                    <a:pt x="446" y="1491"/>
                    <a:pt x="741" y="1491"/>
                  </a:cubicBezTo>
                  <a:cubicBezTo>
                    <a:pt x="861" y="1491"/>
                    <a:pt x="983" y="1463"/>
                    <a:pt x="1096" y="1405"/>
                  </a:cubicBezTo>
                  <a:lnTo>
                    <a:pt x="2358" y="786"/>
                  </a:lnTo>
                  <a:cubicBezTo>
                    <a:pt x="2168" y="643"/>
                    <a:pt x="2025" y="417"/>
                    <a:pt x="2025" y="155"/>
                  </a:cubicBezTo>
                  <a:cubicBezTo>
                    <a:pt x="2025" y="95"/>
                    <a:pt x="2025" y="48"/>
                    <a:pt x="20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3" name="Google Shape;1097;p73"/>
            <p:cNvSpPr/>
            <p:nvPr/>
          </p:nvSpPr>
          <p:spPr>
            <a:xfrm>
              <a:off x="3519393" y="1610959"/>
              <a:ext cx="166629" cy="106235"/>
            </a:xfrm>
            <a:custGeom>
              <a:avLst/>
              <a:gdLst/>
              <a:ahLst/>
              <a:cxnLst/>
              <a:rect l="l" t="t" r="r" b="b"/>
              <a:pathLst>
                <a:path w="2370" h="1511" extrusionOk="0">
                  <a:moveTo>
                    <a:pt x="310" y="0"/>
                  </a:moveTo>
                  <a:cubicBezTo>
                    <a:pt x="333" y="60"/>
                    <a:pt x="333" y="107"/>
                    <a:pt x="333" y="167"/>
                  </a:cubicBezTo>
                  <a:cubicBezTo>
                    <a:pt x="333" y="417"/>
                    <a:pt x="191" y="655"/>
                    <a:pt x="0" y="786"/>
                  </a:cubicBezTo>
                  <a:lnTo>
                    <a:pt x="1262" y="1417"/>
                  </a:lnTo>
                  <a:cubicBezTo>
                    <a:pt x="1386" y="1481"/>
                    <a:pt x="1516" y="1511"/>
                    <a:pt x="1641" y="1511"/>
                  </a:cubicBezTo>
                  <a:cubicBezTo>
                    <a:pt x="1937" y="1511"/>
                    <a:pt x="2212" y="1344"/>
                    <a:pt x="2346" y="1060"/>
                  </a:cubicBezTo>
                  <a:cubicBezTo>
                    <a:pt x="2369" y="1048"/>
                    <a:pt x="2346" y="1012"/>
                    <a:pt x="2334" y="1000"/>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4" name="Google Shape;1098;p73"/>
            <p:cNvSpPr/>
            <p:nvPr/>
          </p:nvSpPr>
          <p:spPr>
            <a:xfrm>
              <a:off x="3459912" y="1412550"/>
              <a:ext cx="58707" cy="164168"/>
            </a:xfrm>
            <a:custGeom>
              <a:avLst/>
              <a:gdLst/>
              <a:ahLst/>
              <a:cxnLst/>
              <a:rect l="l" t="t" r="r" b="b"/>
              <a:pathLst>
                <a:path w="835" h="2335" extrusionOk="0">
                  <a:moveTo>
                    <a:pt x="72" y="0"/>
                  </a:moveTo>
                  <a:cubicBezTo>
                    <a:pt x="25" y="0"/>
                    <a:pt x="1" y="24"/>
                    <a:pt x="1" y="72"/>
                  </a:cubicBezTo>
                  <a:lnTo>
                    <a:pt x="1" y="2322"/>
                  </a:lnTo>
                  <a:cubicBezTo>
                    <a:pt x="120" y="2251"/>
                    <a:pt x="263" y="2203"/>
                    <a:pt x="417" y="2203"/>
                  </a:cubicBezTo>
                  <a:cubicBezTo>
                    <a:pt x="560" y="2203"/>
                    <a:pt x="703" y="2251"/>
                    <a:pt x="834" y="2334"/>
                  </a:cubicBezTo>
                  <a:lnTo>
                    <a:pt x="834" y="762"/>
                  </a:lnTo>
                  <a:cubicBezTo>
                    <a:pt x="834" y="346"/>
                    <a:pt x="489" y="0"/>
                    <a:pt x="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5" name="Google Shape;1099;p73"/>
            <p:cNvSpPr/>
            <p:nvPr/>
          </p:nvSpPr>
          <p:spPr>
            <a:xfrm>
              <a:off x="3460756" y="1595843"/>
              <a:ext cx="54488" cy="54488"/>
            </a:xfrm>
            <a:custGeom>
              <a:avLst/>
              <a:gdLst/>
              <a:ahLst/>
              <a:cxnLst/>
              <a:rect l="l" t="t" r="r" b="b"/>
              <a:pathLst>
                <a:path w="775" h="775" extrusionOk="0">
                  <a:moveTo>
                    <a:pt x="394" y="1"/>
                  </a:moveTo>
                  <a:cubicBezTo>
                    <a:pt x="310" y="1"/>
                    <a:pt x="251" y="13"/>
                    <a:pt x="191" y="60"/>
                  </a:cubicBezTo>
                  <a:cubicBezTo>
                    <a:pt x="72" y="132"/>
                    <a:pt x="13" y="251"/>
                    <a:pt x="13" y="382"/>
                  </a:cubicBezTo>
                  <a:cubicBezTo>
                    <a:pt x="1" y="596"/>
                    <a:pt x="179" y="775"/>
                    <a:pt x="394" y="775"/>
                  </a:cubicBezTo>
                  <a:cubicBezTo>
                    <a:pt x="596" y="775"/>
                    <a:pt x="775" y="596"/>
                    <a:pt x="775" y="382"/>
                  </a:cubicBezTo>
                  <a:cubicBezTo>
                    <a:pt x="775" y="275"/>
                    <a:pt x="727" y="191"/>
                    <a:pt x="655" y="120"/>
                  </a:cubicBezTo>
                  <a:cubicBezTo>
                    <a:pt x="584" y="37"/>
                    <a:pt x="489"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6" name="Google Shape;1100;p73"/>
            <p:cNvSpPr/>
            <p:nvPr/>
          </p:nvSpPr>
          <p:spPr>
            <a:xfrm>
              <a:off x="3254824" y="1818509"/>
              <a:ext cx="465506" cy="54488"/>
            </a:xfrm>
            <a:custGeom>
              <a:avLst/>
              <a:gdLst/>
              <a:ahLst/>
              <a:cxnLst/>
              <a:rect l="l" t="t" r="r" b="b"/>
              <a:pathLst>
                <a:path w="6621" h="775" extrusionOk="0">
                  <a:moveTo>
                    <a:pt x="2739" y="1"/>
                  </a:moveTo>
                  <a:lnTo>
                    <a:pt x="2703" y="382"/>
                  </a:lnTo>
                  <a:lnTo>
                    <a:pt x="227" y="382"/>
                  </a:lnTo>
                  <a:cubicBezTo>
                    <a:pt x="132" y="382"/>
                    <a:pt x="48" y="441"/>
                    <a:pt x="25" y="537"/>
                  </a:cubicBezTo>
                  <a:cubicBezTo>
                    <a:pt x="1" y="668"/>
                    <a:pt x="84" y="775"/>
                    <a:pt x="227" y="775"/>
                  </a:cubicBezTo>
                  <a:lnTo>
                    <a:pt x="6394" y="775"/>
                  </a:lnTo>
                  <a:cubicBezTo>
                    <a:pt x="6490" y="775"/>
                    <a:pt x="6573" y="715"/>
                    <a:pt x="6597" y="620"/>
                  </a:cubicBezTo>
                  <a:cubicBezTo>
                    <a:pt x="6621" y="501"/>
                    <a:pt x="6537" y="382"/>
                    <a:pt x="6406" y="382"/>
                  </a:cubicBezTo>
                  <a:lnTo>
                    <a:pt x="3930" y="382"/>
                  </a:lnTo>
                  <a:lnTo>
                    <a:pt x="38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grpSp>
        <p:nvGrpSpPr>
          <p:cNvPr id="17" name="Google Shape;1187;p73"/>
          <p:cNvGrpSpPr/>
          <p:nvPr/>
        </p:nvGrpSpPr>
        <p:grpSpPr>
          <a:xfrm>
            <a:off x="567986" y="2518674"/>
            <a:ext cx="375091" cy="253741"/>
            <a:chOff x="4413357" y="1980920"/>
            <a:chExt cx="462203" cy="370099"/>
          </a:xfrm>
        </p:grpSpPr>
        <p:sp>
          <p:nvSpPr>
            <p:cNvPr id="18" name="Google Shape;1188;p73"/>
            <p:cNvSpPr/>
            <p:nvPr/>
          </p:nvSpPr>
          <p:spPr>
            <a:xfrm>
              <a:off x="4413357" y="2037659"/>
              <a:ext cx="128171" cy="267309"/>
            </a:xfrm>
            <a:custGeom>
              <a:avLst/>
              <a:gdLst/>
              <a:ahLst/>
              <a:cxnLst/>
              <a:rect l="l" t="t" r="r" b="b"/>
              <a:pathLst>
                <a:path w="1823" h="3802" extrusionOk="0">
                  <a:moveTo>
                    <a:pt x="1492" y="0"/>
                  </a:moveTo>
                  <a:cubicBezTo>
                    <a:pt x="1439" y="0"/>
                    <a:pt x="1382" y="21"/>
                    <a:pt x="1334" y="63"/>
                  </a:cubicBezTo>
                  <a:cubicBezTo>
                    <a:pt x="965" y="503"/>
                    <a:pt x="1" y="1694"/>
                    <a:pt x="1" y="2349"/>
                  </a:cubicBezTo>
                  <a:cubicBezTo>
                    <a:pt x="1" y="3087"/>
                    <a:pt x="549" y="3694"/>
                    <a:pt x="1275" y="3801"/>
                  </a:cubicBezTo>
                  <a:cubicBezTo>
                    <a:pt x="1013" y="3420"/>
                    <a:pt x="858" y="2956"/>
                    <a:pt x="858" y="2444"/>
                  </a:cubicBezTo>
                  <a:cubicBezTo>
                    <a:pt x="858" y="1968"/>
                    <a:pt x="1132" y="1337"/>
                    <a:pt x="1692" y="503"/>
                  </a:cubicBezTo>
                  <a:cubicBezTo>
                    <a:pt x="1739" y="420"/>
                    <a:pt x="1775" y="361"/>
                    <a:pt x="1823" y="301"/>
                  </a:cubicBezTo>
                  <a:cubicBezTo>
                    <a:pt x="1751" y="218"/>
                    <a:pt x="1680" y="122"/>
                    <a:pt x="1632" y="63"/>
                  </a:cubicBezTo>
                  <a:cubicBezTo>
                    <a:pt x="1596" y="21"/>
                    <a:pt x="1546" y="0"/>
                    <a:pt x="14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19" name="Google Shape;1189;p73"/>
            <p:cNvSpPr/>
            <p:nvPr/>
          </p:nvSpPr>
          <p:spPr>
            <a:xfrm>
              <a:off x="4745703" y="2036815"/>
              <a:ext cx="129858" cy="266465"/>
            </a:xfrm>
            <a:custGeom>
              <a:avLst/>
              <a:gdLst/>
              <a:ahLst/>
              <a:cxnLst/>
              <a:rect l="l" t="t" r="r" b="b"/>
              <a:pathLst>
                <a:path w="1847" h="3790" extrusionOk="0">
                  <a:moveTo>
                    <a:pt x="349" y="0"/>
                  </a:moveTo>
                  <a:cubicBezTo>
                    <a:pt x="295" y="0"/>
                    <a:pt x="239" y="21"/>
                    <a:pt x="191" y="63"/>
                  </a:cubicBezTo>
                  <a:cubicBezTo>
                    <a:pt x="132" y="123"/>
                    <a:pt x="72" y="218"/>
                    <a:pt x="1" y="301"/>
                  </a:cubicBezTo>
                  <a:cubicBezTo>
                    <a:pt x="48" y="361"/>
                    <a:pt x="84" y="432"/>
                    <a:pt x="132" y="492"/>
                  </a:cubicBezTo>
                  <a:cubicBezTo>
                    <a:pt x="703" y="1325"/>
                    <a:pt x="965" y="1968"/>
                    <a:pt x="965" y="2444"/>
                  </a:cubicBezTo>
                  <a:cubicBezTo>
                    <a:pt x="965" y="2932"/>
                    <a:pt x="822" y="3409"/>
                    <a:pt x="548" y="3790"/>
                  </a:cubicBezTo>
                  <a:cubicBezTo>
                    <a:pt x="1287" y="3682"/>
                    <a:pt x="1834" y="3075"/>
                    <a:pt x="1834" y="2325"/>
                  </a:cubicBezTo>
                  <a:cubicBezTo>
                    <a:pt x="1846" y="1706"/>
                    <a:pt x="882" y="515"/>
                    <a:pt x="489" y="63"/>
                  </a:cubicBezTo>
                  <a:cubicBezTo>
                    <a:pt x="453" y="21"/>
                    <a:pt x="403" y="0"/>
                    <a:pt x="3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20" name="Google Shape;1190;p73"/>
            <p:cNvSpPr/>
            <p:nvPr/>
          </p:nvSpPr>
          <p:spPr>
            <a:xfrm>
              <a:off x="4602556" y="2161752"/>
              <a:ext cx="81275" cy="72909"/>
            </a:xfrm>
            <a:custGeom>
              <a:avLst/>
              <a:gdLst/>
              <a:ahLst/>
              <a:cxnLst/>
              <a:rect l="l" t="t" r="r" b="b"/>
              <a:pathLst>
                <a:path w="1156" h="1037" extrusionOk="0">
                  <a:moveTo>
                    <a:pt x="406" y="0"/>
                  </a:moveTo>
                  <a:lnTo>
                    <a:pt x="1" y="655"/>
                  </a:lnTo>
                  <a:lnTo>
                    <a:pt x="560" y="655"/>
                  </a:lnTo>
                  <a:cubicBezTo>
                    <a:pt x="668" y="655"/>
                    <a:pt x="751" y="739"/>
                    <a:pt x="751" y="846"/>
                  </a:cubicBezTo>
                  <a:lnTo>
                    <a:pt x="751" y="1036"/>
                  </a:lnTo>
                  <a:lnTo>
                    <a:pt x="1156" y="381"/>
                  </a:lnTo>
                  <a:lnTo>
                    <a:pt x="596" y="381"/>
                  </a:lnTo>
                  <a:cubicBezTo>
                    <a:pt x="489" y="370"/>
                    <a:pt x="406" y="274"/>
                    <a:pt x="406" y="179"/>
                  </a:cubicBezTo>
                  <a:lnTo>
                    <a:pt x="4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21" name="Google Shape;1191;p73"/>
            <p:cNvSpPr/>
            <p:nvPr/>
          </p:nvSpPr>
          <p:spPr>
            <a:xfrm>
              <a:off x="4500469" y="1980920"/>
              <a:ext cx="287206" cy="370099"/>
            </a:xfrm>
            <a:custGeom>
              <a:avLst/>
              <a:gdLst/>
              <a:ahLst/>
              <a:cxnLst/>
              <a:rect l="l" t="t" r="r" b="b"/>
              <a:pathLst>
                <a:path w="4085" h="5264" extrusionOk="0">
                  <a:moveTo>
                    <a:pt x="2034" y="1695"/>
                  </a:moveTo>
                  <a:cubicBezTo>
                    <a:pt x="2067" y="1695"/>
                    <a:pt x="2101" y="1705"/>
                    <a:pt x="2131" y="1727"/>
                  </a:cubicBezTo>
                  <a:cubicBezTo>
                    <a:pt x="2191" y="1751"/>
                    <a:pt x="2227" y="1822"/>
                    <a:pt x="2227" y="1906"/>
                  </a:cubicBezTo>
                  <a:lnTo>
                    <a:pt x="2227" y="2572"/>
                  </a:lnTo>
                  <a:lnTo>
                    <a:pt x="2941" y="2572"/>
                  </a:lnTo>
                  <a:cubicBezTo>
                    <a:pt x="3012" y="2572"/>
                    <a:pt x="3072" y="2620"/>
                    <a:pt x="3108" y="2680"/>
                  </a:cubicBezTo>
                  <a:cubicBezTo>
                    <a:pt x="3167" y="2739"/>
                    <a:pt x="3143" y="2811"/>
                    <a:pt x="3120" y="2870"/>
                  </a:cubicBezTo>
                  <a:lnTo>
                    <a:pt x="2179" y="4382"/>
                  </a:lnTo>
                  <a:cubicBezTo>
                    <a:pt x="2155" y="4442"/>
                    <a:pt x="2072" y="4477"/>
                    <a:pt x="2012" y="4477"/>
                  </a:cubicBezTo>
                  <a:cubicBezTo>
                    <a:pt x="1989" y="4477"/>
                    <a:pt x="1953" y="4466"/>
                    <a:pt x="1929" y="4442"/>
                  </a:cubicBezTo>
                  <a:cubicBezTo>
                    <a:pt x="1869" y="4418"/>
                    <a:pt x="1822" y="4347"/>
                    <a:pt x="1822" y="4263"/>
                  </a:cubicBezTo>
                  <a:lnTo>
                    <a:pt x="1822" y="3596"/>
                  </a:lnTo>
                  <a:lnTo>
                    <a:pt x="1107" y="3596"/>
                  </a:lnTo>
                  <a:cubicBezTo>
                    <a:pt x="1036" y="3596"/>
                    <a:pt x="977" y="3549"/>
                    <a:pt x="941" y="3489"/>
                  </a:cubicBezTo>
                  <a:cubicBezTo>
                    <a:pt x="917" y="3430"/>
                    <a:pt x="917" y="3358"/>
                    <a:pt x="941" y="3299"/>
                  </a:cubicBezTo>
                  <a:lnTo>
                    <a:pt x="1881" y="1787"/>
                  </a:lnTo>
                  <a:cubicBezTo>
                    <a:pt x="1919" y="1726"/>
                    <a:pt x="1976" y="1695"/>
                    <a:pt x="2034" y="1695"/>
                  </a:cubicBezTo>
                  <a:close/>
                  <a:moveTo>
                    <a:pt x="2051" y="1"/>
                  </a:moveTo>
                  <a:cubicBezTo>
                    <a:pt x="1997" y="1"/>
                    <a:pt x="1941" y="25"/>
                    <a:pt x="1893" y="72"/>
                  </a:cubicBezTo>
                  <a:cubicBezTo>
                    <a:pt x="1441" y="608"/>
                    <a:pt x="0" y="2322"/>
                    <a:pt x="0" y="3251"/>
                  </a:cubicBezTo>
                  <a:cubicBezTo>
                    <a:pt x="0" y="4370"/>
                    <a:pt x="917" y="5263"/>
                    <a:pt x="2048" y="5263"/>
                  </a:cubicBezTo>
                  <a:cubicBezTo>
                    <a:pt x="3179" y="5263"/>
                    <a:pt x="4084" y="4358"/>
                    <a:pt x="4084" y="3251"/>
                  </a:cubicBezTo>
                  <a:cubicBezTo>
                    <a:pt x="4084" y="2334"/>
                    <a:pt x="2655" y="608"/>
                    <a:pt x="2191" y="72"/>
                  </a:cubicBezTo>
                  <a:cubicBezTo>
                    <a:pt x="2155" y="25"/>
                    <a:pt x="2105" y="1"/>
                    <a:pt x="2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grpSp>
        <p:nvGrpSpPr>
          <p:cNvPr id="22" name="Google Shape;1358;p73"/>
          <p:cNvGrpSpPr/>
          <p:nvPr/>
        </p:nvGrpSpPr>
        <p:grpSpPr>
          <a:xfrm>
            <a:off x="534350" y="3112410"/>
            <a:ext cx="414624" cy="286478"/>
            <a:chOff x="5756941" y="3392283"/>
            <a:chExt cx="458828" cy="462132"/>
          </a:xfrm>
        </p:grpSpPr>
        <p:sp>
          <p:nvSpPr>
            <p:cNvPr id="23" name="Google Shape;1359;p73"/>
            <p:cNvSpPr/>
            <p:nvPr/>
          </p:nvSpPr>
          <p:spPr>
            <a:xfrm>
              <a:off x="6018134" y="3478903"/>
              <a:ext cx="197634" cy="375512"/>
            </a:xfrm>
            <a:custGeom>
              <a:avLst/>
              <a:gdLst/>
              <a:ahLst/>
              <a:cxnLst/>
              <a:rect l="l" t="t" r="r" b="b"/>
              <a:pathLst>
                <a:path w="2811" h="5341" extrusionOk="0">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24" name="Google Shape;1360;p73"/>
            <p:cNvSpPr/>
            <p:nvPr/>
          </p:nvSpPr>
          <p:spPr>
            <a:xfrm>
              <a:off x="5756941" y="3479325"/>
              <a:ext cx="196791" cy="375091"/>
            </a:xfrm>
            <a:custGeom>
              <a:avLst/>
              <a:gdLst/>
              <a:ahLst/>
              <a:cxnLst/>
              <a:rect l="l" t="t" r="r" b="b"/>
              <a:pathLst>
                <a:path w="2799" h="5335" extrusionOk="0">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25" name="Google Shape;1361;p73"/>
            <p:cNvSpPr/>
            <p:nvPr/>
          </p:nvSpPr>
          <p:spPr>
            <a:xfrm>
              <a:off x="6029806" y="3540493"/>
              <a:ext cx="84650" cy="40216"/>
            </a:xfrm>
            <a:custGeom>
              <a:avLst/>
              <a:gdLst/>
              <a:ahLst/>
              <a:cxnLst/>
              <a:rect l="l" t="t" r="r" b="b"/>
              <a:pathLst>
                <a:path w="1204" h="572" extrusionOk="0">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26" name="Google Shape;1362;p73"/>
            <p:cNvSpPr/>
            <p:nvPr/>
          </p:nvSpPr>
          <p:spPr>
            <a:xfrm>
              <a:off x="5856567" y="3392283"/>
              <a:ext cx="257888" cy="260419"/>
            </a:xfrm>
            <a:custGeom>
              <a:avLst/>
              <a:gdLst/>
              <a:ahLst/>
              <a:cxnLst/>
              <a:rect l="l" t="t" r="r" b="b"/>
              <a:pathLst>
                <a:path w="3668" h="3704" extrusionOk="0">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27" name="Google Shape;1363;p73"/>
            <p:cNvSpPr/>
            <p:nvPr/>
          </p:nvSpPr>
          <p:spPr>
            <a:xfrm>
              <a:off x="5855723" y="3472645"/>
              <a:ext cx="99696" cy="40286"/>
            </a:xfrm>
            <a:custGeom>
              <a:avLst/>
              <a:gdLst/>
              <a:ahLst/>
              <a:cxnLst/>
              <a:rect l="l" t="t" r="r" b="b"/>
              <a:pathLst>
                <a:path w="1418" h="573" extrusionOk="0">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grpSp>
        <p:nvGrpSpPr>
          <p:cNvPr id="28" name="Google Shape;1447;p73"/>
          <p:cNvGrpSpPr/>
          <p:nvPr/>
        </p:nvGrpSpPr>
        <p:grpSpPr>
          <a:xfrm>
            <a:off x="524152" y="3655161"/>
            <a:ext cx="462131" cy="390209"/>
            <a:chOff x="6322005" y="3961497"/>
            <a:chExt cx="462131" cy="390209"/>
          </a:xfrm>
        </p:grpSpPr>
        <p:sp>
          <p:nvSpPr>
            <p:cNvPr id="29" name="Google Shape;1448;p73"/>
            <p:cNvSpPr/>
            <p:nvPr/>
          </p:nvSpPr>
          <p:spPr>
            <a:xfrm>
              <a:off x="6491939" y="4052757"/>
              <a:ext cx="192572" cy="103071"/>
            </a:xfrm>
            <a:custGeom>
              <a:avLst/>
              <a:gdLst/>
              <a:ahLst/>
              <a:cxnLst/>
              <a:rect l="l" t="t" r="r" b="b"/>
              <a:pathLst>
                <a:path w="2739" h="1466" extrusionOk="0">
                  <a:moveTo>
                    <a:pt x="0" y="1"/>
                  </a:moveTo>
                  <a:lnTo>
                    <a:pt x="0" y="1465"/>
                  </a:lnTo>
                  <a:lnTo>
                    <a:pt x="2739" y="1465"/>
                  </a:lnTo>
                  <a:lnTo>
                    <a:pt x="27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30" name="Google Shape;1449;p73"/>
            <p:cNvSpPr/>
            <p:nvPr/>
          </p:nvSpPr>
          <p:spPr>
            <a:xfrm>
              <a:off x="6322005" y="3961497"/>
              <a:ext cx="462131" cy="302322"/>
            </a:xfrm>
            <a:custGeom>
              <a:avLst/>
              <a:gdLst/>
              <a:ahLst/>
              <a:cxnLst/>
              <a:rect l="l" t="t" r="r" b="b"/>
              <a:pathLst>
                <a:path w="6573" h="4300" extrusionOk="0">
                  <a:moveTo>
                    <a:pt x="1286" y="1072"/>
                  </a:moveTo>
                  <a:cubicBezTo>
                    <a:pt x="1381" y="1072"/>
                    <a:pt x="1453" y="1132"/>
                    <a:pt x="1488" y="1215"/>
                  </a:cubicBezTo>
                  <a:cubicBezTo>
                    <a:pt x="1512" y="1346"/>
                    <a:pt x="1417" y="1477"/>
                    <a:pt x="1286" y="1477"/>
                  </a:cubicBezTo>
                  <a:lnTo>
                    <a:pt x="953" y="1477"/>
                  </a:lnTo>
                  <a:cubicBezTo>
                    <a:pt x="846" y="1477"/>
                    <a:pt x="750" y="1382"/>
                    <a:pt x="750" y="1275"/>
                  </a:cubicBezTo>
                  <a:cubicBezTo>
                    <a:pt x="774" y="1156"/>
                    <a:pt x="857" y="1072"/>
                    <a:pt x="965" y="1072"/>
                  </a:cubicBezTo>
                  <a:close/>
                  <a:moveTo>
                    <a:pt x="1286" y="1834"/>
                  </a:moveTo>
                  <a:cubicBezTo>
                    <a:pt x="1393" y="1834"/>
                    <a:pt x="1488" y="1906"/>
                    <a:pt x="1488" y="2013"/>
                  </a:cubicBezTo>
                  <a:cubicBezTo>
                    <a:pt x="1488" y="2108"/>
                    <a:pt x="1393" y="2204"/>
                    <a:pt x="1286" y="2204"/>
                  </a:cubicBezTo>
                  <a:lnTo>
                    <a:pt x="965" y="2204"/>
                  </a:lnTo>
                  <a:cubicBezTo>
                    <a:pt x="857" y="2204"/>
                    <a:pt x="774" y="2108"/>
                    <a:pt x="774" y="2013"/>
                  </a:cubicBezTo>
                  <a:cubicBezTo>
                    <a:pt x="786" y="1918"/>
                    <a:pt x="869" y="1834"/>
                    <a:pt x="977" y="1834"/>
                  </a:cubicBezTo>
                  <a:close/>
                  <a:moveTo>
                    <a:pt x="1286" y="2608"/>
                  </a:moveTo>
                  <a:cubicBezTo>
                    <a:pt x="1381" y="2608"/>
                    <a:pt x="1453" y="2668"/>
                    <a:pt x="1488" y="2751"/>
                  </a:cubicBezTo>
                  <a:cubicBezTo>
                    <a:pt x="1512" y="2882"/>
                    <a:pt x="1417" y="3001"/>
                    <a:pt x="1286" y="3001"/>
                  </a:cubicBezTo>
                  <a:lnTo>
                    <a:pt x="953" y="3001"/>
                  </a:lnTo>
                  <a:cubicBezTo>
                    <a:pt x="846" y="3001"/>
                    <a:pt x="750" y="2918"/>
                    <a:pt x="750" y="2811"/>
                  </a:cubicBezTo>
                  <a:cubicBezTo>
                    <a:pt x="774" y="2692"/>
                    <a:pt x="857" y="2608"/>
                    <a:pt x="965" y="2608"/>
                  </a:cubicBezTo>
                  <a:close/>
                  <a:moveTo>
                    <a:pt x="5358" y="906"/>
                  </a:moveTo>
                  <a:cubicBezTo>
                    <a:pt x="5453" y="906"/>
                    <a:pt x="5549" y="1001"/>
                    <a:pt x="5549" y="1096"/>
                  </a:cubicBezTo>
                  <a:lnTo>
                    <a:pt x="5549" y="2966"/>
                  </a:lnTo>
                  <a:cubicBezTo>
                    <a:pt x="5549" y="3061"/>
                    <a:pt x="5453" y="3156"/>
                    <a:pt x="5358" y="3156"/>
                  </a:cubicBezTo>
                  <a:lnTo>
                    <a:pt x="2227" y="3156"/>
                  </a:lnTo>
                  <a:cubicBezTo>
                    <a:pt x="2120" y="3156"/>
                    <a:pt x="2036" y="3061"/>
                    <a:pt x="2036" y="2966"/>
                  </a:cubicBezTo>
                  <a:lnTo>
                    <a:pt x="2036" y="1096"/>
                  </a:lnTo>
                  <a:cubicBezTo>
                    <a:pt x="2036" y="1001"/>
                    <a:pt x="2120" y="906"/>
                    <a:pt x="2227" y="906"/>
                  </a:cubicBezTo>
                  <a:close/>
                  <a:moveTo>
                    <a:pt x="3017" y="3531"/>
                  </a:moveTo>
                  <a:cubicBezTo>
                    <a:pt x="3052" y="3531"/>
                    <a:pt x="3088" y="3540"/>
                    <a:pt x="3120" y="3561"/>
                  </a:cubicBezTo>
                  <a:cubicBezTo>
                    <a:pt x="3179" y="3597"/>
                    <a:pt x="3227" y="3692"/>
                    <a:pt x="3215" y="3763"/>
                  </a:cubicBezTo>
                  <a:cubicBezTo>
                    <a:pt x="3191" y="3858"/>
                    <a:pt x="3108" y="3918"/>
                    <a:pt x="3012" y="3918"/>
                  </a:cubicBezTo>
                  <a:cubicBezTo>
                    <a:pt x="2941" y="3918"/>
                    <a:pt x="2870" y="3870"/>
                    <a:pt x="2834" y="3775"/>
                  </a:cubicBezTo>
                  <a:cubicBezTo>
                    <a:pt x="2810" y="3704"/>
                    <a:pt x="2834" y="3620"/>
                    <a:pt x="2893" y="3573"/>
                  </a:cubicBezTo>
                  <a:cubicBezTo>
                    <a:pt x="2927" y="3546"/>
                    <a:pt x="2972" y="3531"/>
                    <a:pt x="3017" y="3531"/>
                  </a:cubicBezTo>
                  <a:close/>
                  <a:moveTo>
                    <a:pt x="3791" y="3531"/>
                  </a:moveTo>
                  <a:cubicBezTo>
                    <a:pt x="3826" y="3531"/>
                    <a:pt x="3862" y="3540"/>
                    <a:pt x="3894" y="3561"/>
                  </a:cubicBezTo>
                  <a:cubicBezTo>
                    <a:pt x="3953" y="3597"/>
                    <a:pt x="4001" y="3692"/>
                    <a:pt x="3989" y="3763"/>
                  </a:cubicBezTo>
                  <a:cubicBezTo>
                    <a:pt x="3965" y="3858"/>
                    <a:pt x="3882" y="3918"/>
                    <a:pt x="3786" y="3918"/>
                  </a:cubicBezTo>
                  <a:cubicBezTo>
                    <a:pt x="3715" y="3918"/>
                    <a:pt x="3644" y="3870"/>
                    <a:pt x="3608" y="3775"/>
                  </a:cubicBezTo>
                  <a:cubicBezTo>
                    <a:pt x="3584" y="3704"/>
                    <a:pt x="3608" y="3620"/>
                    <a:pt x="3667" y="3573"/>
                  </a:cubicBezTo>
                  <a:cubicBezTo>
                    <a:pt x="3701" y="3546"/>
                    <a:pt x="3745" y="3531"/>
                    <a:pt x="3791" y="3531"/>
                  </a:cubicBezTo>
                  <a:close/>
                  <a:moveTo>
                    <a:pt x="4553" y="3531"/>
                  </a:moveTo>
                  <a:cubicBezTo>
                    <a:pt x="4588" y="3531"/>
                    <a:pt x="4624" y="3540"/>
                    <a:pt x="4656" y="3561"/>
                  </a:cubicBezTo>
                  <a:cubicBezTo>
                    <a:pt x="4727" y="3597"/>
                    <a:pt x="4775" y="3692"/>
                    <a:pt x="4739" y="3763"/>
                  </a:cubicBezTo>
                  <a:cubicBezTo>
                    <a:pt x="4727" y="3858"/>
                    <a:pt x="4644" y="3918"/>
                    <a:pt x="4548" y="3918"/>
                  </a:cubicBezTo>
                  <a:cubicBezTo>
                    <a:pt x="4477" y="3918"/>
                    <a:pt x="4406" y="3858"/>
                    <a:pt x="4370" y="3775"/>
                  </a:cubicBezTo>
                  <a:cubicBezTo>
                    <a:pt x="4346" y="3704"/>
                    <a:pt x="4370" y="3620"/>
                    <a:pt x="4429" y="3573"/>
                  </a:cubicBezTo>
                  <a:cubicBezTo>
                    <a:pt x="4463" y="3546"/>
                    <a:pt x="4507" y="3531"/>
                    <a:pt x="4553" y="3531"/>
                  </a:cubicBezTo>
                  <a:close/>
                  <a:moveTo>
                    <a:pt x="679" y="1"/>
                  </a:moveTo>
                  <a:cubicBezTo>
                    <a:pt x="310" y="1"/>
                    <a:pt x="0" y="310"/>
                    <a:pt x="0" y="680"/>
                  </a:cubicBezTo>
                  <a:lnTo>
                    <a:pt x="0" y="4299"/>
                  </a:lnTo>
                  <a:lnTo>
                    <a:pt x="6572" y="4299"/>
                  </a:lnTo>
                  <a:lnTo>
                    <a:pt x="6572" y="680"/>
                  </a:lnTo>
                  <a:cubicBezTo>
                    <a:pt x="6572" y="310"/>
                    <a:pt x="6263" y="1"/>
                    <a:pt x="58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31" name="Google Shape;1450;p73"/>
            <p:cNvSpPr/>
            <p:nvPr/>
          </p:nvSpPr>
          <p:spPr>
            <a:xfrm>
              <a:off x="6322005" y="4289695"/>
              <a:ext cx="462131" cy="62011"/>
            </a:xfrm>
            <a:custGeom>
              <a:avLst/>
              <a:gdLst/>
              <a:ahLst/>
              <a:cxnLst/>
              <a:rect l="l" t="t" r="r" b="b"/>
              <a:pathLst>
                <a:path w="6573" h="882" extrusionOk="0">
                  <a:moveTo>
                    <a:pt x="0" y="0"/>
                  </a:moveTo>
                  <a:lnTo>
                    <a:pt x="0" y="214"/>
                  </a:lnTo>
                  <a:cubicBezTo>
                    <a:pt x="0" y="584"/>
                    <a:pt x="310" y="881"/>
                    <a:pt x="679" y="881"/>
                  </a:cubicBezTo>
                  <a:lnTo>
                    <a:pt x="5882" y="881"/>
                  </a:lnTo>
                  <a:cubicBezTo>
                    <a:pt x="6263" y="881"/>
                    <a:pt x="6572" y="584"/>
                    <a:pt x="6572" y="214"/>
                  </a:cubicBezTo>
                  <a:lnTo>
                    <a:pt x="65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spTree>
    <p:extLst>
      <p:ext uri="{BB962C8B-B14F-4D97-AF65-F5344CB8AC3E}">
        <p14:creationId xmlns:p14="http://schemas.microsoft.com/office/powerpoint/2010/main" val="779126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9" name="Picture 2"/>
          <p:cNvPicPr>
            <a:picLocks noChangeAspect="1"/>
          </p:cNvPicPr>
          <p:nvPr/>
        </p:nvPicPr>
        <p:blipFill>
          <a:blip r:embed="rId3"/>
          <a:srcRect/>
          <a:stretch>
            <a:fillRect/>
          </a:stretch>
        </p:blipFill>
        <p:spPr>
          <a:xfrm>
            <a:off x="4006902" y="1143866"/>
            <a:ext cx="5137098" cy="2889618"/>
          </a:xfrm>
          <a:prstGeom prst="ellipse">
            <a:avLst/>
          </a:prstGeom>
          <a:ln>
            <a:noFill/>
          </a:ln>
          <a:effectLst>
            <a:softEdge rad="112500"/>
          </a:effectLst>
        </p:spPr>
      </p:pic>
      <p:sp>
        <p:nvSpPr>
          <p:cNvPr id="352" name="Google Shape;352;p41"/>
          <p:cNvSpPr/>
          <p:nvPr/>
        </p:nvSpPr>
        <p:spPr>
          <a:xfrm>
            <a:off x="891822" y="1932275"/>
            <a:ext cx="5429956"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lvl="0"/>
            <a:r>
              <a:rPr lang="en-US" sz="4000" dirty="0">
                <a:solidFill>
                  <a:schemeClr val="dk2"/>
                </a:solidFill>
                <a:latin typeface="Commissioner ExtraBold"/>
                <a:ea typeface="Commissioner ExtraBold"/>
                <a:cs typeface="Commissioner ExtraBold"/>
                <a:sym typeface="Commissioner ExtraBold"/>
              </a:rPr>
              <a:t>THOÁT VỊ VẾT MỔ</a:t>
            </a:r>
          </a:p>
        </p:txBody>
      </p:sp>
      <p:sp>
        <p:nvSpPr>
          <p:cNvPr id="355" name="Google Shape;355;p41"/>
          <p:cNvSpPr txBox="1">
            <a:spLocks noGrp="1"/>
          </p:cNvSpPr>
          <p:nvPr>
            <p:ph type="title" idx="2"/>
          </p:nvPr>
        </p:nvSpPr>
        <p:spPr>
          <a:xfrm>
            <a:off x="6128006" y="144460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1645785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2"/>
          <p:cNvGrpSpPr/>
          <p:nvPr/>
        </p:nvGrpSpPr>
        <p:grpSpPr>
          <a:xfrm>
            <a:off x="5239786" y="1636515"/>
            <a:ext cx="3548469" cy="1871210"/>
            <a:chOff x="0" y="-95250"/>
            <a:chExt cx="9462583" cy="4989894"/>
          </a:xfrm>
        </p:grpSpPr>
        <p:sp>
          <p:nvSpPr>
            <p:cNvPr id="1048732" name="TextBox 3"/>
            <p:cNvSpPr txBox="1"/>
            <p:nvPr/>
          </p:nvSpPr>
          <p:spPr>
            <a:xfrm>
              <a:off x="0" y="-95250"/>
              <a:ext cx="9462583" cy="1094317"/>
            </a:xfrm>
            <a:prstGeom prst="rect">
              <a:avLst/>
            </a:prstGeom>
          </p:spPr>
          <p:txBody>
            <a:bodyPr lIns="0" tIns="0" rIns="0" bIns="0" rtlCol="0" anchor="t">
              <a:spAutoFit/>
            </a:bodyPr>
            <a:lstStyle/>
            <a:p>
              <a:pPr marL="0" marR="0" lvl="0" indent="0" algn="ctr" defTabSz="914400" rtl="0" eaLnBrk="1" fontAlgn="auto" latinLnBrk="0" hangingPunct="1">
                <a:lnSpc>
                  <a:spcPts val="3220"/>
                </a:lnSpc>
                <a:spcBef>
                  <a:spcPct val="0"/>
                </a:spcBef>
                <a:spcAft>
                  <a:spcPts val="0"/>
                </a:spcAft>
                <a:buClr>
                  <a:srgbClr val="000000"/>
                </a:buClr>
                <a:buSzTx/>
                <a:buFont typeface="Arial"/>
                <a:buNone/>
                <a:tabLst/>
                <a:defRPr/>
              </a:pPr>
              <a:r>
                <a:rPr kumimoji="0" lang="en-US" sz="3100" b="0"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4.1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Tổng</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quan</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
          <p:nvSpPr>
            <p:cNvPr id="1048733" name="TextBox 4"/>
            <p:cNvSpPr txBox="1"/>
            <p:nvPr/>
          </p:nvSpPr>
          <p:spPr>
            <a:xfrm>
              <a:off x="254000" y="1714286"/>
              <a:ext cx="8677492" cy="3180358"/>
            </a:xfrm>
            <a:prstGeom prst="rect">
              <a:avLst/>
            </a:prstGeom>
          </p:spPr>
          <p:txBody>
            <a:bodyPr lIns="0" tIns="0" rIns="0" bIns="0" rtlCol="0" anchor="t">
              <a:spAutoFit/>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2C2C2E"/>
                  </a:solidFill>
                  <a:effectLst/>
                  <a:uLnTx/>
                  <a:uFillTx/>
                  <a:latin typeface="Muli Regular Bold"/>
                  <a:cs typeface="Arial"/>
                  <a:sym typeface="Arial"/>
                </a:rPr>
                <a:t>•Thoát vị vết mổ do thành bụng được đóng không đúng cách</a:t>
              </a:r>
            </a:p>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2C2C2E"/>
                  </a:solidFill>
                  <a:effectLst/>
                  <a:uLnTx/>
                  <a:uFillTx/>
                  <a:latin typeface="Muli Regular Bold"/>
                  <a:cs typeface="Arial"/>
                  <a:sym typeface="Arial"/>
                </a:rPr>
                <a:t>•Tỉ lệ khá cao: 15 – 20%</a:t>
              </a:r>
            </a:p>
            <a:p>
              <a:pPr marL="0" marR="0" lvl="0" indent="0" algn="l" defTabSz="914400" rtl="0" eaLnBrk="1" fontAlgn="auto" latinLnBrk="0" hangingPunct="1">
                <a:lnSpc>
                  <a:spcPts val="3010"/>
                </a:lnSpc>
                <a:spcBef>
                  <a:spcPct val="0"/>
                </a:spcBef>
                <a:spcAft>
                  <a:spcPts val="0"/>
                </a:spcAft>
                <a:buClr>
                  <a:srgbClr val="000000"/>
                </a:buClr>
                <a:buSzTx/>
                <a:buFont typeface="Arial"/>
                <a:buNone/>
                <a:tabLst/>
                <a:defRPr/>
              </a:pPr>
              <a:endParaRPr kumimoji="0" lang="en-US" sz="1500" b="0" i="0" u="none" strike="noStrike" kern="0" cap="none" spc="0" normalizeH="0" baseline="0" noProof="0">
                <a:ln>
                  <a:noFill/>
                </a:ln>
                <a:solidFill>
                  <a:srgbClr val="2C2C2E"/>
                </a:solidFill>
                <a:effectLst/>
                <a:uLnTx/>
                <a:uFillTx/>
                <a:latin typeface="Muli Regular Bold"/>
                <a:cs typeface="Arial"/>
                <a:sym typeface="Arial"/>
              </a:endParaRPr>
            </a:p>
          </p:txBody>
        </p:sp>
      </p:grpSp>
      <p:pic>
        <p:nvPicPr>
          <p:cNvPr id="2097198" name="Picture 5"/>
          <p:cNvPicPr>
            <a:picLocks noChangeAspect="1"/>
          </p:cNvPicPr>
          <p:nvPr/>
        </p:nvPicPr>
        <p:blipFill>
          <a:blip r:embed="rId3"/>
          <a:srcRect/>
          <a:stretch>
            <a:fillRect/>
          </a:stretch>
        </p:blipFill>
        <p:spPr>
          <a:xfrm rot="-255364">
            <a:off x="5296514" y="2089594"/>
            <a:ext cx="3331104" cy="248319"/>
          </a:xfrm>
          <a:prstGeom prst="rect">
            <a:avLst/>
          </a:prstGeom>
        </p:spPr>
      </p:pic>
      <p:pic>
        <p:nvPicPr>
          <p:cNvPr id="2097199" name="Picture 6"/>
          <p:cNvPicPr>
            <a:picLocks noChangeAspect="1"/>
          </p:cNvPicPr>
          <p:nvPr/>
        </p:nvPicPr>
        <p:blipFill>
          <a:blip r:embed="rId4"/>
          <a:srcRect r="1233" b="84121"/>
          <a:stretch>
            <a:fillRect/>
          </a:stretch>
        </p:blipFill>
        <p:spPr>
          <a:xfrm>
            <a:off x="-289027" y="4629150"/>
            <a:ext cx="9547952" cy="774454"/>
          </a:xfrm>
          <a:prstGeom prst="rect">
            <a:avLst/>
          </a:prstGeom>
        </p:spPr>
      </p:pic>
      <p:pic>
        <p:nvPicPr>
          <p:cNvPr id="2097200" name="Picture 7"/>
          <p:cNvPicPr>
            <a:picLocks noChangeAspect="1"/>
          </p:cNvPicPr>
          <p:nvPr/>
        </p:nvPicPr>
        <p:blipFill>
          <a:blip r:embed="rId5"/>
          <a:srcRect/>
          <a:stretch>
            <a:fillRect/>
          </a:stretch>
        </p:blipFill>
        <p:spPr>
          <a:xfrm>
            <a:off x="514350" y="1136896"/>
            <a:ext cx="4315319" cy="3497017"/>
          </a:xfrm>
          <a:prstGeom prst="rect">
            <a:avLst/>
          </a:prstGeom>
        </p:spPr>
      </p:pic>
      <p:pic>
        <p:nvPicPr>
          <p:cNvPr id="2097201" name="Picture 8"/>
          <p:cNvPicPr>
            <a:picLocks noChangeAspect="1"/>
          </p:cNvPicPr>
          <p:nvPr/>
        </p:nvPicPr>
        <p:blipFill>
          <a:blip r:embed="rId6"/>
          <a:srcRect/>
          <a:stretch>
            <a:fillRect/>
          </a:stretch>
        </p:blipFill>
        <p:spPr>
          <a:xfrm>
            <a:off x="7014021" y="-1706561"/>
            <a:ext cx="2712214" cy="2662901"/>
          </a:xfrm>
          <a:prstGeom prst="rect">
            <a:avLst/>
          </a:prstGeom>
        </p:spPr>
      </p:pic>
      <p:pic>
        <p:nvPicPr>
          <p:cNvPr id="2097202" name="Picture 9"/>
          <p:cNvPicPr>
            <a:picLocks noChangeAspect="1"/>
          </p:cNvPicPr>
          <p:nvPr/>
        </p:nvPicPr>
        <p:blipFill>
          <a:blip r:embed="rId7"/>
          <a:srcRect b="21613"/>
          <a:stretch>
            <a:fillRect/>
          </a:stretch>
        </p:blipFill>
        <p:spPr>
          <a:xfrm>
            <a:off x="1181830" y="1309526"/>
            <a:ext cx="2980360" cy="2340094"/>
          </a:xfrm>
          <a:prstGeom prst="rect">
            <a:avLst/>
          </a:prstGeom>
        </p:spPr>
      </p:pic>
      <p:sp>
        <p:nvSpPr>
          <p:cNvPr id="10" name="Rectangle 15"/>
          <p:cNvSpPr/>
          <p:nvPr/>
        </p:nvSpPr>
        <p:spPr>
          <a:xfrm>
            <a:off x="0" y="5147754"/>
            <a:ext cx="5143500"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William W. Hope; Faiz Tuma. Incisional Hernia. Treasure Island (FL): StatPearls Publishing; 2022 Jan-.</a:t>
            </a:r>
          </a:p>
        </p:txBody>
      </p:sp>
    </p:spTree>
    <p:extLst>
      <p:ext uri="{BB962C8B-B14F-4D97-AF65-F5344CB8AC3E}">
        <p14:creationId xmlns:p14="http://schemas.microsoft.com/office/powerpoint/2010/main" val="1178546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3" name="Picture 2"/>
          <p:cNvPicPr>
            <a:picLocks noChangeAspect="1"/>
          </p:cNvPicPr>
          <p:nvPr/>
        </p:nvPicPr>
        <p:blipFill>
          <a:blip r:embed="rId2"/>
          <a:srcRect l="4106" t="868" r="28177"/>
          <a:stretch>
            <a:fillRect/>
          </a:stretch>
        </p:blipFill>
        <p:spPr>
          <a:xfrm rot="5400000">
            <a:off x="2326323" y="-1453591"/>
            <a:ext cx="4152814" cy="8119415"/>
          </a:xfrm>
          <a:prstGeom prst="rect">
            <a:avLst/>
          </a:prstGeom>
        </p:spPr>
      </p:pic>
      <p:pic>
        <p:nvPicPr>
          <p:cNvPr id="2097204" name="Picture 3"/>
          <p:cNvPicPr>
            <a:picLocks noChangeAspect="1"/>
          </p:cNvPicPr>
          <p:nvPr/>
        </p:nvPicPr>
        <p:blipFill>
          <a:blip r:embed="rId3"/>
          <a:srcRect l="15444" r="24646" b="38806"/>
          <a:stretch>
            <a:fillRect/>
          </a:stretch>
        </p:blipFill>
        <p:spPr>
          <a:xfrm rot="5400000">
            <a:off x="1124562" y="422167"/>
            <a:ext cx="3220172" cy="4392970"/>
          </a:xfrm>
          <a:prstGeom prst="rect">
            <a:avLst/>
          </a:prstGeom>
        </p:spPr>
      </p:pic>
      <p:pic>
        <p:nvPicPr>
          <p:cNvPr id="2097205" name="Picture 4"/>
          <p:cNvPicPr>
            <a:picLocks noChangeAspect="1"/>
          </p:cNvPicPr>
          <p:nvPr/>
        </p:nvPicPr>
        <p:blipFill>
          <a:blip r:embed="rId4"/>
          <a:srcRect/>
          <a:stretch>
            <a:fillRect/>
          </a:stretch>
        </p:blipFill>
        <p:spPr>
          <a:xfrm rot="-118389">
            <a:off x="951854" y="1664010"/>
            <a:ext cx="3570674" cy="168796"/>
          </a:xfrm>
          <a:prstGeom prst="rect">
            <a:avLst/>
          </a:prstGeom>
        </p:spPr>
      </p:pic>
      <p:grpSp>
        <p:nvGrpSpPr>
          <p:cNvPr id="113" name="Group 5"/>
          <p:cNvGrpSpPr/>
          <p:nvPr/>
        </p:nvGrpSpPr>
        <p:grpSpPr>
          <a:xfrm>
            <a:off x="1084709" y="1380227"/>
            <a:ext cx="3442752" cy="1734777"/>
            <a:chOff x="0" y="-104775"/>
            <a:chExt cx="9180672" cy="4626073"/>
          </a:xfrm>
        </p:grpSpPr>
        <p:sp>
          <p:nvSpPr>
            <p:cNvPr id="1048740" name="TextBox 6"/>
            <p:cNvSpPr txBox="1"/>
            <p:nvPr/>
          </p:nvSpPr>
          <p:spPr>
            <a:xfrm>
              <a:off x="0" y="1853900"/>
              <a:ext cx="8848056" cy="2667398"/>
            </a:xfrm>
            <a:prstGeom prst="rect">
              <a:avLst/>
            </a:prstGeom>
          </p:spPr>
          <p:txBody>
            <a:bodyPr lIns="0" tIns="0" rIns="0" bIns="0" rtlCol="0" anchor="t">
              <a:spAutoFit/>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2C2C2E"/>
                  </a:solidFill>
                  <a:effectLst/>
                  <a:uLnTx/>
                  <a:uFillTx/>
                  <a:latin typeface="Muli Regular Bold"/>
                  <a:cs typeface="Arial"/>
                  <a:sym typeface="Arial"/>
                </a:rPr>
                <a:t>•Loại phẫu thuật</a:t>
              </a:r>
            </a:p>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2C2C2E"/>
                  </a:solidFill>
                  <a:effectLst/>
                  <a:uLnTx/>
                  <a:uFillTx/>
                  <a:latin typeface="Muli Regular Bold"/>
                  <a:cs typeface="Arial"/>
                  <a:sym typeface="Arial"/>
                </a:rPr>
                <a:t>•Bệnh nhân</a:t>
              </a:r>
            </a:p>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2C2C2E"/>
                  </a:solidFill>
                  <a:effectLst/>
                  <a:uLnTx/>
                  <a:uFillTx/>
                  <a:latin typeface="Muli Regular Bold"/>
                  <a:cs typeface="Arial"/>
                  <a:sym typeface="Arial"/>
                </a:rPr>
                <a:t>•Kỹ thuật đóng bụng</a:t>
              </a:r>
            </a:p>
            <a:p>
              <a:pPr marL="0" marR="0" lvl="0" indent="0" algn="l" defTabSz="914400" rtl="0" eaLnBrk="1" fontAlgn="auto" latinLnBrk="0" hangingPunct="1">
                <a:lnSpc>
                  <a:spcPts val="1518"/>
                </a:lnSpc>
                <a:spcBef>
                  <a:spcPts val="0"/>
                </a:spcBef>
                <a:spcAft>
                  <a:spcPts val="0"/>
                </a:spcAft>
                <a:buClr>
                  <a:srgbClr val="000000"/>
                </a:buClr>
                <a:buSzTx/>
                <a:buFont typeface="Arial"/>
                <a:buNone/>
                <a:tabLst/>
                <a:defRPr/>
              </a:pPr>
              <a:endParaRPr kumimoji="0" lang="en-US" sz="1500" b="0" i="0" u="none" strike="noStrike" kern="0" cap="none" spc="0" normalizeH="0" baseline="0" noProof="0">
                <a:ln>
                  <a:noFill/>
                </a:ln>
                <a:solidFill>
                  <a:srgbClr val="2C2C2E"/>
                </a:solidFill>
                <a:effectLst/>
                <a:uLnTx/>
                <a:uFillTx/>
                <a:latin typeface="Muli Regular Bold"/>
                <a:cs typeface="Arial"/>
                <a:sym typeface="Arial"/>
              </a:endParaRPr>
            </a:p>
          </p:txBody>
        </p:sp>
        <p:sp>
          <p:nvSpPr>
            <p:cNvPr id="1048741" name="TextBox 7"/>
            <p:cNvSpPr txBox="1"/>
            <p:nvPr/>
          </p:nvSpPr>
          <p:spPr>
            <a:xfrm>
              <a:off x="0" y="-104775"/>
              <a:ext cx="9180672" cy="1254534"/>
            </a:xfrm>
            <a:prstGeom prst="rect">
              <a:avLst/>
            </a:prstGeom>
          </p:spPr>
          <p:txBody>
            <a:bodyPr lIns="0" tIns="0" rIns="0" bIns="0" rtlCol="0" anchor="t">
              <a:spAutoFit/>
            </a:bodyPr>
            <a:lstStyle/>
            <a:p>
              <a:pPr marL="0" marR="0" lvl="0" indent="0" algn="l" defTabSz="914400" rtl="0" eaLnBrk="1" fontAlgn="auto" latinLnBrk="0" hangingPunct="1">
                <a:lnSpc>
                  <a:spcPts val="3780"/>
                </a:lnSpc>
                <a:spcBef>
                  <a:spcPct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4.2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Yếu</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tố</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nguy</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cơ</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grpSp>
      <p:pic>
        <p:nvPicPr>
          <p:cNvPr id="2097206" name="Picture 8"/>
          <p:cNvPicPr>
            <a:picLocks noChangeAspect="1"/>
          </p:cNvPicPr>
          <p:nvPr/>
        </p:nvPicPr>
        <p:blipFill>
          <a:blip r:embed="rId4"/>
          <a:srcRect r="26961" b="2089"/>
          <a:stretch>
            <a:fillRect/>
          </a:stretch>
        </p:blipFill>
        <p:spPr>
          <a:xfrm rot="-118389">
            <a:off x="952079" y="2102047"/>
            <a:ext cx="2607962" cy="165269"/>
          </a:xfrm>
          <a:prstGeom prst="rect">
            <a:avLst/>
          </a:prstGeom>
        </p:spPr>
      </p:pic>
      <p:pic>
        <p:nvPicPr>
          <p:cNvPr id="2097207" name="Picture 9"/>
          <p:cNvPicPr>
            <a:picLocks noChangeAspect="1"/>
          </p:cNvPicPr>
          <p:nvPr/>
        </p:nvPicPr>
        <p:blipFill>
          <a:blip r:embed="rId5"/>
          <a:srcRect/>
          <a:stretch>
            <a:fillRect/>
          </a:stretch>
        </p:blipFill>
        <p:spPr>
          <a:xfrm rot="-5400000">
            <a:off x="-381880" y="1171627"/>
            <a:ext cx="915718" cy="1308169"/>
          </a:xfrm>
          <a:prstGeom prst="rect">
            <a:avLst/>
          </a:prstGeom>
        </p:spPr>
      </p:pic>
      <p:pic>
        <p:nvPicPr>
          <p:cNvPr id="2097208" name="Picture 10"/>
          <p:cNvPicPr>
            <a:picLocks noChangeAspect="1"/>
          </p:cNvPicPr>
          <p:nvPr/>
        </p:nvPicPr>
        <p:blipFill>
          <a:blip r:embed="rId5"/>
          <a:srcRect/>
          <a:stretch>
            <a:fillRect/>
          </a:stretch>
        </p:blipFill>
        <p:spPr>
          <a:xfrm rot="-5400000">
            <a:off x="-381880" y="2663705"/>
            <a:ext cx="915718" cy="1308169"/>
          </a:xfrm>
          <a:prstGeom prst="rect">
            <a:avLst/>
          </a:prstGeom>
        </p:spPr>
      </p:pic>
      <p:grpSp>
        <p:nvGrpSpPr>
          <p:cNvPr id="114" name="Group 11"/>
          <p:cNvGrpSpPr/>
          <p:nvPr/>
        </p:nvGrpSpPr>
        <p:grpSpPr>
          <a:xfrm>
            <a:off x="5289883" y="1175803"/>
            <a:ext cx="2765235" cy="2885698"/>
            <a:chOff x="0" y="0"/>
            <a:chExt cx="7373959" cy="7695195"/>
          </a:xfrm>
        </p:grpSpPr>
        <p:pic>
          <p:nvPicPr>
            <p:cNvPr id="2097209" name="Picture 12"/>
            <p:cNvPicPr>
              <a:picLocks noChangeAspect="1"/>
            </p:cNvPicPr>
            <p:nvPr/>
          </p:nvPicPr>
          <p:blipFill>
            <a:blip r:embed="rId6"/>
            <a:srcRect/>
            <a:stretch>
              <a:fillRect/>
            </a:stretch>
          </p:blipFill>
          <p:spPr>
            <a:xfrm rot="-879459">
              <a:off x="619086" y="249503"/>
              <a:ext cx="2338859" cy="2852267"/>
            </a:xfrm>
            <a:prstGeom prst="rect">
              <a:avLst/>
            </a:prstGeom>
          </p:spPr>
        </p:pic>
        <p:pic>
          <p:nvPicPr>
            <p:cNvPr id="2097210" name="Picture 13"/>
            <p:cNvPicPr>
              <a:picLocks noChangeAspect="1"/>
            </p:cNvPicPr>
            <p:nvPr/>
          </p:nvPicPr>
          <p:blipFill>
            <a:blip r:embed="rId7"/>
            <a:srcRect/>
            <a:stretch>
              <a:fillRect/>
            </a:stretch>
          </p:blipFill>
          <p:spPr>
            <a:xfrm rot="1676546" flipH="1">
              <a:off x="5256253" y="4165211"/>
              <a:ext cx="1403033" cy="3399418"/>
            </a:xfrm>
            <a:prstGeom prst="rect">
              <a:avLst/>
            </a:prstGeom>
          </p:spPr>
        </p:pic>
        <p:pic>
          <p:nvPicPr>
            <p:cNvPr id="2097211" name="Picture 14"/>
            <p:cNvPicPr>
              <a:picLocks noChangeAspect="1"/>
            </p:cNvPicPr>
            <p:nvPr/>
          </p:nvPicPr>
          <p:blipFill>
            <a:blip r:embed="rId8"/>
            <a:srcRect/>
            <a:stretch>
              <a:fillRect/>
            </a:stretch>
          </p:blipFill>
          <p:spPr>
            <a:xfrm rot="-1249229">
              <a:off x="548839" y="4083432"/>
              <a:ext cx="905354" cy="3254541"/>
            </a:xfrm>
            <a:prstGeom prst="rect">
              <a:avLst/>
            </a:prstGeom>
          </p:spPr>
        </p:pic>
        <p:pic>
          <p:nvPicPr>
            <p:cNvPr id="2097212" name="Picture 15"/>
            <p:cNvPicPr>
              <a:picLocks noChangeAspect="1"/>
            </p:cNvPicPr>
            <p:nvPr/>
          </p:nvPicPr>
          <p:blipFill>
            <a:blip r:embed="rId9"/>
            <a:srcRect/>
            <a:stretch>
              <a:fillRect/>
            </a:stretch>
          </p:blipFill>
          <p:spPr>
            <a:xfrm rot="135862">
              <a:off x="2598743" y="3382914"/>
              <a:ext cx="1653855" cy="3567138"/>
            </a:xfrm>
            <a:prstGeom prst="rect">
              <a:avLst/>
            </a:prstGeom>
          </p:spPr>
        </p:pic>
        <p:pic>
          <p:nvPicPr>
            <p:cNvPr id="2097213" name="Picture 16"/>
            <p:cNvPicPr>
              <a:picLocks noChangeAspect="1"/>
            </p:cNvPicPr>
            <p:nvPr/>
          </p:nvPicPr>
          <p:blipFill>
            <a:blip r:embed="rId10"/>
            <a:srcRect/>
            <a:stretch>
              <a:fillRect/>
            </a:stretch>
          </p:blipFill>
          <p:spPr>
            <a:xfrm rot="1285669">
              <a:off x="4655270" y="405425"/>
              <a:ext cx="2073998" cy="2830519"/>
            </a:xfrm>
            <a:prstGeom prst="rect">
              <a:avLst/>
            </a:prstGeom>
          </p:spPr>
        </p:pic>
      </p:grpSp>
      <p:sp>
        <p:nvSpPr>
          <p:cNvPr id="17" name="Rectangle 15"/>
          <p:cNvSpPr/>
          <p:nvPr/>
        </p:nvSpPr>
        <p:spPr>
          <a:xfrm>
            <a:off x="0" y="4895850"/>
            <a:ext cx="5143500"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William W. Hope; Faiz Tuma. Incisional Hernia. Treasure Island (FL): StatPearls Publishing; 2022 Jan-.</a:t>
            </a:r>
          </a:p>
        </p:txBody>
      </p:sp>
    </p:spTree>
    <p:extLst>
      <p:ext uri="{BB962C8B-B14F-4D97-AF65-F5344CB8AC3E}">
        <p14:creationId xmlns:p14="http://schemas.microsoft.com/office/powerpoint/2010/main" val="17961844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2"/>
          <p:cNvGrpSpPr>
            <a:grpSpLocks noChangeAspect="1"/>
          </p:cNvGrpSpPr>
          <p:nvPr/>
        </p:nvGrpSpPr>
        <p:grpSpPr>
          <a:xfrm>
            <a:off x="939313" y="4477999"/>
            <a:ext cx="302304" cy="302303"/>
            <a:chOff x="0" y="0"/>
            <a:chExt cx="6350000" cy="6349975"/>
          </a:xfrm>
        </p:grpSpPr>
        <p:sp>
          <p:nvSpPr>
            <p:cNvPr id="1048742"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25047" b="-25047"/>
              </a:stretch>
            </a:blipFill>
          </p:spPr>
        </p:sp>
      </p:grpSp>
      <p:pic>
        <p:nvPicPr>
          <p:cNvPr id="2097214" name="Picture 4"/>
          <p:cNvPicPr>
            <a:picLocks noChangeAspect="1"/>
          </p:cNvPicPr>
          <p:nvPr/>
        </p:nvPicPr>
        <p:blipFill>
          <a:blip r:embed="rId3" cstate="print"/>
          <a:srcRect/>
          <a:stretch>
            <a:fillRect/>
          </a:stretch>
        </p:blipFill>
        <p:spPr>
          <a:xfrm>
            <a:off x="1241617" y="3643134"/>
            <a:ext cx="364380" cy="364380"/>
          </a:xfrm>
          <a:prstGeom prst="rect">
            <a:avLst/>
          </a:prstGeom>
        </p:spPr>
      </p:pic>
      <p:grpSp>
        <p:nvGrpSpPr>
          <p:cNvPr id="117" name="Group 5"/>
          <p:cNvGrpSpPr>
            <a:grpSpLocks noChangeAspect="1"/>
          </p:cNvGrpSpPr>
          <p:nvPr/>
        </p:nvGrpSpPr>
        <p:grpSpPr>
          <a:xfrm>
            <a:off x="1605997" y="4477999"/>
            <a:ext cx="302304" cy="302303"/>
            <a:chOff x="0" y="0"/>
            <a:chExt cx="6350000" cy="6349975"/>
          </a:xfrm>
        </p:grpSpPr>
        <p:sp>
          <p:nvSpPr>
            <p:cNvPr id="1048743"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b="-33333"/>
              </a:stretch>
            </a:blipFill>
          </p:spPr>
        </p:sp>
      </p:grpSp>
      <p:pic>
        <p:nvPicPr>
          <p:cNvPr id="2097215" name="Picture 7"/>
          <p:cNvPicPr>
            <a:picLocks noChangeAspect="1"/>
          </p:cNvPicPr>
          <p:nvPr/>
        </p:nvPicPr>
        <p:blipFill>
          <a:blip r:embed="rId3" cstate="print"/>
          <a:srcRect/>
          <a:stretch>
            <a:fillRect/>
          </a:stretch>
        </p:blipFill>
        <p:spPr>
          <a:xfrm>
            <a:off x="1499073" y="3643134"/>
            <a:ext cx="364380" cy="364380"/>
          </a:xfrm>
          <a:prstGeom prst="rect">
            <a:avLst/>
          </a:prstGeom>
        </p:spPr>
      </p:pic>
      <p:grpSp>
        <p:nvGrpSpPr>
          <p:cNvPr id="118" name="Group 8"/>
          <p:cNvGrpSpPr>
            <a:grpSpLocks noChangeAspect="1"/>
          </p:cNvGrpSpPr>
          <p:nvPr/>
        </p:nvGrpSpPr>
        <p:grpSpPr>
          <a:xfrm>
            <a:off x="1257135" y="4446960"/>
            <a:ext cx="333343" cy="333342"/>
            <a:chOff x="0" y="0"/>
            <a:chExt cx="6350000" cy="6349975"/>
          </a:xfrm>
        </p:grpSpPr>
        <p:sp>
          <p:nvSpPr>
            <p:cNvPr id="1048744"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5762" t="-75035" r="-7473" b="-84981"/>
              </a:stretch>
            </a:blipFill>
          </p:spPr>
        </p:sp>
      </p:grpSp>
      <p:pic>
        <p:nvPicPr>
          <p:cNvPr id="2097216" name="Picture 10"/>
          <p:cNvPicPr>
            <a:picLocks noChangeAspect="1"/>
          </p:cNvPicPr>
          <p:nvPr/>
        </p:nvPicPr>
        <p:blipFill>
          <a:blip r:embed="rId6"/>
          <a:srcRect/>
          <a:stretch>
            <a:fillRect/>
          </a:stretch>
        </p:blipFill>
        <p:spPr>
          <a:xfrm>
            <a:off x="5661102" y="388996"/>
            <a:ext cx="1700338" cy="1133559"/>
          </a:xfrm>
          <a:prstGeom prst="rect">
            <a:avLst/>
          </a:prstGeom>
        </p:spPr>
      </p:pic>
      <p:pic>
        <p:nvPicPr>
          <p:cNvPr id="2097217" name="Picture 11"/>
          <p:cNvPicPr>
            <a:picLocks noChangeAspect="1"/>
          </p:cNvPicPr>
          <p:nvPr/>
        </p:nvPicPr>
        <p:blipFill>
          <a:blip r:embed="rId7"/>
          <a:srcRect/>
          <a:stretch>
            <a:fillRect/>
          </a:stretch>
        </p:blipFill>
        <p:spPr>
          <a:xfrm>
            <a:off x="6624077" y="1647909"/>
            <a:ext cx="1914857" cy="1352368"/>
          </a:xfrm>
          <a:prstGeom prst="rect">
            <a:avLst/>
          </a:prstGeom>
        </p:spPr>
      </p:pic>
      <p:pic>
        <p:nvPicPr>
          <p:cNvPr id="2097218" name="Picture 12"/>
          <p:cNvPicPr>
            <a:picLocks noChangeAspect="1"/>
          </p:cNvPicPr>
          <p:nvPr/>
        </p:nvPicPr>
        <p:blipFill>
          <a:blip r:embed="rId8"/>
          <a:srcRect/>
          <a:stretch>
            <a:fillRect/>
          </a:stretch>
        </p:blipFill>
        <p:spPr>
          <a:xfrm>
            <a:off x="5227549" y="2503203"/>
            <a:ext cx="1519908" cy="1139931"/>
          </a:xfrm>
          <a:prstGeom prst="rect">
            <a:avLst/>
          </a:prstGeom>
        </p:spPr>
      </p:pic>
      <p:pic>
        <p:nvPicPr>
          <p:cNvPr id="2097219" name="Picture 13"/>
          <p:cNvPicPr>
            <a:picLocks noChangeAspect="1"/>
          </p:cNvPicPr>
          <p:nvPr/>
        </p:nvPicPr>
        <p:blipFill>
          <a:blip r:embed="rId9"/>
          <a:srcRect/>
          <a:stretch>
            <a:fillRect/>
          </a:stretch>
        </p:blipFill>
        <p:spPr>
          <a:xfrm>
            <a:off x="6511271" y="3651128"/>
            <a:ext cx="2312800" cy="1539063"/>
          </a:xfrm>
          <a:prstGeom prst="rect">
            <a:avLst/>
          </a:prstGeom>
        </p:spPr>
      </p:pic>
      <p:sp>
        <p:nvSpPr>
          <p:cNvPr id="1048745" name="TextBox 14"/>
          <p:cNvSpPr txBox="1"/>
          <p:nvPr/>
        </p:nvSpPr>
        <p:spPr>
          <a:xfrm>
            <a:off x="810605" y="731026"/>
            <a:ext cx="3193685" cy="730136"/>
          </a:xfrm>
          <a:prstGeom prst="rect">
            <a:avLst/>
          </a:prstGeom>
        </p:spPr>
        <p:txBody>
          <a:bodyPr lIns="0" tIns="0" rIns="0" bIns="0" rtlCol="0" anchor="t">
            <a:spAutoFit/>
          </a:bodyPr>
          <a:lstStyle/>
          <a:p>
            <a:pPr marL="0" marR="0" lvl="0" indent="0" algn="l" defTabSz="914400" rtl="0" eaLnBrk="1" fontAlgn="auto" latinLnBrk="0" hangingPunct="1">
              <a:lnSpc>
                <a:spcPts val="6510"/>
              </a:lnSpc>
              <a:spcBef>
                <a:spcPts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4.2.1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Bệnh</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nhân</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
        <p:nvSpPr>
          <p:cNvPr id="1048746" name="TextBox 15"/>
          <p:cNvSpPr txBox="1"/>
          <p:nvPr/>
        </p:nvSpPr>
        <p:spPr>
          <a:xfrm>
            <a:off x="810605" y="1785839"/>
            <a:ext cx="3931104" cy="2423740"/>
          </a:xfrm>
          <a:prstGeom prst="rect">
            <a:avLst/>
          </a:prstGeom>
        </p:spPr>
        <p:txBody>
          <a:bodyPr lIns="0" tIns="0" rIns="0" bIns="0" rtlCol="0" anchor="t">
            <a:spAutoFit/>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Ảnh</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hưởng</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đến</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khả</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năng</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lành</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vết</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thương</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và</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phục</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hồi</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thành</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bụng</a:t>
            </a:r>
            <a:endPar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Bệnh</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hệ</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thống</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mạn</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tính</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đái</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tháo</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đường</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suy</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thận</a:t>
            </a:r>
            <a:endPar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Béo</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phì</a:t>
            </a:r>
            <a:endPar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Hút</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thuốc</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lá</a:t>
            </a:r>
            <a:endPar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Dinh</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dưỡng</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kém</a:t>
            </a:r>
            <a:endPar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Thuốc</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steroid,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ức</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chế</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miễn</a:t>
            </a:r>
            <a:r>
              <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rPr>
              <a:t> </a:t>
            </a:r>
            <a:r>
              <a:rPr kumimoji="0" lang="en-US" sz="1500" b="0" i="0" u="none" strike="noStrike" kern="0" cap="none" spc="0" normalizeH="0" baseline="0" noProof="0" dirty="0" err="1">
                <a:ln>
                  <a:noFill/>
                </a:ln>
                <a:solidFill>
                  <a:srgbClr val="06283D"/>
                </a:solidFill>
                <a:effectLst/>
                <a:uLnTx/>
                <a:uFillTx/>
                <a:latin typeface="Arial" panose="020B0604020202020204" pitchFamily="34" charset="0"/>
                <a:cs typeface="Arial"/>
                <a:sym typeface="Arial"/>
              </a:rPr>
              <a:t>dịch</a:t>
            </a:r>
            <a:endPar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endParaRPr kumimoji="0" lang="en-US" sz="1500" b="0" i="0" u="none" strike="noStrike" kern="0" cap="none" spc="0" normalizeH="0" baseline="0" noProof="0" dirty="0">
              <a:ln>
                <a:noFill/>
              </a:ln>
              <a:solidFill>
                <a:srgbClr val="06283D"/>
              </a:solidFill>
              <a:effectLst/>
              <a:uLnTx/>
              <a:uFillTx/>
              <a:latin typeface="Arial" panose="020B0604020202020204" pitchFamily="34" charset="0"/>
              <a:cs typeface="Arial"/>
              <a:sym typeface="Arial"/>
            </a:endParaRPr>
          </a:p>
        </p:txBody>
      </p:sp>
      <p:sp>
        <p:nvSpPr>
          <p:cNvPr id="1048747" name="Rectangle 15"/>
          <p:cNvSpPr/>
          <p:nvPr/>
        </p:nvSpPr>
        <p:spPr>
          <a:xfrm>
            <a:off x="0" y="4895850"/>
            <a:ext cx="5143500"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William W. Hope; Faiz Tuma. Incisional Hernia. Treasure Island (FL): StatPearls Publishing; 2022 Jan-.</a:t>
            </a:r>
          </a:p>
        </p:txBody>
      </p:sp>
    </p:spTree>
    <p:extLst>
      <p:ext uri="{BB962C8B-B14F-4D97-AF65-F5344CB8AC3E}">
        <p14:creationId xmlns:p14="http://schemas.microsoft.com/office/powerpoint/2010/main" val="1324827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2"/>
          <p:cNvGrpSpPr/>
          <p:nvPr/>
        </p:nvGrpSpPr>
        <p:grpSpPr>
          <a:xfrm>
            <a:off x="2716614" y="2571750"/>
            <a:ext cx="5482382" cy="2371605"/>
            <a:chOff x="0" y="0"/>
            <a:chExt cx="2887839" cy="1249240"/>
          </a:xfrm>
        </p:grpSpPr>
        <p:sp>
          <p:nvSpPr>
            <p:cNvPr id="1048748" name="Freeform 3"/>
            <p:cNvSpPr/>
            <p:nvPr/>
          </p:nvSpPr>
          <p:spPr>
            <a:xfrm>
              <a:off x="0" y="0"/>
              <a:ext cx="2887839" cy="1249240"/>
            </a:xfrm>
            <a:custGeom>
              <a:avLst/>
              <a:gdLst/>
              <a:ahLst/>
              <a:cxnLst/>
              <a:rect l="l" t="t" r="r" b="b"/>
              <a:pathLst>
                <a:path w="2887839" h="1249240">
                  <a:moveTo>
                    <a:pt x="36010" y="0"/>
                  </a:moveTo>
                  <a:lnTo>
                    <a:pt x="2851830" y="0"/>
                  </a:lnTo>
                  <a:cubicBezTo>
                    <a:pt x="2861380" y="0"/>
                    <a:pt x="2870539" y="3794"/>
                    <a:pt x="2877292" y="10547"/>
                  </a:cubicBezTo>
                  <a:cubicBezTo>
                    <a:pt x="2884045" y="17300"/>
                    <a:pt x="2887839" y="26459"/>
                    <a:pt x="2887839" y="36010"/>
                  </a:cubicBezTo>
                  <a:lnTo>
                    <a:pt x="2887839" y="1213231"/>
                  </a:lnTo>
                  <a:cubicBezTo>
                    <a:pt x="2887839" y="1233118"/>
                    <a:pt x="2871717" y="1249240"/>
                    <a:pt x="2851830" y="1249240"/>
                  </a:cubicBezTo>
                  <a:lnTo>
                    <a:pt x="36010" y="1249240"/>
                  </a:lnTo>
                  <a:cubicBezTo>
                    <a:pt x="16122" y="1249240"/>
                    <a:pt x="0" y="1233118"/>
                    <a:pt x="0" y="1213231"/>
                  </a:cubicBezTo>
                  <a:lnTo>
                    <a:pt x="0" y="36010"/>
                  </a:lnTo>
                  <a:cubicBezTo>
                    <a:pt x="0" y="16122"/>
                    <a:pt x="16122" y="0"/>
                    <a:pt x="36010" y="0"/>
                  </a:cubicBezTo>
                  <a:close/>
                </a:path>
              </a:pathLst>
            </a:custGeom>
            <a:solidFill>
              <a:srgbClr val="FFFFFF"/>
            </a:solidFill>
          </p:spPr>
        </p:sp>
        <p:sp>
          <p:nvSpPr>
            <p:cNvPr id="1048749" name="TextBox 4"/>
            <p:cNvSpPr txBox="1"/>
            <p:nvPr/>
          </p:nvSpPr>
          <p:spPr>
            <a:xfrm>
              <a:off x="0" y="-47625"/>
              <a:ext cx="812800" cy="860425"/>
            </a:xfrm>
            <a:prstGeom prst="rect">
              <a:avLst/>
            </a:prstGeom>
          </p:spPr>
          <p:txBody>
            <a:bodyPr lIns="25400" tIns="25400" rIns="25400" bIns="25400" rtlCol="0" anchor="ctr"/>
            <a:lstStyle/>
            <a:p>
              <a:pPr marL="0" marR="0" lvl="0" indent="0" algn="ctr" defTabSz="914400" rtl="0" eaLnBrk="1" fontAlgn="auto" latinLnBrk="0" hangingPunct="1">
                <a:lnSpc>
                  <a:spcPts val="154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000000"/>
                </a:solidFill>
                <a:effectLst/>
                <a:uLnTx/>
                <a:uFillTx/>
                <a:latin typeface="Arial" panose="020B0604020202020204" pitchFamily="34" charset="0"/>
                <a:cs typeface="Arial"/>
                <a:sym typeface="Arial"/>
              </a:endParaRPr>
            </a:p>
          </p:txBody>
        </p:sp>
      </p:grpSp>
      <p:grpSp>
        <p:nvGrpSpPr>
          <p:cNvPr id="121" name="Group 5"/>
          <p:cNvGrpSpPr>
            <a:grpSpLocks noChangeAspect="1"/>
          </p:cNvGrpSpPr>
          <p:nvPr/>
        </p:nvGrpSpPr>
        <p:grpSpPr>
          <a:xfrm>
            <a:off x="3033709" y="3079335"/>
            <a:ext cx="1092973" cy="1128822"/>
            <a:chOff x="0" y="0"/>
            <a:chExt cx="6350000" cy="6558280"/>
          </a:xfrm>
        </p:grpSpPr>
        <p:sp>
          <p:nvSpPr>
            <p:cNvPr id="1048750"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31481" r="-23557"/>
              </a:stretch>
            </a:blipFill>
          </p:spPr>
        </p:sp>
        <p:sp>
          <p:nvSpPr>
            <p:cNvPr id="1048751"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AD0AE6"/>
            </a:solidFill>
          </p:spPr>
        </p:sp>
      </p:grpSp>
      <p:pic>
        <p:nvPicPr>
          <p:cNvPr id="2097220" name="Picture 8"/>
          <p:cNvPicPr>
            <a:picLocks noChangeAspect="1"/>
          </p:cNvPicPr>
          <p:nvPr/>
        </p:nvPicPr>
        <p:blipFill>
          <a:blip r:embed="rId4"/>
          <a:srcRect t="17708" b="17708"/>
          <a:stretch>
            <a:fillRect/>
          </a:stretch>
        </p:blipFill>
        <p:spPr>
          <a:xfrm>
            <a:off x="514350" y="324204"/>
            <a:ext cx="3612332" cy="1845709"/>
          </a:xfrm>
          <a:prstGeom prst="rect">
            <a:avLst/>
          </a:prstGeom>
        </p:spPr>
      </p:pic>
      <p:sp>
        <p:nvSpPr>
          <p:cNvPr id="1048752" name="TextBox 9"/>
          <p:cNvSpPr txBox="1"/>
          <p:nvPr/>
        </p:nvSpPr>
        <p:spPr>
          <a:xfrm>
            <a:off x="4588234" y="824034"/>
            <a:ext cx="4555766" cy="701282"/>
          </a:xfrm>
          <a:prstGeom prst="rect">
            <a:avLst/>
          </a:prstGeom>
        </p:spPr>
        <p:txBody>
          <a:bodyPr lIns="0" tIns="0" rIns="0" bIns="0" rtlCol="0" anchor="t">
            <a:spAutoFit/>
          </a:bodyPr>
          <a:lstStyle/>
          <a:p>
            <a:pPr marL="0" marR="0" lvl="0" indent="0" algn="l" defTabSz="914400" rtl="0" eaLnBrk="1" fontAlgn="auto" latinLnBrk="0" hangingPunct="1">
              <a:lnSpc>
                <a:spcPts val="6245"/>
              </a:lnSpc>
              <a:spcBef>
                <a:spcPts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4.2.2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Loại</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phẫu</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thuật</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
        <p:nvSpPr>
          <p:cNvPr id="1048753" name="TextBox 10"/>
          <p:cNvSpPr txBox="1"/>
          <p:nvPr/>
        </p:nvSpPr>
        <p:spPr>
          <a:xfrm>
            <a:off x="4405888" y="2962708"/>
            <a:ext cx="3511541" cy="1346522"/>
          </a:xfrm>
          <a:prstGeom prst="rect">
            <a:avLst/>
          </a:prstGeom>
        </p:spPr>
        <p:txBody>
          <a:bodyPr lIns="0" tIns="0" rIns="0" bIns="0" rtlCol="0" anchor="t">
            <a:spAutoFit/>
          </a:bodyPr>
          <a:lstStyle/>
          <a:p>
            <a:pPr marL="323850" marR="0" lvl="1" indent="-161925" algn="l" defTabSz="914400" rtl="0" eaLnBrk="1" fontAlgn="auto" latinLnBrk="0" hangingPunct="1">
              <a:lnSpc>
                <a:spcPts val="2100"/>
              </a:lnSpc>
              <a:spcBef>
                <a:spcPts val="0"/>
              </a:spcBef>
              <a:spcAft>
                <a:spcPts val="0"/>
              </a:spcAft>
              <a:buClr>
                <a:srgbClr val="000000"/>
              </a:buClr>
              <a:buSzTx/>
              <a:buFont typeface="Arial"/>
              <a:buChar char="•"/>
              <a:tabLst/>
              <a:defRPr/>
            </a:pPr>
            <a:r>
              <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rPr>
              <a:t>Vị trí: đường giữa</a:t>
            </a:r>
          </a:p>
          <a:p>
            <a:pPr marL="323850" marR="0" lvl="1" indent="-161925" algn="l" defTabSz="914400" rtl="0" eaLnBrk="1" fontAlgn="auto" latinLnBrk="0" hangingPunct="1">
              <a:lnSpc>
                <a:spcPts val="2100"/>
              </a:lnSpc>
              <a:spcBef>
                <a:spcPts val="0"/>
              </a:spcBef>
              <a:spcAft>
                <a:spcPts val="0"/>
              </a:spcAft>
              <a:buClr>
                <a:srgbClr val="000000"/>
              </a:buClr>
              <a:buSzTx/>
              <a:buFont typeface="Arial"/>
              <a:buChar char="•"/>
              <a:tabLst/>
              <a:defRPr/>
            </a:pPr>
            <a:r>
              <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rPr>
              <a:t>Thời gian</a:t>
            </a:r>
          </a:p>
          <a:p>
            <a:pPr marL="323850" marR="0" lvl="1" indent="-161925" algn="l" defTabSz="914400" rtl="0" eaLnBrk="1" fontAlgn="auto" latinLnBrk="0" hangingPunct="1">
              <a:lnSpc>
                <a:spcPts val="2100"/>
              </a:lnSpc>
              <a:spcBef>
                <a:spcPts val="0"/>
              </a:spcBef>
              <a:spcAft>
                <a:spcPts val="0"/>
              </a:spcAft>
              <a:buClr>
                <a:srgbClr val="000000"/>
              </a:buClr>
              <a:buSzTx/>
              <a:buFont typeface="Arial"/>
              <a:buChar char="•"/>
              <a:tabLst/>
              <a:defRPr/>
            </a:pPr>
            <a:r>
              <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rPr>
              <a:t>Phẫu thuật cấp cứu</a:t>
            </a:r>
          </a:p>
          <a:p>
            <a:pPr marL="323850" marR="0" lvl="1" indent="-161925" algn="l" defTabSz="914400" rtl="0" eaLnBrk="1" fontAlgn="auto" latinLnBrk="0" hangingPunct="1">
              <a:lnSpc>
                <a:spcPts val="2100"/>
              </a:lnSpc>
              <a:spcBef>
                <a:spcPts val="0"/>
              </a:spcBef>
              <a:spcAft>
                <a:spcPts val="0"/>
              </a:spcAft>
              <a:buClr>
                <a:srgbClr val="000000"/>
              </a:buClr>
              <a:buSzTx/>
              <a:buFont typeface="Arial"/>
              <a:buChar char="•"/>
              <a:tabLst/>
              <a:defRPr/>
            </a:pPr>
            <a:r>
              <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rPr>
              <a:t>Nhiễm trùng</a:t>
            </a:r>
          </a:p>
          <a:p>
            <a:pPr marL="323850" marR="0" lvl="1" indent="-161925" algn="l" defTabSz="914400" rtl="0" eaLnBrk="1" fontAlgn="auto" latinLnBrk="0" hangingPunct="1">
              <a:lnSpc>
                <a:spcPts val="2100"/>
              </a:lnSpc>
              <a:spcBef>
                <a:spcPts val="0"/>
              </a:spcBef>
              <a:spcAft>
                <a:spcPts val="0"/>
              </a:spcAft>
              <a:buClr>
                <a:srgbClr val="000000"/>
              </a:buClr>
              <a:buSzTx/>
              <a:buFont typeface="Arial"/>
              <a:buChar char="•"/>
              <a:tabLst/>
              <a:defRPr/>
            </a:pPr>
            <a:r>
              <a:rPr kumimoji="0" lang="en-US" sz="1500" b="0" i="0" u="none" strike="noStrike" kern="0" cap="none" spc="0" normalizeH="0" baseline="0" noProof="0">
                <a:ln>
                  <a:noFill/>
                </a:ln>
                <a:solidFill>
                  <a:srgbClr val="06283D"/>
                </a:solidFill>
                <a:effectLst/>
                <a:uLnTx/>
                <a:uFillTx/>
                <a:latin typeface="Arial" panose="020B0604020202020204" pitchFamily="34" charset="0"/>
                <a:cs typeface="Arial"/>
                <a:sym typeface="Arial"/>
              </a:rPr>
              <a:t>Biến chứng</a:t>
            </a:r>
          </a:p>
        </p:txBody>
      </p:sp>
      <p:sp>
        <p:nvSpPr>
          <p:cNvPr id="1048754" name="Rectangle 10"/>
          <p:cNvSpPr/>
          <p:nvPr/>
        </p:nvSpPr>
        <p:spPr>
          <a:xfrm>
            <a:off x="0" y="4895850"/>
            <a:ext cx="5143500"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William W. Hope; Faiz Tuma. Incisional Hernia. Treasure Island (FL): StatPearls Publishing; 2022 Jan-.</a:t>
            </a:r>
          </a:p>
        </p:txBody>
      </p:sp>
    </p:spTree>
    <p:extLst>
      <p:ext uri="{BB962C8B-B14F-4D97-AF65-F5344CB8AC3E}">
        <p14:creationId xmlns:p14="http://schemas.microsoft.com/office/powerpoint/2010/main" val="332924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1" name="Picture 2"/>
          <p:cNvPicPr>
            <a:picLocks noChangeAspect="1"/>
          </p:cNvPicPr>
          <p:nvPr/>
        </p:nvPicPr>
        <p:blipFill>
          <a:blip r:embed="rId3"/>
          <a:srcRect/>
          <a:stretch>
            <a:fillRect/>
          </a:stretch>
        </p:blipFill>
        <p:spPr>
          <a:xfrm>
            <a:off x="4684927" y="1906667"/>
            <a:ext cx="4110709" cy="2146032"/>
          </a:xfrm>
          <a:prstGeom prst="rect">
            <a:avLst/>
          </a:prstGeom>
        </p:spPr>
      </p:pic>
      <p:sp>
        <p:nvSpPr>
          <p:cNvPr id="1048761" name="TextBox 3"/>
          <p:cNvSpPr txBox="1"/>
          <p:nvPr/>
        </p:nvSpPr>
        <p:spPr>
          <a:xfrm>
            <a:off x="567555" y="1906667"/>
            <a:ext cx="4499111" cy="2257028"/>
          </a:xfrm>
          <a:prstGeom prst="rect">
            <a:avLst/>
          </a:prstGeom>
        </p:spPr>
        <p:txBody>
          <a:bodyPr lIns="0" tIns="0" rIns="0" bIns="0" rtlCol="0" anchor="t">
            <a:spAutoFit/>
          </a:bodyPr>
          <a:lstStyle/>
          <a:p>
            <a:pPr marL="0" marR="0" lvl="0" indent="0" algn="l" defTabSz="914400" rtl="0" eaLnBrk="1" fontAlgn="auto" latinLnBrk="0" hangingPunct="1">
              <a:lnSpc>
                <a:spcPts val="2249"/>
              </a:lnSpc>
              <a:spcBef>
                <a:spcPts val="0"/>
              </a:spcBef>
              <a:spcAft>
                <a:spcPts val="0"/>
              </a:spcAft>
              <a:buClr>
                <a:srgbClr val="000000"/>
              </a:buClr>
              <a:buSzTx/>
              <a:buFont typeface="Arial"/>
              <a:buNone/>
              <a:tabLst/>
              <a:defRPr/>
            </a:pP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ØTriệu</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chứng</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tại</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chỗ</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a:t>
            </a:r>
          </a:p>
          <a:p>
            <a:pPr marL="0" marR="0" lvl="0" indent="0" algn="l" defTabSz="914400" rtl="0" eaLnBrk="1" fontAlgn="auto" latinLnBrk="0" hangingPunct="1">
              <a:lnSpc>
                <a:spcPts val="2249"/>
              </a:lnSpc>
              <a:spcBef>
                <a:spcPts val="0"/>
              </a:spcBef>
              <a:spcAft>
                <a:spcPts val="0"/>
              </a:spcAft>
              <a:buClr>
                <a:srgbClr val="000000"/>
              </a:buClr>
              <a:buSzTx/>
              <a:buFont typeface="Arial"/>
              <a:buNone/>
              <a:tabLst/>
              <a:defRPr/>
            </a:pP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Khối</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phồng</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trên</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thành</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bụng</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ở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vị</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trí</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vết</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mổ</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cũ</a:t>
            </a:r>
            <a:endParaRPr kumimoji="0" lang="en-US" sz="1499" b="0" i="0" u="none" strike="noStrike" kern="0" cap="none" spc="0" normalizeH="0" baseline="0" noProof="0" dirty="0">
              <a:ln>
                <a:noFill/>
              </a:ln>
              <a:solidFill>
                <a:srgbClr val="000000"/>
              </a:solidFill>
              <a:effectLst/>
              <a:uLnTx/>
              <a:uFillTx/>
              <a:latin typeface="Open Sans Bold"/>
              <a:cs typeface="Arial"/>
              <a:sym typeface="Arial"/>
            </a:endParaRPr>
          </a:p>
          <a:p>
            <a:pPr marL="0" marR="0" lvl="0" indent="0" algn="l" defTabSz="914400" rtl="0" eaLnBrk="1" fontAlgn="auto" latinLnBrk="0" hangingPunct="1">
              <a:lnSpc>
                <a:spcPts val="2249"/>
              </a:lnSpc>
              <a:spcBef>
                <a:spcPts val="0"/>
              </a:spcBef>
              <a:spcAft>
                <a:spcPts val="0"/>
              </a:spcAft>
              <a:buClr>
                <a:srgbClr val="000000"/>
              </a:buClr>
              <a:buSzTx/>
              <a:buFont typeface="Arial"/>
              <a:buNone/>
              <a:tabLst/>
              <a:defRPr/>
            </a:pPr>
            <a:r>
              <a:rPr kumimoji="0" lang="en-US" sz="1499" b="0" i="0" u="none" strike="noStrike" kern="0" cap="none" spc="0" normalizeH="0" baseline="0" noProof="0" dirty="0">
                <a:ln>
                  <a:noFill/>
                </a:ln>
                <a:solidFill>
                  <a:srgbClr val="000000"/>
                </a:solidFill>
                <a:effectLst/>
                <a:uLnTx/>
                <a:uFillTx/>
                <a:latin typeface="Open Sans Bold"/>
                <a:cs typeface="Arial"/>
                <a:sym typeface="Arial"/>
              </a:rPr>
              <a:t>•</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Tăng</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nhiều</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khi</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gắng</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sức</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ho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rặn</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a:t>
            </a:r>
          </a:p>
          <a:p>
            <a:pPr marL="0" marR="0" lvl="0" indent="0" algn="l" defTabSz="914400" rtl="0" eaLnBrk="1" fontAlgn="auto" latinLnBrk="0" hangingPunct="1">
              <a:lnSpc>
                <a:spcPts val="2249"/>
              </a:lnSpc>
              <a:spcBef>
                <a:spcPts val="0"/>
              </a:spcBef>
              <a:spcAft>
                <a:spcPts val="0"/>
              </a:spcAft>
              <a:buClr>
                <a:srgbClr val="000000"/>
              </a:buClr>
              <a:buSzTx/>
              <a:buFont typeface="Arial"/>
              <a:buNone/>
              <a:tabLst/>
              <a:defRPr/>
            </a:pPr>
            <a:r>
              <a:rPr kumimoji="0" lang="en-US" sz="1499" b="0" i="0" u="none" strike="noStrike" kern="0" cap="none" spc="0" normalizeH="0" baseline="0" noProof="0" dirty="0">
                <a:ln>
                  <a:noFill/>
                </a:ln>
                <a:solidFill>
                  <a:srgbClr val="000000"/>
                </a:solidFill>
                <a:effectLst/>
                <a:uLnTx/>
                <a:uFillTx/>
                <a:latin typeface="Open Sans Bold"/>
                <a:cs typeface="Arial"/>
                <a:sym typeface="Arial"/>
              </a:rPr>
              <a:t>•</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Có</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thể</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biến</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mất</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khi</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nằm</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ngửa</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đẩy</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vào</a:t>
            </a:r>
            <a:endParaRPr kumimoji="0" lang="en-US" sz="1499" b="0" i="0" u="none" strike="noStrike" kern="0" cap="none" spc="0" normalizeH="0" baseline="0" noProof="0" dirty="0">
              <a:ln>
                <a:noFill/>
              </a:ln>
              <a:solidFill>
                <a:srgbClr val="000000"/>
              </a:solidFill>
              <a:effectLst/>
              <a:uLnTx/>
              <a:uFillTx/>
              <a:latin typeface="Open Sans Bold"/>
              <a:cs typeface="Arial"/>
              <a:sym typeface="Arial"/>
            </a:endParaRPr>
          </a:p>
          <a:p>
            <a:pPr marL="0" marR="0" lvl="0" indent="0" algn="l" defTabSz="914400" rtl="0" eaLnBrk="1" fontAlgn="auto" latinLnBrk="0" hangingPunct="1">
              <a:lnSpc>
                <a:spcPts val="2249"/>
              </a:lnSpc>
              <a:spcBef>
                <a:spcPts val="0"/>
              </a:spcBef>
              <a:spcAft>
                <a:spcPts val="0"/>
              </a:spcAft>
              <a:buClr>
                <a:srgbClr val="000000"/>
              </a:buClr>
              <a:buSzTx/>
              <a:buFont typeface="Arial"/>
              <a:buNone/>
              <a:tabLst/>
              <a:defRPr/>
            </a:pP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ØTriệu</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chứng</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toàn</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thân</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a:t>
            </a:r>
          </a:p>
          <a:p>
            <a:pPr marL="0" marR="0" lvl="0" indent="0" algn="l" defTabSz="914400" rtl="0" eaLnBrk="1" fontAlgn="auto" latinLnBrk="0" hangingPunct="1">
              <a:lnSpc>
                <a:spcPts val="2249"/>
              </a:lnSpc>
              <a:spcBef>
                <a:spcPts val="0"/>
              </a:spcBef>
              <a:spcAft>
                <a:spcPts val="0"/>
              </a:spcAft>
              <a:buClr>
                <a:srgbClr val="000000"/>
              </a:buClr>
              <a:buSzTx/>
              <a:buFont typeface="Arial"/>
              <a:buNone/>
              <a:tabLst/>
              <a:defRPr/>
            </a:pPr>
            <a:r>
              <a:rPr kumimoji="0" lang="en-US" sz="1499" b="0" i="0" u="none" strike="noStrike" kern="0" cap="none" spc="0" normalizeH="0" baseline="0" noProof="0" dirty="0">
                <a:ln>
                  <a:noFill/>
                </a:ln>
                <a:solidFill>
                  <a:srgbClr val="000000"/>
                </a:solidFill>
                <a:effectLst/>
                <a:uLnTx/>
                <a:uFillTx/>
                <a:latin typeface="Open Sans Bold"/>
                <a:cs typeface="Arial"/>
                <a:sym typeface="Arial"/>
              </a:rPr>
              <a:t>•</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Thường</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không</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có</a:t>
            </a:r>
            <a:endParaRPr kumimoji="0" lang="en-US" sz="1499" b="0" i="0" u="none" strike="noStrike" kern="0" cap="none" spc="0" normalizeH="0" baseline="0" noProof="0" dirty="0">
              <a:ln>
                <a:noFill/>
              </a:ln>
              <a:solidFill>
                <a:srgbClr val="000000"/>
              </a:solidFill>
              <a:effectLst/>
              <a:uLnTx/>
              <a:uFillTx/>
              <a:latin typeface="Open Sans Bold"/>
              <a:cs typeface="Arial"/>
              <a:sym typeface="Arial"/>
            </a:endParaRPr>
          </a:p>
          <a:p>
            <a:pPr marL="0" marR="0" lvl="0" indent="0" algn="l" defTabSz="914400" rtl="0" eaLnBrk="1" fontAlgn="auto" latinLnBrk="0" hangingPunct="1">
              <a:lnSpc>
                <a:spcPts val="2249"/>
              </a:lnSpc>
              <a:spcBef>
                <a:spcPts val="0"/>
              </a:spcBef>
              <a:spcAft>
                <a:spcPts val="0"/>
              </a:spcAft>
              <a:buClr>
                <a:srgbClr val="000000"/>
              </a:buClr>
              <a:buSzTx/>
              <a:buFont typeface="Arial"/>
              <a:buNone/>
              <a:tabLst/>
              <a:defRPr/>
            </a:pPr>
            <a:r>
              <a:rPr kumimoji="0" lang="en-US" sz="1499" b="0" i="0" u="none" strike="noStrike" kern="0" cap="none" spc="0" normalizeH="0" baseline="0" noProof="0" dirty="0">
                <a:ln>
                  <a:noFill/>
                </a:ln>
                <a:solidFill>
                  <a:srgbClr val="000000"/>
                </a:solidFill>
                <a:effectLst/>
                <a:uLnTx/>
                <a:uFillTx/>
                <a:latin typeface="Open Sans Bold"/>
                <a:cs typeface="Arial"/>
                <a:sym typeface="Arial"/>
              </a:rPr>
              <a:t>•</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Nếu</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có</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là</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do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bệnh</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kèm</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theo</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hoặc</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do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biến</a:t>
            </a:r>
            <a:r>
              <a:rPr kumimoji="0" lang="en-US" sz="1499" b="0" i="0" u="none" strike="noStrike" kern="0" cap="none" spc="0" normalizeH="0" baseline="0" noProof="0" dirty="0">
                <a:ln>
                  <a:noFill/>
                </a:ln>
                <a:solidFill>
                  <a:srgbClr val="000000"/>
                </a:solidFill>
                <a:effectLst/>
                <a:uLnTx/>
                <a:uFillTx/>
                <a:latin typeface="Open Sans Bold"/>
                <a:cs typeface="Arial"/>
                <a:sym typeface="Arial"/>
              </a:rPr>
              <a:t> </a:t>
            </a:r>
            <a:r>
              <a:rPr kumimoji="0" lang="en-US" sz="1499" b="0" i="0" u="none" strike="noStrike" kern="0" cap="none" spc="0" normalizeH="0" baseline="0" noProof="0" dirty="0" err="1">
                <a:ln>
                  <a:noFill/>
                </a:ln>
                <a:solidFill>
                  <a:srgbClr val="000000"/>
                </a:solidFill>
                <a:effectLst/>
                <a:uLnTx/>
                <a:uFillTx/>
                <a:latin typeface="Open Sans Bold"/>
                <a:cs typeface="Arial"/>
                <a:sym typeface="Arial"/>
              </a:rPr>
              <a:t>chứng</a:t>
            </a:r>
            <a:endParaRPr kumimoji="0" lang="en-US" sz="1499" b="0" i="0" u="none" strike="noStrike" kern="0" cap="none" spc="0" normalizeH="0" baseline="0" noProof="0" dirty="0">
              <a:ln>
                <a:noFill/>
              </a:ln>
              <a:solidFill>
                <a:srgbClr val="000000"/>
              </a:solidFill>
              <a:effectLst/>
              <a:uLnTx/>
              <a:uFillTx/>
              <a:latin typeface="Open Sans Bold"/>
              <a:cs typeface="Arial"/>
              <a:sym typeface="Arial"/>
            </a:endParaRPr>
          </a:p>
          <a:p>
            <a:pPr marL="0" marR="0" lvl="0" indent="0" algn="l" defTabSz="914400" rtl="0" eaLnBrk="1" fontAlgn="auto" latinLnBrk="0" hangingPunct="1">
              <a:lnSpc>
                <a:spcPts val="2249"/>
              </a:lnSpc>
              <a:spcBef>
                <a:spcPct val="0"/>
              </a:spcBef>
              <a:spcAft>
                <a:spcPts val="0"/>
              </a:spcAft>
              <a:buClr>
                <a:srgbClr val="000000"/>
              </a:buClr>
              <a:buSzTx/>
              <a:buFont typeface="Arial"/>
              <a:buNone/>
              <a:tabLst/>
              <a:defRPr/>
            </a:pPr>
            <a:endParaRPr kumimoji="0" lang="en-US" sz="1499" b="0" i="0" u="none" strike="noStrike" kern="0" cap="none" spc="0" normalizeH="0" baseline="0" noProof="0" dirty="0">
              <a:ln>
                <a:noFill/>
              </a:ln>
              <a:solidFill>
                <a:srgbClr val="000000"/>
              </a:solidFill>
              <a:effectLst/>
              <a:uLnTx/>
              <a:uFillTx/>
              <a:latin typeface="Open Sans Bold"/>
              <a:cs typeface="Arial"/>
              <a:sym typeface="Arial"/>
            </a:endParaRPr>
          </a:p>
        </p:txBody>
      </p:sp>
      <p:sp>
        <p:nvSpPr>
          <p:cNvPr id="1048762" name="TextBox 4"/>
          <p:cNvSpPr txBox="1"/>
          <p:nvPr/>
        </p:nvSpPr>
        <p:spPr>
          <a:xfrm>
            <a:off x="997108" y="1017696"/>
            <a:ext cx="2766045" cy="56663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ct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4.3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Lâm</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sàng</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Tree>
    <p:extLst>
      <p:ext uri="{BB962C8B-B14F-4D97-AF65-F5344CB8AC3E}">
        <p14:creationId xmlns:p14="http://schemas.microsoft.com/office/powerpoint/2010/main" val="4120256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0" name="Tiêu đề 1048859"/>
          <p:cNvSpPr>
            <a:spLocks noGrp="1"/>
          </p:cNvSpPr>
          <p:nvPr>
            <p:ph type="title"/>
          </p:nvPr>
        </p:nvSpPr>
        <p:spPr/>
        <p:txBody>
          <a:bodyPr/>
          <a:lstStyle/>
          <a:p>
            <a:pPr algn="l"/>
            <a:r>
              <a:rPr lang="en-US" altLang="vi" b="1" dirty="0"/>
              <a:t>4.4 </a:t>
            </a:r>
            <a:r>
              <a:rPr lang="en-US" altLang="vi" b="1" dirty="0" err="1"/>
              <a:t>Biến</a:t>
            </a:r>
            <a:r>
              <a:rPr lang="en-US" altLang="vi" b="1" dirty="0"/>
              <a:t> </a:t>
            </a:r>
            <a:r>
              <a:rPr lang="en-US" altLang="vi" b="1" dirty="0" err="1"/>
              <a:t>chứng</a:t>
            </a:r>
            <a:endParaRPr lang="vi-VN" b="1" dirty="0"/>
          </a:p>
        </p:txBody>
      </p:sp>
      <p:sp>
        <p:nvSpPr>
          <p:cNvPr id="1048861" name="Chỗ dành sẵn cho Nội dung 1048860"/>
          <p:cNvSpPr>
            <a:spLocks noGrp="1"/>
          </p:cNvSpPr>
          <p:nvPr>
            <p:ph idx="1"/>
          </p:nvPr>
        </p:nvSpPr>
        <p:spPr/>
        <p:txBody>
          <a:bodyPr/>
          <a:lstStyle/>
          <a:p>
            <a:r>
              <a:rPr lang="en-US" altLang="vi" dirty="0" err="1">
                <a:latin typeface="+mj-lt"/>
              </a:rPr>
              <a:t>Diễn</a:t>
            </a:r>
            <a:r>
              <a:rPr lang="en-US" altLang="vi" dirty="0">
                <a:latin typeface="+mj-lt"/>
              </a:rPr>
              <a:t> </a:t>
            </a:r>
            <a:r>
              <a:rPr lang="en-US" altLang="vi" dirty="0" err="1">
                <a:latin typeface="+mj-lt"/>
              </a:rPr>
              <a:t>tiến</a:t>
            </a:r>
            <a:r>
              <a:rPr lang="en-US" altLang="vi" dirty="0">
                <a:latin typeface="+mj-lt"/>
              </a:rPr>
              <a:t> </a:t>
            </a:r>
            <a:r>
              <a:rPr lang="en-US" altLang="vi" dirty="0" err="1">
                <a:latin typeface="+mj-lt"/>
              </a:rPr>
              <a:t>tự</a:t>
            </a:r>
            <a:r>
              <a:rPr lang="en-US" altLang="vi" dirty="0">
                <a:latin typeface="+mj-lt"/>
              </a:rPr>
              <a:t> </a:t>
            </a:r>
            <a:r>
              <a:rPr lang="en-US" altLang="vi" dirty="0" err="1">
                <a:latin typeface="+mj-lt"/>
              </a:rPr>
              <a:t>nhiên</a:t>
            </a:r>
            <a:r>
              <a:rPr lang="en-US" altLang="vi" dirty="0">
                <a:latin typeface="+mj-lt"/>
              </a:rPr>
              <a:t> </a:t>
            </a:r>
            <a:r>
              <a:rPr lang="en-US" altLang="vi" dirty="0" err="1">
                <a:latin typeface="+mj-lt"/>
              </a:rPr>
              <a:t>của</a:t>
            </a:r>
            <a:r>
              <a:rPr lang="en-US" altLang="vi" dirty="0">
                <a:latin typeface="+mj-lt"/>
              </a:rPr>
              <a:t> </a:t>
            </a:r>
            <a:r>
              <a:rPr lang="en-US" altLang="vi" dirty="0" err="1">
                <a:latin typeface="+mj-lt"/>
              </a:rPr>
              <a:t>thoát</a:t>
            </a:r>
            <a:r>
              <a:rPr lang="en-US" altLang="vi" dirty="0">
                <a:latin typeface="+mj-lt"/>
              </a:rPr>
              <a:t> </a:t>
            </a:r>
            <a:r>
              <a:rPr lang="en-US" altLang="vi" dirty="0" err="1">
                <a:latin typeface="+mj-lt"/>
              </a:rPr>
              <a:t>vị</a:t>
            </a:r>
            <a:r>
              <a:rPr lang="en-US" altLang="vi" dirty="0">
                <a:latin typeface="+mj-lt"/>
              </a:rPr>
              <a:t> </a:t>
            </a:r>
            <a:r>
              <a:rPr lang="en-US" altLang="vi" dirty="0" err="1">
                <a:latin typeface="+mj-lt"/>
              </a:rPr>
              <a:t>vết</a:t>
            </a:r>
            <a:r>
              <a:rPr lang="en-US" altLang="vi" dirty="0">
                <a:latin typeface="+mj-lt"/>
              </a:rPr>
              <a:t> </a:t>
            </a:r>
            <a:r>
              <a:rPr lang="en-US" altLang="vi" dirty="0" err="1">
                <a:latin typeface="+mj-lt"/>
              </a:rPr>
              <a:t>mổ</a:t>
            </a:r>
            <a:r>
              <a:rPr lang="en-US" altLang="vi" dirty="0">
                <a:latin typeface="+mj-lt"/>
              </a:rPr>
              <a:t> </a:t>
            </a:r>
            <a:r>
              <a:rPr lang="en-US" altLang="vi" dirty="0" err="1">
                <a:latin typeface="+mj-lt"/>
              </a:rPr>
              <a:t>là</a:t>
            </a:r>
            <a:r>
              <a:rPr lang="en-US" altLang="vi" dirty="0">
                <a:latin typeface="+mj-lt"/>
              </a:rPr>
              <a:t> </a:t>
            </a:r>
            <a:r>
              <a:rPr lang="en-US" altLang="vi" dirty="0" err="1">
                <a:latin typeface="+mj-lt"/>
              </a:rPr>
              <a:t>càng</a:t>
            </a:r>
            <a:r>
              <a:rPr lang="en-US" altLang="vi" dirty="0">
                <a:latin typeface="+mj-lt"/>
              </a:rPr>
              <a:t> </a:t>
            </a:r>
            <a:r>
              <a:rPr lang="en-US" altLang="vi" dirty="0" err="1">
                <a:latin typeface="+mj-lt"/>
              </a:rPr>
              <a:t>ngày</a:t>
            </a:r>
            <a:r>
              <a:rPr lang="en-US" altLang="vi" dirty="0">
                <a:latin typeface="+mj-lt"/>
              </a:rPr>
              <a:t> </a:t>
            </a:r>
            <a:r>
              <a:rPr lang="en-US" altLang="vi" dirty="0" err="1">
                <a:latin typeface="+mj-lt"/>
              </a:rPr>
              <a:t>càng</a:t>
            </a:r>
            <a:r>
              <a:rPr lang="en-US" altLang="vi" dirty="0">
                <a:latin typeface="+mj-lt"/>
              </a:rPr>
              <a:t> </a:t>
            </a:r>
            <a:r>
              <a:rPr lang="en-US" altLang="vi" dirty="0" err="1">
                <a:latin typeface="+mj-lt"/>
              </a:rPr>
              <a:t>lớn</a:t>
            </a:r>
            <a:r>
              <a:rPr lang="en-US" altLang="vi" dirty="0">
                <a:latin typeface="+mj-lt"/>
              </a:rPr>
              <a:t> </a:t>
            </a:r>
            <a:r>
              <a:rPr lang="en-US" altLang="vi" dirty="0" err="1">
                <a:latin typeface="+mj-lt"/>
              </a:rPr>
              <a:t>dần</a:t>
            </a:r>
            <a:r>
              <a:rPr lang="en-US" altLang="vi" dirty="0">
                <a:latin typeface="+mj-lt"/>
              </a:rPr>
              <a:t>.</a:t>
            </a:r>
            <a:endParaRPr lang="vi-VN" dirty="0">
              <a:latin typeface="+mj-lt"/>
            </a:endParaRPr>
          </a:p>
          <a:p>
            <a:r>
              <a:rPr lang="en-US" altLang="vi" dirty="0" err="1">
                <a:latin typeface="+mj-lt"/>
              </a:rPr>
              <a:t>Biến</a:t>
            </a:r>
            <a:r>
              <a:rPr lang="en-US" altLang="vi" dirty="0">
                <a:latin typeface="+mj-lt"/>
              </a:rPr>
              <a:t> </a:t>
            </a:r>
            <a:r>
              <a:rPr lang="en-US" altLang="vi" dirty="0" err="1">
                <a:latin typeface="+mj-lt"/>
              </a:rPr>
              <a:t>chứng</a:t>
            </a:r>
            <a:endParaRPr lang="vi-VN" dirty="0">
              <a:latin typeface="+mj-lt"/>
            </a:endParaRPr>
          </a:p>
          <a:p>
            <a:pPr lvl="1">
              <a:buFont typeface="Arial"/>
              <a:buChar char="•"/>
            </a:pPr>
            <a:r>
              <a:rPr lang="en-US" altLang="vi" dirty="0" err="1">
                <a:latin typeface="+mj-lt"/>
              </a:rPr>
              <a:t>Thoát</a:t>
            </a:r>
            <a:r>
              <a:rPr lang="en-US" altLang="vi" dirty="0">
                <a:latin typeface="+mj-lt"/>
              </a:rPr>
              <a:t> </a:t>
            </a:r>
            <a:r>
              <a:rPr lang="en-US" altLang="vi" dirty="0" err="1">
                <a:latin typeface="+mj-lt"/>
              </a:rPr>
              <a:t>vị</a:t>
            </a:r>
            <a:r>
              <a:rPr lang="en-US" altLang="vi" dirty="0">
                <a:latin typeface="+mj-lt"/>
              </a:rPr>
              <a:t> </a:t>
            </a:r>
            <a:r>
              <a:rPr lang="en-US" altLang="vi" dirty="0" err="1">
                <a:latin typeface="+mj-lt"/>
              </a:rPr>
              <a:t>kẹt</a:t>
            </a:r>
            <a:r>
              <a:rPr lang="en-US" altLang="vi" dirty="0">
                <a:latin typeface="+mj-lt"/>
              </a:rPr>
              <a:t>: </a:t>
            </a:r>
            <a:r>
              <a:rPr lang="en-US" altLang="vi" dirty="0" err="1">
                <a:latin typeface="+mj-lt"/>
              </a:rPr>
              <a:t>mãn</a:t>
            </a:r>
            <a:r>
              <a:rPr lang="en-US" altLang="vi" dirty="0">
                <a:latin typeface="+mj-lt"/>
              </a:rPr>
              <a:t>/ </a:t>
            </a:r>
            <a:r>
              <a:rPr lang="en-US" altLang="vi" dirty="0" err="1">
                <a:latin typeface="+mj-lt"/>
              </a:rPr>
              <a:t>cấp</a:t>
            </a:r>
            <a:r>
              <a:rPr lang="en-US" altLang="vi" dirty="0">
                <a:latin typeface="+mj-lt"/>
              </a:rPr>
              <a:t> </a:t>
            </a:r>
            <a:r>
              <a:rPr lang="en-US" altLang="vi" dirty="0" err="1">
                <a:latin typeface="+mj-lt"/>
              </a:rPr>
              <a:t>tính</a:t>
            </a:r>
            <a:r>
              <a:rPr lang="en-US" altLang="vi" dirty="0">
                <a:latin typeface="+mj-lt"/>
              </a:rPr>
              <a:t>.</a:t>
            </a:r>
            <a:endParaRPr lang="vi-VN" dirty="0">
              <a:latin typeface="+mj-lt"/>
            </a:endParaRPr>
          </a:p>
          <a:p>
            <a:pPr marL="228600" lvl="1" indent="0">
              <a:buNone/>
            </a:pPr>
            <a:r>
              <a:rPr lang="en-US" altLang="vi" dirty="0">
                <a:latin typeface="+mj-lt"/>
              </a:rPr>
              <a:t>    </a:t>
            </a:r>
            <a:r>
              <a:rPr lang="en-US" altLang="vi" dirty="0" err="1">
                <a:latin typeface="+mj-lt"/>
              </a:rPr>
              <a:t>Mãn</a:t>
            </a:r>
            <a:r>
              <a:rPr lang="en-US" altLang="vi" dirty="0">
                <a:latin typeface="+mj-lt"/>
              </a:rPr>
              <a:t>: </a:t>
            </a:r>
            <a:r>
              <a:rPr lang="en-US" altLang="vi" dirty="0" err="1">
                <a:latin typeface="+mj-lt"/>
              </a:rPr>
              <a:t>dính</a:t>
            </a:r>
            <a:r>
              <a:rPr lang="en-US" altLang="vi" dirty="0">
                <a:latin typeface="+mj-lt"/>
              </a:rPr>
              <a:t> </a:t>
            </a:r>
            <a:r>
              <a:rPr lang="en-US" altLang="vi" dirty="0" err="1">
                <a:latin typeface="+mj-lt"/>
              </a:rPr>
              <a:t>các</a:t>
            </a:r>
            <a:r>
              <a:rPr lang="en-US" altLang="vi" dirty="0">
                <a:latin typeface="+mj-lt"/>
              </a:rPr>
              <a:t> </a:t>
            </a:r>
            <a:r>
              <a:rPr lang="en-US" altLang="vi" dirty="0" err="1">
                <a:latin typeface="+mj-lt"/>
              </a:rPr>
              <a:t>thành</a:t>
            </a:r>
            <a:r>
              <a:rPr lang="en-US" altLang="vi" dirty="0">
                <a:latin typeface="+mj-lt"/>
              </a:rPr>
              <a:t> </a:t>
            </a:r>
            <a:r>
              <a:rPr lang="en-US" altLang="vi" dirty="0" err="1">
                <a:latin typeface="+mj-lt"/>
              </a:rPr>
              <a:t>phần</a:t>
            </a:r>
            <a:r>
              <a:rPr lang="en-US" altLang="vi" dirty="0">
                <a:latin typeface="+mj-lt"/>
              </a:rPr>
              <a:t> </a:t>
            </a:r>
            <a:r>
              <a:rPr lang="en-US" altLang="vi" dirty="0" err="1">
                <a:latin typeface="+mj-lt"/>
              </a:rPr>
              <a:t>bên</a:t>
            </a:r>
            <a:r>
              <a:rPr lang="en-US" altLang="vi" dirty="0">
                <a:latin typeface="+mj-lt"/>
              </a:rPr>
              <a:t> </a:t>
            </a:r>
            <a:r>
              <a:rPr lang="en-US" altLang="vi" dirty="0" err="1">
                <a:latin typeface="+mj-lt"/>
              </a:rPr>
              <a:t>trong</a:t>
            </a:r>
            <a:r>
              <a:rPr lang="en-US" altLang="vi" dirty="0">
                <a:latin typeface="+mj-lt"/>
              </a:rPr>
              <a:t> </a:t>
            </a:r>
            <a:r>
              <a:rPr lang="en-US" altLang="vi" dirty="0" err="1">
                <a:latin typeface="+mj-lt"/>
              </a:rPr>
              <a:t>với</a:t>
            </a:r>
            <a:r>
              <a:rPr lang="en-US" altLang="vi" dirty="0">
                <a:latin typeface="+mj-lt"/>
              </a:rPr>
              <a:t> </a:t>
            </a:r>
            <a:r>
              <a:rPr lang="en-US" altLang="vi" dirty="0" err="1">
                <a:latin typeface="+mj-lt"/>
              </a:rPr>
              <a:t>thành</a:t>
            </a:r>
            <a:r>
              <a:rPr lang="en-US" altLang="vi" dirty="0">
                <a:latin typeface="+mj-lt"/>
              </a:rPr>
              <a:t> </a:t>
            </a:r>
            <a:r>
              <a:rPr lang="en-US" altLang="vi" dirty="0" err="1">
                <a:latin typeface="+mj-lt"/>
              </a:rPr>
              <a:t>túi</a:t>
            </a:r>
            <a:endParaRPr lang="vi-VN" dirty="0">
              <a:latin typeface="+mj-lt"/>
            </a:endParaRPr>
          </a:p>
          <a:p>
            <a:pPr marL="457200" lvl="1" indent="-228600">
              <a:buFont typeface="Arial"/>
              <a:buChar char="•"/>
            </a:pPr>
            <a:r>
              <a:rPr lang="en-US" altLang="vi" dirty="0" err="1">
                <a:latin typeface="+mj-lt"/>
              </a:rPr>
              <a:t>Tắc</a:t>
            </a:r>
            <a:r>
              <a:rPr lang="en-US" altLang="vi" dirty="0">
                <a:latin typeface="+mj-lt"/>
              </a:rPr>
              <a:t> </a:t>
            </a:r>
            <a:r>
              <a:rPr lang="en-US" altLang="vi" dirty="0" err="1">
                <a:latin typeface="+mj-lt"/>
              </a:rPr>
              <a:t>ruột</a:t>
            </a:r>
            <a:r>
              <a:rPr lang="en-US" altLang="vi" dirty="0">
                <a:latin typeface="+mj-lt"/>
              </a:rPr>
              <a:t>: =&gt; </a:t>
            </a:r>
            <a:r>
              <a:rPr lang="en-US" altLang="vi" dirty="0" err="1">
                <a:latin typeface="+mj-lt"/>
              </a:rPr>
              <a:t>thoát</a:t>
            </a:r>
            <a:r>
              <a:rPr lang="en-US" altLang="vi" dirty="0">
                <a:latin typeface="+mj-lt"/>
              </a:rPr>
              <a:t> </a:t>
            </a:r>
            <a:r>
              <a:rPr lang="en-US" altLang="vi" dirty="0" err="1">
                <a:latin typeface="+mj-lt"/>
              </a:rPr>
              <a:t>vị</a:t>
            </a:r>
            <a:r>
              <a:rPr lang="en-US" altLang="vi" dirty="0">
                <a:latin typeface="+mj-lt"/>
              </a:rPr>
              <a:t> </a:t>
            </a:r>
            <a:r>
              <a:rPr lang="en-US" altLang="vi" dirty="0" err="1">
                <a:latin typeface="+mj-lt"/>
              </a:rPr>
              <a:t>nghẹt</a:t>
            </a:r>
            <a:r>
              <a:rPr lang="en-US" altLang="vi" dirty="0">
                <a:latin typeface="+mj-lt"/>
              </a:rPr>
              <a:t>, </a:t>
            </a:r>
            <a:r>
              <a:rPr lang="en-US" altLang="vi" dirty="0" err="1">
                <a:latin typeface="+mj-lt"/>
              </a:rPr>
              <a:t>thủng</a:t>
            </a:r>
            <a:r>
              <a:rPr lang="en-US" altLang="vi" dirty="0">
                <a:latin typeface="+mj-lt"/>
              </a:rPr>
              <a:t> </a:t>
            </a:r>
            <a:r>
              <a:rPr lang="en-US" altLang="vi" dirty="0" err="1">
                <a:latin typeface="+mj-lt"/>
              </a:rPr>
              <a:t>ruột</a:t>
            </a:r>
            <a:endParaRPr lang="vi-VN" dirty="0">
              <a:latin typeface="+mj-lt"/>
            </a:endParaRPr>
          </a:p>
          <a:p>
            <a:pPr marL="457200" lvl="1" indent="-228600">
              <a:buFont typeface="Arial"/>
              <a:buChar char="•"/>
            </a:pPr>
            <a:r>
              <a:rPr lang="en-US" altLang="vi" dirty="0" err="1">
                <a:latin typeface="+mj-lt"/>
              </a:rPr>
              <a:t>Thoát</a:t>
            </a:r>
            <a:r>
              <a:rPr lang="en-US" altLang="vi" dirty="0">
                <a:latin typeface="+mj-lt"/>
              </a:rPr>
              <a:t> </a:t>
            </a:r>
            <a:r>
              <a:rPr lang="en-US" altLang="vi" dirty="0" err="1">
                <a:latin typeface="+mj-lt"/>
              </a:rPr>
              <a:t>vị</a:t>
            </a:r>
            <a:r>
              <a:rPr lang="en-US" altLang="vi" dirty="0">
                <a:latin typeface="+mj-lt"/>
              </a:rPr>
              <a:t> </a:t>
            </a:r>
            <a:r>
              <a:rPr lang="en-US" altLang="vi" dirty="0" err="1">
                <a:latin typeface="+mj-lt"/>
              </a:rPr>
              <a:t>nghẹt</a:t>
            </a:r>
            <a:r>
              <a:rPr lang="en-US" altLang="vi" dirty="0">
                <a:latin typeface="+mj-lt"/>
              </a:rPr>
              <a:t>: </a:t>
            </a:r>
            <a:r>
              <a:rPr lang="en-US" altLang="vi" dirty="0" err="1">
                <a:latin typeface="+mj-lt"/>
              </a:rPr>
              <a:t>phẫu</a:t>
            </a:r>
            <a:r>
              <a:rPr lang="en-US" altLang="vi" dirty="0">
                <a:latin typeface="+mj-lt"/>
              </a:rPr>
              <a:t> </a:t>
            </a:r>
            <a:r>
              <a:rPr lang="en-US" altLang="vi" dirty="0" err="1">
                <a:latin typeface="+mj-lt"/>
              </a:rPr>
              <a:t>thuật</a:t>
            </a:r>
            <a:r>
              <a:rPr lang="en-US" altLang="vi" dirty="0">
                <a:latin typeface="+mj-lt"/>
              </a:rPr>
              <a:t> </a:t>
            </a:r>
            <a:r>
              <a:rPr lang="en-US" altLang="vi" dirty="0" err="1">
                <a:latin typeface="+mj-lt"/>
              </a:rPr>
              <a:t>cấp</a:t>
            </a:r>
            <a:r>
              <a:rPr lang="en-US" altLang="vi" dirty="0">
                <a:latin typeface="+mj-lt"/>
              </a:rPr>
              <a:t> </a:t>
            </a:r>
            <a:r>
              <a:rPr lang="en-US" altLang="vi" dirty="0" err="1">
                <a:latin typeface="+mj-lt"/>
              </a:rPr>
              <a:t>cứu</a:t>
            </a:r>
            <a:endParaRPr lang="vi-VN" dirty="0">
              <a:latin typeface="+mj-lt"/>
            </a:endParaRPr>
          </a:p>
        </p:txBody>
      </p:sp>
      <p:sp>
        <p:nvSpPr>
          <p:cNvPr id="2" name="AutoShape 2" descr="data:image/jpg;base64,%20/9j/4AAQSkZJRgABAQEAYABgAAD/2wBDAAUDBAQEAwUEBAQFBQUGBwwIBwcHBw8LCwkMEQ8SEhEPERETFhwXExQaFRERGCEYGh0dHx8fExciJCIeJBweHx7/2wBDAQUFBQcGBw4ICA4eFBEUHh4eHh4eHh4eHh4eHh4eHh4eHh4eHh4eHh4eHh4eHh4eHh4eHh4eHh4eHh4eHh4eHh7/wAARCAEkAg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NABRSGjNAC0UZpM0ALRSUZoAWikoHWgBaKKKACiiigAooooAKKKKACiiigAooooAKKKKACiiigAooooAKKKKACiiigAooooAKKKKACiiigAooooAKKKKACiiigAooooAKKKKACiiigAooooAKKKKACiiigAooooAKKKKACiiigAooooAKKKKACkNLTGoAWk3c0meKSgdhxPpSE0meaKAFycUZNJRQMXJpymmZoLYxQIkzRuFRswyaazD2oCxNuGKN3GRUat8q+460rNt4zSvqFh4PJpajhbJb8KkpoQUUUUAFFFFABRRRQAUUUUAFFFFABRRRQAUUUUAFFBOKjZuaAHlqTdTCaaWx3oHYk3UbqjLcZqMyClcpRuT7qUPVQzULN+9jB7mi4+RlzeuKN6+9U/PHHPakacYNMXs2Xs0tQhuQvSlLjOKnmIsSiimRNlT7Gn1QBRRRQAUUUUAFFFFABRRRQAUUUUAFFFFABRRRQAUUUUAFFFFABRRRQAUUUUABqM9aeajY0DQmaQmkJphalcpRHO2BQG4qvK2TtHHrR5nFK5pyaFoNxTN/wCdQmVRGeeagM3FFwULltpMU15uF571nyXAGartd8xLn70oWp5tTT2Tsa00wB6/xH+dQT3AUEk8bazJ74Ennj5j+tUtUvxHFKd2MIf5CnJ2NKeHbSOqjkPkxM2MECleRV3KWycVQgm3rAm7KkDt0wKRriPfNEMFxjaa5nWRh7PU0bKTdPIh67Qat1g6TdbtWSNjy8Tj8VIrerppy5o3MqkeWQUUUVZAUUUUAFFFFABRRRQAUUUUAFFFFABQaKYx5xQAHk000pbionbGaRSVxs8gUZ96heWobmTnrwOtVZpgD3qHI6YU9C9NLthJ3VTa6FVb67jW1xu57Vjy32FJzWcqljqpYdyRsyXoXPNNjvw15ZqG+8+P5Vx17qxQkbu9Ns9U/wCJnppLcZlc/RVyf5VFOpeaR1VME403I7D7eP3Z3cFM/nUd5qQRZPm9B+dchHqeTAu7+CMfpVTVNWxOF3cNPEv/AJExWk6lrsqGBdl6HrRkbzIxIQC4wMdjTWuEVXXdlwR+NZcFx51wqtJuQIX3bcD6fWoReRyQTJFtEyyH5vbj/HH4VxfWlueV7E6HTZfMMy5ztcfyFXK5vwre+dqV1EerwxygfiQf6V0lejTlzRTOerHlk0FFFFWZhRRRQAUUUUAFFFFABRRRQAUUUUAFFFFABRRRQAUUUUAFFFFABRRRQAhpjcU5zg0xjk0DRG/SqsrFeeoq1J0qnPIFPQnHoKhm1MYjbtzdOeKiaXmq0t0I5CCrhCOpHANVjdI3zKwI9jWbkdkabZemnwmDVV7jC9aXULhDboQw5FYlzdcEZqHKxtRo8yLVzd4zzVEaio1bTrUnkyGRuegH/wCqs68vFyfm6Vz0mpY8RTqjZa00+aRvZvLJ/TIqacuapFHbPD8tJs6X+0C1tE+7rGp/PB/rVTxJfbbC8bdyFI/QViyXWyFYc/d2KMeyrWd4s1EjRb6Td0L/AKBadSW52U8Joj2RJ4rqC1gjcq2ApIOCOOajuhHbXCW8b4LvyTySfr61kyJbvLEbSY29w9sJo85ILADn6HODTZIb64aGbUGSGOTKgxtko3Yn8a8SWIla1rs8VUlfctG4bT9bs2lABS5CuQeCsuVz+ZH5V3VeX6vFNLYeXcTO0t1ExEjcYI4GPzzXbeCdY/tvw7bXjcTgeXcL/dlXhh+Yr1sDW5o2OXF0mkp/I2qKKK9A4QooooAKKKKACiiigAooooAKKKKACmN96nnpUZPNA0MbpVWdioz1FWX4zVG6kAzwT9BmpkbU1qVGclSx6nJFZlxN8xGafd3iwl1fcifwsw4+lZBvU85ZNylc9jxXPKR6lGk9x2qXGFCbSGxmse6n2xE1qeI54mMe1gRj1zXK6jcHyyK56krM9PDQ5ooytVuj5n3uc1Wi1Qrq08e7/jy0e5kPPAYxn+pFUL6UvMe/PFZNlOs174kZDuEdrFabh3LzRoT/ADqcG+bERR6mLpJYZ/d951jXZW8iUNwJET8twqlrt2Vls8Zy+pQr/wCRxVaWb/TI/X7Q5/AE1m61dDfpMzfdOpwMRnt9op1Ze5L5mroe78j3+R4dVvIo4ZmiXaSWRsEjPSqbqsd6mn2zKgwxUep+v61nXttHDqV2dImMN1DiVIWJKspJ3KT79R6H61HLZ35uBc3siQStGZIGibO1l6L+NeBOvJrWOt91tY+WjTXfQvaBdtp/jKwt5cL5qy2UnP8AHgSKfx2n869HFeOeILe6EKLFOU1FWjvIJpP+eoOQCB2+XB9ia9P8L61b67o8V/B8jn5ZoSfmhkH3kb3B/MYPevosvrc0OV7nDjqVrTWxqUUUV6B54UUUUAFFFFABRRRQAUUUUAFFFFABRRRQAUUUUAFFFFABRRRQAUUUUARv940hpW+8aa/Sgoa9ULrK1bZsVVuzuAqGbU9zKumwDya5vUpCjmSNvLfP3h0P1HeuhveARXM6t0NctQ9rCxuyO31LzSY5BtdeSueCPUe1RX9xwSDXP6hcmFfNTJeFtwx3X+JfxH6gUtxqcbxfK+QeQfUVzOp3PVjhbNNIZql9JFEzRoZXz8qjuf8ACuX0Q3A8Wa5YySedO2mXShv77mLea0by8AhklLYVVJJz2rkdB1iTT/Fdl4nuM/Z5b4+amPuwv8oyfdc0qFVRrRfmddfDSlhpqKOua8Wae3mRgUmRJF/GJTWV4knL6TqcPp555/3KdcxNptlJAx/eaVeSWknPVAN0T/Ro2Uj6VU8RN/oeq46+VMR+K101VyycWdFBRnCMo7Hsek2ELaDb3kl1L9plt4dm5zhVKDj6ZJqxqkN9Bp8tuZFkjhwTIpIYrn07Y9aypreZtD0eJphFZ6hbWiPIDlosxr0+vT2zV7Ur5rO6ACNeDeYZRGMts6hsDrj/ABr5mo4w5otWtofLLmk01qPvrMhYI2uv3YQLbnOQGPIDf3gelVvBGqHRvFaQzHy7DWTtwTxHcgcf99AEfUe9QaXZX8mkJPDOyiMhhEwDbQxyME9wKqapoyyLc2NkJL2FIhLM6yBX3liVZPRwQSOnQVrg8TKElK1kVKEZRdNs9oorjfhx4qbVbVNL1SVP7Vhj3BxwLuLtKo9f7y/wn2Irsq+sp1FUipRPAqU5U5OMgoooqzMKKKKACiiigAooooAKKKKAGvTDTn601uBQMbJ9wis29OMir7vjrVC9+YkiolsdFJamBqbEIea4XW5Ht5Wlt2ET9wfuN9R/UV2+qn5SK4TxEetcNbY+ky+N2RWWpfakIcFJEOHjJ5U/1Hoao6xcdcGsa4uxbzR3XIEbeXKfWMnqf908/Qmpb66RwcnkZrkdS6Pcjh+WSaRm3TTs6pbDM0jbUY9EJ/iP0rF8J7rex8YKW8w2scMpOOSkVym4/lzWxPex2do94+NkWG69cc4rC8BeZbeI7e21KRRDr9tPYzMw4jeYHAP0JU1pgZqOIi2aZhCX1aTS2s/uOmbH9tOucr5khH/fZ/xFc54hlb+yLYjO5LqHB9/tIrYgkkWDSrucFJtxtLtG6pMjiNwfxXP41k+I9q6Ud38F1B/6PU1rVhZOLNYNOHMtrHvkmi26oNt5N9qnnIdnkJGM4C/gBUGrQ3hhhiuWVoI5ljeRHILA8ZP92n63ZXH/AAklvp1xdCG1lu2mSVT8wZSWCfp+QxVTVdQ8pZY3t2uY5onWYxDOxlGASOwPr2r5epyQjJNWtp6nyEOaVne/UuXuneY08N24nYxqsRU4ZdvII/2s4OawbTVL7w5q0WsadHPOsy4uLZgB9tiUdVxx5qDOPUAj0xeistUjsILhrpvJRNkr/KWiPU4z97+f1qSDTLa4tWi83MEZJS4hucqG7sFPRvXPHPua0oYmpCacU0U1HlcZO6PT9D1Sx1nSrfU9NnWe1uEDRuv6g+hB4I7GrteIRHXfDNzLqmhzJAsjk3EUg3Wt0w/iZRzGxH8a/iDXo3g/xtp2uutjcqdN1fZuazmYZcf3o26SL7jn1Ar6rDY2FZW6nj4jBTpe9HWP9bnU0UUV2nEFFFFABRRRQAUUUUAFFFFABRRRQAUUUUAFFFFABRRRQAUUUUARU1ulOpr9KCkQH5mxUF7tXA6VYzjLH8Kzr2XdJWcnodFNXkZuoNwa5jVWxmug1KTAIrl9WmXaTXJUeh7mEicpqUhScnpzkfWucS42mWFThY5GRef4eoH5GtPX7ra5Zeua5OSYv9qkWZY1aY/vDyFAABP4YNebUlqfWYan7quO1i/a6J023fKgjz3H8I9B/tH9BVa7jjmjktpfkglTYQP4fQj6HBH0qtokO2HO18SyGU7uvPQflirt5G8o+VTj1PFYtu53xhG3Ky9p97Jqujz/AGrcb+xtvsupoo3NJBHnyrhQOWMWSrAcmNgf4ao6jcSNotxOzK3mWW8MpBVuCCQR1HI5rH1O/m0u9t9YsL9bXUbbH3JBukUdMY7gevBHFXf7Z8H6qrx6iL/RpJc/aE09lktJSWBb9ycGLcRz5bAdcAV7MKsMTBNu0l36nie/l83BxcoPVW6Hu0K3kfgzR7u4SN7OO0tyw3fOUEa/Nj1xzV64XT7W/hn0+1e5kkBUOhLsqYyT/n1rze9+IVnJZJDLrenS2aqqCJLC4hYqAAFP3gOBjip4/ipZ/bDcxX+l2bbdqoYZwmPrszn8K8aplldzbsntreLfy1PnlCdvhfXoz0Cw229hbjTY2DzviaOQ4J5OMemM9Kk8m5W2kS0t47doZAt7sXDY+9ux36/qa8xvfGWjzyib+17V7iRgwFtb3EmxuxGSg3fgarDxP4guJZJLPRPEkwPBnM8dvuA6ZynI9uaiOW19puMV/i/yT3LVGctYp/d/nY7rVtPWzis54r7fACZob2H5ZLaQknIP93kjn6HINdr4K8ZtfXaaLriRwakQfJmTiK7A6lfRvVfy4rxD/hL57ErHfaZrNkAQxaa0S6hJBzzs2Hr71oW2tW/iCd7m1awuImO+dNPZ1KuORIIz88Tg91DD1Peu/D08Vh9YpSX913/Df8DPEYZTjy1VbzZ9KUV5/wDDzxq159n0nWZVa4kytne5G26x/C2OBIB6cN1HpXoFevSqxqR5ongVqMqMuWQUUUVoZBRRRQAUUUUAFFFFADH60xulPfrTG+7QykQ9W55qjqDBTgVdZtgJPFYt9PukPP0rKb0OqjG8jI1hutcJ4ib71dXrd2q554rh9fvEZTzXBWkfUZfTehzEmDKyOMoeGHqD1rKtbhpLZAzHK5jJPfaSM/pVu8uNsmRjJNc48/8AxLGm83ZGxkkLDqVLEgD3PA/GvPk9T6mEdLsnvrsajOlqnzWsL/vG7Mw/hH49T+FMv4WuY5IFcrIzB4Wz92Ucqf6fQ1BokP2e1hgIP7sfNnqSeT+tT3u53DYI9CeKqMJXuE5xacWtGbFzqI1jQLrXC3luSh1JTx9mu1wqzt6JKFVWP8MignhqzfEu59OmWQFN9xAx45AZlP8ASsSTxBLoWtpqlhewJNKfLuYGw6yg8Esp4ZT0ZT1zmta18QeCbu8tVddU0zy5UlFnABfWpdDlVCcSqgPO3cR26cV7DSxMb3tL8zwoV5YNSpNXj08vI+iNfW4ivrS51ZIhbSTkPtf5kLHAPt159M1h6reafo9zNO0EUMIjdJbp7hV85MH5drHJOcfWvP8AWPiRJcXKnUtQ1SWFJA4itNLjtjIQc8tNI5Az2C1zOueNvEmo3T/8Ita2Wgq/37yeU3OoSf8AbZ1IjHsgH1ryv7Bq1JNylb8X/keApuCSa/RHsOoato1jpcEi2FxFaGJSJ79haruI6hpmXpxyKybv4i6HJbw2reJ/CUClAsm7VBk9ifkQjn614hceGtRv7n7bqkzXly3JnnuTcOT/ALzc1o2vhkbAmzmvRhkNFR2f5fkT7WHWR7ND4r0W6ht7Wz8ReFLpYdgCRa2qO6gcg71Ck55FSatbRXMDSzWdxbWoPmREQGeGNv7yzRE7PZl6emK8TuvByv8AeUH2IBBqta6Hqei3H2nQ9S1HSp16SWVw0X5qPlP4ij+xaUfhuvmXGqvsyPpHwh471XTIvJ1cT6zYqBieIq9zCCMjft4lX/aX5vUE16boes6XrdiL3Sr2K6gJwWQ8qfRh1U+x5r470/x34i0+XHiHT4dYjJ+a8siLG+B9SVHlyn/eXn1r0HwV4pttVvDe+GtSlk1KJMyR+R5N8ij/AJ62+dtwn+1GTj0FbqjWopa8y/E5K2Hp1NUuV/h/wD6SorkvBHjS112NLa78q21DkBUbMU+OpjJ5+qH5l7jvXW1rGSkro8udOVOXLJahRRRVEBRRRQAUUUUAFFFFABRRRQAUUUUAFFFFABRRQelAERpH6U4UxulDKRWuWG0gVi3b7Sa1Ls4zWFqUm0GsJux6GHjcw9dvfLGAee9cXrGpZDc1d8QXwN/KrOAqRg/5/SuSnnWaU4SRk9cEZ9h3P8q86tN3PqsDQikrmXrFxIxHlL5k8reXbx93f/AdSagl8I280Edr9u1CaIHcVHloA3XJOCW5rf0XQ5JL5765jJlI2oCc7F9B6D+ddXaaOxI+WsY0+Y9KtiVT0TOIj8JpJEsTXWpyYGAWvCAPwAFall4E0kIDPZiU+srs5/U139jorBeI6vJo80jCNRgnua3jhl2POqZrJaKR5u3hrS7V8RWFsuOn7sGnGxgX7tvAuOm2JQfzxXo48MAz/v3BHtVHUPD6RzFE6e9DoNdCI5nGTtzHAyWJk9RTTo0c6GOZVkU9Q6giu0m0CQMvl/Nnr7VYstClkcJ5ZJz0qfYu+xq8xUVdM4bTPC9naXgurIfZJsY/dqCp/wCAnp+GK6S10mVo/wB8ys56FVIz+GTXY2Xhvax3qox1rUtdLjifcwHy8c1vDDWOCvmql1uebahpEkKbkz9K4nW9Fga7W+tv+JfqKEeXdRDGSOgcdGH6jsRXv+raXHLGWAGfp1rznxpopiQjbyfSoq05QfNE2wWOhX9yfU5LwvqZ1Br6z1S1SDUIz5l7HESBMFwRcR45Ei8E45YfN1U59s+HXiaTUkbRtUlD6nbIHWYDC3UPQSDtnsw9eehFfO2sJeRBNRsGaPVNNPmwsOropyUPr3I/Ed67nQtU8u007XtKX/VJ9utFB6xE7Z7f/gJyB7GOtoVnOPteq+LzXf1OTNMvjF8q2e3k+3ofQVFQWF1De2cF5buHhnjWSNh3UjIqeu9O58o1YKKKKACiiigAooooAY/UVG57mpH61FJwppMpFG+kwpArmdUuRGGOa3NSk2g1xXiC6wrc1zVZWPYwVLmZzPiTUz5hVTXI39wZCWp2raghvbtpJAFjYKMnpx/jWUl2JXO2CRx/CGBBc+w649zj8a8upJtn2mFpRhFWM/UzJPNHYw7jcXRKqFxlI/45DnoAMgepouPCFvMYYUvtSmjh/wBUSY41THQ4Ckk4966Dwz4fkSaW7ulL3Ux+ZmOWx2HsB2A4Fddb6OSRx+QqqFK7uycbi+T3UzznU/Dkf2fc9zqjn+8945498AVkrpFjEcjT0uMd2cv/ADJr2s6LG8GxozzWRqngcSRma3keNx3HBH0NerTpQe58/Ux8l1PJ7ryYRmHRoQR/0zH9azW1DVNpFnpqwKvBKRqg/Eiu8vvDXiCOTCMs6ZIyyjd+nX8quHR5rfRxBMpjlGRKoXB3d8+lelRowXQ8rEY6b6nma29xIBNdTJHnqS2a2NL0rzAHEjkHoQhP9K9D8LeDYZAjR2yyyHB3Hk8+5rudK8DrMhMylG/hUc/ia63UhA82VWUmeWaZpbYCct6cV09hoDKgZxzXb6X4WijumV1Qbe4710Y0O1SAZXDdM1jOuuhCbueV3eliNNvlqT9Ky59HaRCfLwK9in0mzEOAqN2zjmsPUNNtYWRS3LHGB2rH2lzeMzxzUPD3zn5NwPtWNqHhdR5c8fmRTRNvikjco8beqsOVPuK9yvNBs2mjVJgoYZwR/n3rK1vw8owlmFchcuM8D8fWrUkzVV+h53oXi6XzltfFN0sdyWURayw2LKw+6t3t+63924XBH8XHNe8+APGM9xcpoevEpd52W874BkYDPlvjjfjkMOHHI9K+ePFOmGO5chV4yrrjII9CO9W/h9qvyf8ACL3ZlkMcbSaY4f8AeGJPne2B674+ZYj6B17Cuavh/tw3/P1Nly1Icstvy/rsfXVFcn8M/EU2t6S9tfyI+o2JVJpFGFnRhmOZR6MOvowYV1lYwkpK6POqQdOTjIKKKKogKKKKACiiigAooooAKKKKACiiigAoPQ0UHoaAIqbJ0p9RTcA0mWtyheH5TXK6/OI4XYk7VGTjv7fWumvmwrVyOqo11PGOfL3bh7kd/wCVc9Rnq4NanKy2ZkkO+NTM7bpW/u/7I+lPXSo1O5Y8v6kZrohZhe1aWl6aruGbhR1rl9lzM9h4v2cdGZGj6MSAWWutsNJtUgDOOfX0ou3tLNAFK7vQGsLVNeKIVWQj6VulGmtTzpTq4l+7ob4ntYYznaNpqhca5bKd0ZGRXCX+tMxP7w/nWPdasxU4bA+tZyxCWx20sqctZM7bV/Em5vkIHpisga++4kyH864afVwWIL8/Wqrar833uK5pYh3PWpZVFRtY9RstcjZv3hyT611WkarYzQ7mMav/ABe9eELq2MYfFa2l675bj94c/WrhibM5sTlHPHQ9hvdYjjX5CM1nDWmUHa3B7GuLbWFlUZf9aYNR9G4+ta+3uckMtSVmjtz4iRY8P97vVbWLiHU4f4XIBxiuGmv8OeeKmsdS2tjdgd+aj219GarL1D3o7mLq9usF35m0ZVuR6juKp/DaVrXTr3Sn+b+y9UVk/wCuE42H8N3lmtfxZPA0R8vG49MVznhKbHi3VbfHF7onnDHZ4jkH84xRhbKtydHdHdjIueDcnurM99+EF59o8JmxZsvpt1LaH/dVsp/46RXZV5x8Hm2a14ptu32iCcf8Ciwf1WvR67cK70kfEY2PLXl/W4UUUVucoUUUUAFB6UUj/doAYahuGwtSmql5900maQWpga3McHHWvO/FN08cTFVLsWCRr/fc9B/j7V3OusEjd2OFA5Jrz+/hkvdTjdlYKilkU9s8ZPuefwArgrM+my+NtTm7fSxIwjChjktLNjmRieSPQelbFro8cbfu4hvPVsc1uWOnYIAX9K6zQ9DjYrJKoC/zrCFHmZ6NfHqlHR6GFoehlgGZa6w6LZw2fmHhguc571PdSWlkNqbQR2Fc7rOtMylVc49K7IqNPRniTqVcTK60Rbd7WGHzPl45rL1TV7YxEIQPeuR1zWmj3YYMPQtiuM1jxJdSq0cbCMf7PJ/M1tT1HPDaas6bxHrVtEGCzBmPYcVzI1WaRysMjBgdwxIRz+FcRq95KzsZJevvkmqNleOshbzSo7GvZw8Fynk4im09D27wl4mW2mQ7cSIfmU12c/i+ORR9mTyzj5snIr56stY8srITlu5Vq6PT9fjk/wBXLlu4PBqalNNkRo6XPU38SMs/mbjux1q/F4txGFZw3QgV5S+rqAWLDgetUTrxfJD7fSo9mmV7M9dbxVHGPvdKydS8TxzOXAUsBkkcDHrXllzrZUEtNWHqPiJtpAl49M1caCJaPU7rxjDD8rSjP15pLXxnE0cizNvB5XFeDX+uMJMs5JzgL3JrX0e8kkUFmIPUitXTigVNs7bV9RjuriaXbtDHOM5rkLi8urTUYbvT5hBeQTpNbSkcRzKcox9s8Ed1LDvW2NL1KSx/tDyS0JUkHPJA74rmtTwx56MKXLFqxpBWPePhv4qgS907xFbqYLC7RfMhJ/1MUrlJIj/1xuFYey178GzXxZ8JNW3W93od2+YC0sgJ6hZSiS/kfKk/7+Gvq34canPqfg7Tbi6bN1Ght7gnvJGSjH8Sufxrx5xcKrXfX59f8y8VC9ONTrt/kdPRRRVHAFFFFABRRRQAUUUUAFFFFABRRRQAUHpRRQBFUU5wpJqWmSDNJlx3Me7jMh+cZH93tVF7XdJvYDOMdK25U56VXljx6Vi4ndTq22MyO0XO5l+UVBf3X2fIgIUY7VfvZDFb7fXpXJ6rO3zc8VnN8qO3DwdWWpR1fUJPmYsa5HVdWY5G41oavc8Fd3NcTrk5UsUSWRsZ2ouTXn1ah9PgcMn0JLjU5Gc/NVS51FI4WkmmVFXqzNgCuRfWr26uLmK2iS2S3IV5pQZAHYfKoC8biAe/arVvp7TBJ5mnmlHO6ZwefZQNq/hz71yOTPahSh0HXOs5YyJbXDx5+VgB83vjOcVEutL5TSfZ7zC43HyGIXPTJA4q+mkvIwzk5rXt9NFvF8m5Wx1UkH9KSTZtOUYrRnKr4ltzIkcQedj1CAkr9RV+01qKRsI43DqpOCPwPNRa5ZQwX0N4bdFDqIZGXjkfcY+/UE+4qJrOzuW2ywqx7Z6j8akqMVJXZtJrEuR85xV+31x1UBzn8a5230Fdw8i6uYvYPkD8DmrU3h26eWG3h1C5DucyOyrtjT16ck1acjGcaWzRtSa15nepdN1RJtxRiyjjd2J9vWsLTtDje3H2lpZp4yUlSRyQrjrx0x3HsRV8wtDxjao4AFVzSM3Tp2si9fXXm7mZs1X8O7x41tXViA2h3u7HoBJ/jWfeTGOPk9at+C5GuvE2pSR5IsNCmjPHRpAFx/4/XVgXzYiJw5pH2eDme7/CddvibxCQchorUn64kr0evOvhQm3xH4gC/cWK1X9JK9Fr0sL/AA/v/M/PMf8Ax38vyQUUUV0HGFFFFABSN0paRulAEdUb5tqk4yewq8aqXSbs1MjWnucnqUJmfdKPMIPyqfuqfpWdFp2ZnlYZZsZJrqLiEZ+6MVWMPPYVzShrqexTruMbRK+nafGnzyLx2zUl/qC2yMsZAHtTtQuPKgCd65DVbt2ZhuNKUlBaGlKk68ryIda1SQktu4rmb3WBglm6U7VroBSpNcP4ivmijcxxyyEDJCDp+J4rilNuR9FQw0VC4uuau8zsqYxXHazrdpaRtJcXCp6epPt61hXut6hfrNJEVs4ElMKuyGRpXGNwX+HIBHJ45FY9zZiSYSrHPJJj780m9j79AB9AK9ehF2PIryjzOwaj4khaQslncsD/ABNgn8uoqqdal+zfaPs94sAfaZTC2wHrjdjGcU5dIupZeFDDP0/WtabTJLSwZY5JYi64baxGR6HHWvQp88VoeZVak9TIj8RGQBLdpJTj+FTj86bHquui4EsBKKP4JZAf5dPzqK4ZbW7aV7aOOBzkmIELG3fjsP5VrWscMyjaAcjIIPWqTnLdmPurQkh8SaiF23MEoPrG28f40f8ACRMp5nK+zKQf5Ves9JWUgKtbFt4UjndULPypJ4Aw3PHXp05qryXUv3TlbjxA0y4jEkh9kY/0rHvdcuY5Aqwyh+oLrjGO+O9emQeENmUKE+9Urvwo0OpxS+WNuxkY+mSCD+lF5Nbke70OL01WZ/tUsnnyPyZCc5PtXZ6C8S4HVjVO68PRQzErENx7rx/KtXRNFvLmeOC2jJckADOKqMXYUppHpuk3DQeHXS4jRwIztYcbTXl+sgB2KjjJrs5vOs9P8i4uFbaPuq4YD8RxXEa7PGoOD1NVGyMYptl/4VRq/iu5iY/I9rNkeuYZR/gfwr6i+Ct081jqcDNkJdrKB6eZEjH/AMe3GvmH4RRtJr91dJwUsLmZD24QoM/izflX0t8EEAvdfVfuxPbR/iIj/QivMxXxwfm/yOiov3M7+R6fRRRUHlhRRRQAUUUUAFFFFABRRRQAUUUUAFFFFAEVI1O701qCkROvFVZ1Xaasu2BVC8b5azkdFNXZk6i/JGciuX1fGxmzW9qblVauM1m7OCua46sj3sFTbehzmrOWkb0rh/EmsLpsUkyjfIAVjX+8xBAH610ev34hib+8eBXCWMMmsaxHdFd8ETnygRwxHVvp2H415dSWp9hhKdoXZZ8O6VL9jtrFl+WNjNOf+es78sx+g2qPQA+td1pXh8zAZHFaPhbRIlKecepyxPU10Grz2mmuIocZA+bB71vTpK3NI48Rjfe9nSK+h6Hp8LuLlVbKYAPaqGq6XGlzJHGPlB4qrNq7PLw3GauW9/GygPtbv/k1fuvQ5uWtGXO2ctr2i/aLd4WXKsCCPUVxUdvNZXhs7vPnKMxuf+Wqev1HcfjXsPlrdnaoz9OaxPFfhxLyz2tGdyncjLwyn1B7GsJ0r6o9DDY3lfLI5TTrpVIORmtuHUFYYwOB19q4u8W60yUi8RioOPOReD/vAfdP6Up1FljWQEtE3R15U/jWSnbc9CVCNTVM7R/Ja9F0q4k27WK/xjsCO+O1Z+qXUSqWLc5+7WFHrqiIr5u7jHWsfUNVXJaaeOJT/E7YH+J/Ch1NNBQwzWsti/e30e5p52xBCN8h9vT6np+NdX8EIhPB4hupgDPcvapJz91Xm3N+GFArzqF47+QNN5iWUP7yONl+a4k7Mw/hUdh1rtvgvcLY+M7rw9K3lrqVs0UBJ+7Kp3x/k64+hrry6SVdJ7s83PYTnhXKK91H0F8Jj/xONfz95hbN+G1x/Q16DXl/wxvAvi6RWXZ/aGnhgvo8b5x+Uh/KvUK9PC6U7Ppc/Oscv3zfe35BRRRXQcgUUUUAFI3SloPSgCKoJhxU9QT9KTNI7lOVMjmqF15aKeg49auTylQRWHqU2QcnpWEz0KEW2UL+4LZyc1zeqMihmLVc1a68tWOa47VtSZ8rk1x1ZpH0ODw7exnazOHdsGvPPGuqSW9nNb23zXF0pgiHoTjn8MV02tX6xQtuYA4JyewrkbC0l1LUFvpEPI/chh91f731PX8q5Kc/3iPoJ0bUGY0No0xtrRFIs7CLyYR/eOcu592ckn8B2rUj03zBgBVHqa6j+y7e3tCflXA/M1h3C7yRM7BOyL8oP9TX0dKXu6HyFRK5RSO2tpTGuZn9Og/H0FXtlneRm3ZH9NwHSkitU2hQoUdgvGK1dKSOJlWRBtY49MGu6GiuzzastbI4zVvDMsYZgpZezqM8e46/0rm1sLjTZ/Mtfniz80Qbj6qex9q95TTHuITtQ5UcgDtXJ+ItACsziHaSeSB1ocosmN2zktI1OJlDo3Q4I6EH0I7V0una4A3zYwMZIrida0iaCYzQs0cn95e49x3FYzatNAfLu/3R/wCei52H/D8aFUV/eKlSaVz3vS9VtLhwjMkb4Jy/Q+g9u/Jq5f21jNBHM1xC5OQVRwSh9/8A63FeE2mv3C43Tlwe+7Of8avL4kkHHmkD61ooxezOaUZnpxXS42/eyRsD+OPY1FdavZ2yr9lVNyjgqMfj9a8ym1t5PuyE1G2qSMvzMa0bjHqRGEpHZ3+rvMrF3BJ5JrjdauZLhykZ+ZjgVCLyaZhHHuYnoB1NY98800rxoxCjKsyn8CAf51zzlpodUVynqnwUuLW413ULC3mUu+j3CBQeflVSo/EBm+rGvpD4J3kKa3r9juBadLa9iP8AeQqYyR9Cg/Ovi7wle3Wia5Zarpsgju7WUOhP3X9Ub1VhkH619LeCPEVtput6T4jt1ZdM8vZLu5ZLWY4IPvFKuD7AmvNxUJRjGfRP8Gbte0g4Le34o+jqKRTkAjBHtS0HjBRRRQAUUUUAFFFFABRRRQAUUUUAFFFFAEZ6mmtT26mo2oZSIJulZl84APNX7l1UH5hWHqEp5xHK30FYzZ20I3ZkavPiM81574jvY4EaSRgq5xknArstYjvJQVjSOPPeQkkfgP8AGubk0aMXInuGa4mH3Wf+H/dHRa4KybZ9NgeWnqzzy60rUNbZmkSSC0PUEYklHpj+Ff1PtW3omifZJFLIqAABVA4UDoK7cW4jgAbAUc4A4rB1a6SINtYZ9K53TUdT1Y4udT3YheXy20W1ePcGuY1nVliie5mmCqv97Jyew45JNNvLzzZtu7knABOB+NYXh2e18T/EnR9MvUddLFwkcUbAqZVPO8+7kY9gRRTi6s1BPcuajhqbqNXsjYsNN8Za1pQvLPT7WzjmB+ziWcLLMByTGrEFunYVB4c11dSgCzZgvEYxumPkdh12n9dvatvxHdXFzffaJQkV6wjcOqjMTEExqp7Ig2gAehPeuYbyovEUy+UFtNZjF/ApHCSjiVPYhgw/4DXXicPThBununZmGFr1ZSj7a1pLS3Q9B8O3Q85QxNekW+kW13YAy9SuRivGtGuCs6gnnIr1jwrePcRx28jkJis8PJPRnHmtKUPeizgPG3h0RyO8IBIzn3rzLWdHH2aUWgktLtSXR4GKeZ6qwHB9j2Psa+jPFNqBhdn1rgNd0aJtzqoU1jXo2ldHZl+PUoKMzxa5sVns1uP7S1No2YrgkEggdM8d+P8AGqllo/7zeqgydnclm/M12mraZ9jvXJOy3uzzk4AlHT8x+o96n0Ox8y4ETADnuOK47SvY95SpqPOcyul3ES/N1qFpZtOubTU4WKT2VwkisOuMj+uK9C1vSmSISEqCF6Ag8fWuR1Kz86KeELkyROFHvgkfqBTSdOakugOpHEUZRfVHvOl3iReJ9H1GDCwveRupHTyrlT/IyY/4DXslfOPhq5abwFot6zEldPjYH18qdv6Yr6NUhlDDoea+hh/Enbyf3o/K8fDl5fmvuYtFFFbHnhRRRQAUUUUARVDP92pz92q8/wB2ky47mTqDbQTXG65etGTiur1aWNUIMij8a4bWmdyStncuT0wo/qa46zPewEE3qc/ql48gOTXI61fRWw3SNgscKOpY+gA5J9hXT6jZ6lK22NYLcHqz5dh+HA/U1UtNDggnMzFp7luDLJy2PQdlHsK8+akz6mhOnTRw50XUNXcS3kLxWu7IgP35D/t46D/Z/P0rqNN8PTRQPMyZbqeP0rsrWx/dqZPuqOBjgVT1rUFtoPKj2mnCik02xVsdKonCKPPtWD5YyLt2njngD6Vx2szyRym4VhydscbZ+c+gxXa6jPBJNI1xL5cagvIcZ2qBknH07d+BWT8OpINe+ID399ZD/QraeW0sZeAvkoWjjb64DMe5zXsUKl2oo8avR5U5SLmi+CPFGsadbzzanp+gTTMDaW88TNJO38AIz8qseMsBnsKy9H1aLUomilt3tbyFmjuLWQfdZSVbae4yCPUd/U9rqN5fC9mia6keRy6SOTzJKVBLn1O7BHptGOlcl45tQuuprVmVW3123XVLZgMBJ+EuY/8AvsbiP9s+ld9KcZpuPTQ8/FYWdHlcvtHXeF9UQkWMzHzAPkbuy+v9DXc33hWyv9KkaRyJwoYEY2j2NeJaNf8AneWzExyI3B7qe4r2b4cX02pSGG7mLBV+UE9T2onG2qPOndHl3irwyYpCqpkV5x4j8PKis4XnvntX074904LJuSMA454715brthFcI6soDClCS6nRGbcT5w1WymspGktmZMHLIvQ++KmtFu3hjl2QzJJnayyFDx17Ed67nxLojRuxVcEHNc4lvHYSgyLixnPzL3hl9QfQ8/WtEkne+hEk7lNGuEbmzmY+iyrU4adsYsnU/wDTaZVA/LJ/StyPTQ23GMEZBPcVI2jsO1W15jjG5i4mKbZZBsPWOEFFP1P3m/Qe1Plh37fJjMcSqBz69z7VuwadErqrZJ9avXmjzLYPcrH+6jwWPpyB/UURSuU1Y5eBFjfB/GvZ/hBfLfaXc2c2HhgkR5FJ+9FP+5mX/vtYn+rn1rxu4+QsK9B+Cs8kd5qUY+6+m3G76qYXH6pVVqalHl6PT7yIT5ZXPr74XX8194NtI7ly9xZl7OVj1JiO0E/VQp/GuorgPg/I3meI7foqagsij/fhjJ/UV39eNh5N01c4sVFRrSSCiiitjAKKKKACiiigAooooAKKKKACiiigCNuppr9Ke3D5pp5oKRUmXkms28jAyetbEq/LWfcpkGspI6aMzmtQiL5wKzxYbyWJCgVv3ckUXLc/hXLa5qjxlvJO0VzTstz2sO5y0iY/iC++zB48j5a8/wBSvnmlY571sazcNcO+59owSSe9cJ4ouJIbRlgnMckh2Jt6knvn0A54rzq07s+pwOHUV5lXV78G6aCBxI2NtxJ2UH/lmvqSPvHsOB1JqvNfS2Wp6dq8HyzWsoKt6EEMv6g1BZW/yL2ReFB7+pP1q/q1uq+GJXI+c3UKr9cOT+grKjKSqxceh6WKpwWHkpa3PRfGEcS6wWjGFlSKVRn+FpFZf/HJAPwrn9TtUv8ATrSzgwmoxu1zYEDh5du6SI/74UsP9oMP4q3/ABjC9ubJX5ki02KJie5W2jf+lc/qd0ljLZ3hzsgvVDEdQvnbSR9Fc17VeShUldaPc8DDQdTBwaeq1XyJdCvYbq2jnAI3dj1U9x+Br0rwhfRo0ZZuBXmfi6wm8P8AiSdZFWNJ7gwzlBhFuMZV1HZZVwwHY5HatrwvqeGCscHpXn29jU5Tepy4zDKpE9qmWG9s97HORndXIeIrIx2/mbev8qvaDetIoi3kqe2a1tegW408lRkYwOPSuuSU43PnqfNh6ij0PF/Elil/ZT2bLnzEIHsex/OqHhmGRXjxl4XQNGT1TjlT/T8q6y9snW5J296Tw1oxjuFjk+WPzmwfRSxI/nXn+zbkfTrExjRdyp4hljh0to1BDsmAR1B/wrgzKFdZGGfLO4j1Ar0f4h2sFtEvltz0we/vXluqObezuZPRDj6ngfzqKy946svcZUnI9E8GEP8ACPTjgAQ2V4OPd819I6exewt2PUxKT+Qr568K2DW/w40uxA+ea0jQjH8U8jf0K19FRII41ReigAfhXuRv7V+i/I/O8xa0t3kOooorY8sKKKKACiiigCM9ainHy9KmP3qY43UFJ6mLfw8EgfpXPahAqknbzXX3ceRnrWJfwq2c1zziephqpxeoQlm6Uy10syIZSwXHQVr6jNb24O7n8K5DWNcmiV1ibavNck+WO571D2lVWiWNa1WOxhKqwyO3WvPdU1OW4mZsk8mpNRu3uC7PJ07HvXI+KJ28tbeOdkMp5C8HaPvH+n41xTqts9/DYOMI+ZX1LURLdNDbMJYcjzpv+erA52p/sKQOf4mHoObXhfUP7L8d6VqGPkeRY5f9pSdrj8Vasy1tWYhyu0DARB2Fat7ZE22ixx/6+W/dVI64xGP5kVthqz9pGxGNw0Y0ZKXU7jxPbfZdaurfcd8UgDkd2Ecik/iUB/Gs7U7Y65aSeGLXy01AM2qaLkYV5kXE9sPTzFOR781veOFx4uvX7NPz/wABmCH/ANCNYNjlvEegwiYW7XcqWonxkxO6EK491kRD+Femq/1etJ9Op5k6P1jARb3Sv9yON0e4hdo7lNwjkxvDDBXsCR2I6H6e1er+ANRisLndKduQMMO1ed+NbeTT/E39oSWyWx1CSUXcCfdgv4iBcxj2bKyr6hya2dDvEljXY+OK9JvofNVKakro9x11YdR04Sf8tCuVf+8T615v4t0N7WHzNp3EZNbfg/UJZpkhmkZkQg89hXQeN4Vm0/zAvBG4HFZfCzng3F2PnjWolmcqRyOtcfqOm/aI5rTAzKpUcdT/AA/rivTNWsNszErnNczqWnvDJ5gBypDZreJ0yeh53outzWEEcGoQ+bar8qy4O6LnBBI6c9M8V08eqW0iALIsg6gg9RWYbGWDUtTjQAbbmRSuMgq3JBHcc9DXPS6b9gu0jhkl8uXoVJXY3909iPQ1Kbj6Fbo9B0yW1lnXkde9dXeWMdzoU6gnCAMPT0/wrz3w/HIXRX3bgec17E+jtZ+B7q+Mquz2wbyz9Qcj3HNdEUnZnJXqcmh4Vexlbl0K/wAVeg/CKA/8TKRSNxspYwO53tFGP1cVwuqTAXDMeTu616n8I4Ft7A3MqhRNPGjkjpHCpnkP/fTwD6qa2xEo043fTUzw95ySPoj4PZafxLLj5ft8cYPusEef516BXI/CLT5rLwRbT3KlbnUJHvpgeoMrblH4LtH4V11fP4dNUlczxclKtJoKKKK3OcKKKKACiiigAooooAKKKKACiiigBj9abTj96mvQMjlYYNZt4/y+9XZaz737prOR00UrnPayTtNcbqis5NdhqZ+Uk1w/iDUEtyyoN8h6Iv8AX0FcNU+jwSehyPiq6hsrdi55PQDkk+g964dbO4vJzeXS7SRtij/uj/H1rrLyzlvL7z7oiSb+FQPljHt71pWWhtIPMYcCvPlFyeh9TSqRoxTkcj9iMSBmqPVVV9O0q1yM3F+XOf7oAQfqWre8QIsKmMda4y9v3n1myIUiG3EQi7bgX5b8SKqhFKqh4ypKeHbR7L8R44zrgUYCm7kiPsBGsQ/TFea+MTI3hm7eP/WIDIM+u1W/nXo3xB51G6YnO2+mb8jGa4TXUDWV1CwyCdpH5j+Qr08VrUkeflC/2aCPQ/HGn2us6TLLeSoIdQsIGDjkqOqt/vRswPH8JavMtKurqzupbHUFMd/ZyGG4HqR0b6GvbvD2lWmrfCjw/qWIzeDTbVkYgHnylzn1z39a848f6H9sji1jSoWGo2yFfJII+1Qp9+IE/eePGR3K4/umvLoKUr4eW+8fNdV/keZl+Mjh6jjL4dn5dmavh/XjEy5bmvQtG1qC9tvKY/MRgr/WvBtPvo5beG4icmKQfI3uOqn0YdxW9Ya08OMSEMO+a1p13Hc9XF5ZGsrxPW7zSlaXdwUPSqt5bxW0JbgYHWuZsPHYjUJISOOTnINZviTxZ9uQrbke2BitnWha6POp4LE86jJaGR4vvzPdMAxYZOMmuUuNOk1a60/RoSFmv7oDcf4Y15dj7DI/I1pOrzSNJM4RACzu3RVHJJ9gK0fA9ib26k1h4nR9QiNtYRkYaGyBxLKfQvyg93P92ssLS9tVu9lqz1sbXWDw3LHd6I9N8LwQXnijRrG1Ba33C6A7LBCgEf8A7S/EmvYh0rzv4QWYuLrVPEJUeXIy2doR08uPJYj2Lk/gor0SvUoNzTqPqz89xz/ecq6aBRRRW5xhRRRQAUUUUARt1pOgpxGWNMbpQUitdMNh6E1halJwT3rYuOtYeq8o2KwqHfhlqcV4ik+983NcRqQMj8ciuu12Fi7Ek9a4rVbtYJGihXzZvQdF+p/pXmVdz7HA2UdDA8Q3UNjDt5aRuFRerGufstNnuJTc3Q3SyHhewA6Ae1b0dg1xftNMfOmbqxHAHoB2FdPpujrGPOkHIrl5eZnt+2VJXZx8lgbdQzDnFXtFhS48b+DLF8Y89ZWB/wBuXI/RRUviiZF3DhVUcn0FZHgm+kuvipo00iFFXULeONTwQnGP55rowiSrRXmjizKUpYZy9fyO88ZlX1czd5Y5nP8AvGRn/wDZa47XLj7HNpN8BkWmpQyN9BP/AIV13iNA89sW/vOPzklX+tcR4tb/AIkU7d03SfioDfzrtxOs5fMyy+CeGhHyO/8Ain4bivW1GN7mGK4nukkWYn5UmVcRTn2PzROf7rA/w15BaalNp+oS2s8MltPBIYpoZOGhkHVD/nkYPevqXxXo9lPpcGrRQQyXH3nRlG10K8qfYg/rmvFPiV4RXVRFqGkxyPqSQj7MCCG1C3UZEJz1njH3G/jUbeoFZ5XiXGX1aq9V8Pmv81+R8qpqULrbr6k3hTxIqSKQVzxkE16tZ6jb6zpXlq27Jyw/uY4/rXy7p96YTEwchXG6N+gYe39fQ8Gu40DxTNaGNlkOQRkZ617/ACX2OGrDU7XWtGkt7thKo2sTtPtWPrGhJNZMVI3Y6Vp2/jSC5+Wb92B2b5g34GoZdZt7mfKbeT0VQB+VVyNGKnI8qvNMuU1SeRlJMrgnj0GKsQeGftRDSQ5HcYr1nTPD9tqMyzMybSCxx1GDW5baTpdlGxn8kc/KzMBkU3JIp1meVaP4OmN8sk0LxpjIJGAa0fHGoPp2ktpHnqUYDDD+73FdV4r8X6fBZPb221pB124I/OvEPF2qT31y80jHLHpnJraF3q9jmalORhSQfbtZht4Ymny4JROr8gBR7sSFHuwr3zwX4fN1JpvhhHDvOTbzyp0KKxku5R7M5ZQfTZXnnww8O3UdyNXljCMsjR27N088D5mH+zApLE/89GQdUNfS/wAFtBihsZPETQ7BdxrBYKRgpaL0P/Az83021wY6t7T92uv5f8HY7YL2FNz69PU9FjVY41RFCqoAAHYCnUUVieYFFFFABRRRQAUUUUAFFFFABRRRQAUUUUANYfNmoz0NSP0NRmgaIZhkVm3itg8dq1XHFU7hetZyR0UpWZxuuRTMpCvsHrjmuIuLPhlZQZEchm7tnkE/hXpWrR7gRiuPvLfF3NtUchSf1riqo+iwdXZnP2+mqpDsuSamu7hLeEquK12iCQE98VzGpqzOw7d65pLlR61KftZe8cd4iY3krIWZVY4OOuO9YOtQomsaWzIFRwBhRxhZBx+tdHqSj7SzDAA6ADisbV1Mms6KmMkKpx/vTH/AVjRTdVHqYppYfQ9M+IvF7fehurnH4LGa4rWFB+0Z6MEb88123xFzJqUwXkNc3mPfC4/9kritRPmWTv2NuMfUc/yavUxX8WRw5T/u8D0rwpdXun/C7wvcQqskD2EELBmA8ttuM/TI5/OtX+xr+9tbXSbnVLdI9i3ySBPmjfdkGNu2D3PY9wayvAFnYXHhrwyt1O5iey/eQHJQyRkqCR07DjvxWpbPYyW91a3UkslxauY7UKCGaMgHBx1Hb8K+TnKUa7ne1npr21f3nz9Rayiu76eZ5r4q8M31vqE2o6HbW5up5CLrT1P7i+P9+IfwOR/B1B+7kdOZtriyuZWhiuRa3KnD2d6fKlQ9xuPyt+YPtXtMd5EtuttJas1k7BbmKVgC7dMjPbIHXB9qyfEOg6Brl5JaXkFjcCNBg3lwYbhfZZcEsPTcGHuK9eniaWJinW92T620f+R3YbMa2FXK1eP4/wBf1c86NhfbM/ZZCPVSG/kTUFy0On/NqFzDaHGQjtmQ/RBlv0rXufhzofzyWWr6raIDyhWOVR9GWRf1ApNM8IaPpEvny2cl2zDclxqbCOFj/wBckYs3/AnA9jWkaNJ6upG3rf8ABanpSzmPL7sXf0sQaTZS6xbQ3+pW01voLybLe1AH2rVZAc7F9F7k/dUdSTXoOk6TqGr37aRYeUL2ZVbULiEYisoQMJGnpgfKo6n5nPWp/CXhzW9amNxb+Yvmrsk1a6g2LFF2htYsDCj6AZ5Oelet+GtC0/w/pq2OnxkLuLySOd0krnq7nuTXpJRnD2dJWj1fVny+Nx8ufmk7y6Loixoun22k6Xb6dZxiOC3jCIB6CrlFFdSSSsjwW23dhRRRTEFFFFABRRRQAw9TTG6VI/emHpQxop3C8GsPUo2wQBXQyrkVnXifKeKykjtoT5Web+JbW4kVlWQxKQfujmuKayDQowiVTyjbe7A8n8a9S1qHfnjiuNktSs84C4Hm8fiBXn1Yan1GCrbMzNN0xY/mZcnqadqN0I0aNela8q+XbcdcVzd6paT5uVzznvWDXKj0IS9rK8jktZj+1XAV+U3ZZf72OgPtmovC0Kp8WdC3j/WXVtJwOpyR/SruojEzu3FR+Fxv+L2gp1KT2qf+Ohv/AGajCL9/H1OrMX/skvQ6nxR+7kiPTgsPp9ocVxni2P8A4lN+gGflkGPqgxXX+MGLFWHQWbSfh5xb+tcx4mVmsr33Ax+W3+ld2J/iS9TPLv4EPQ9n1e8vrbT9PSPy2gvbZVjd3AEbeWCQfbr/ACpdQ0W7vFbTr3ULWaHTkV13oQ7EjIwwIxg9COeKi0iz027jtWuLiSRH0yKeKNuVR2QAkeh6/TmlWS0vNHZp2km1KMtCwQEblViAWx+f418nJtVXNv017f8ABs0fMJacq/I8h8XeDLyaaTVLNrdhduXmEuY7a8bplmxi3uP+mg+R/wCLByDweo2d3pd8bG6Wa0ugMi2vVEMxHquTtkHujMDX0pFLH9n2TDZZCIOIY05BP3gw78elYk+iWepaVNZJ/Zt7p65Z9PugJ4ev/LMZzG3f5CvfAr6fBZynGKrpp97aP5dP62M50/K6PBI9ZeMBW7etadl4kjjUfNhhXUa38LrDcZbG41bQgSdsd3atfWh/3ZExKg/3lNYDfDbxBIrf2fcaJq2O1hqK+Z/37l2NX0FKsqi5ou68tTlnTh0Ltt48ntDuhkUeo9apa143ub7lnC/Ssu48BeK4m2y+G9cB/wBjTpHH5qCP1q7ZfC/xZdRmV9InsoB96bUp47KNfrvJb8lrVTj2MXSXVmBeaxK7E7ixNbHgzQZ9auVvJJJVskcLLeRDPz/88LcniSc925WIZYnIGOu8MfDPRLNGvdWmg8SSJz5UcjwabFjvJK3zzfRQF9a9M8IeE9S8USx3Cy/ZNMjTyUvIoBCqxf8APKzi6InrIevbd1HJicXy+6tX2/z7G0KUIR5nou/+RQ8B+El8Qaguk29rHa6LYhYr0wk+XGgO4WcTHliSd0j9Tk55YY+gIo1jjWONVRFACqowAB0AqpomlWGi6ZBpumWsdtaQLtjjToPUn1JPJJ5J5q7XLCLu5S3Z5+Ir+1emy2CiiirMAooooAKKKKACiiigAooooAKKKKACiiigBr0zFSMOKZQNDGFVp14NW2qKReDUtFwdjC1CLINcvPD/AKdMP9hf55rtLuPcvArCv7XYfOx0PP0Nc84nrYarZWOZvYiYsAda5vWtoQALgAdPeu3vLfiuU1iydmYfrXJUiz3MJUXMcBqCM74UZLHA96zby3LeNrZI+Vglt4Ae2VIz+pNdg9qtuXvXXIgGVGPvP2H9fwrAXT57bVLe4kJaQusrZ6Bg2SP5VlQjaoj0sZW5qTS6HaeLQZNe8kjlL66T/voyH+tcQY2exC8kfZFb8fLX/CvTfE9n/wAT5ZiuM6hKx+hwf5NXILp5WMpt6W+38gw/pXfiI/vGc+WVUqMfRHX/AAx063ufBmhYUxTT+dHPJnnCzOAR+Arf0/8A0LXbmz3IYbdWkjbHzPu4yx74I/lWN8PLe6XwNZSxxkxwPKwbPcu2QfbP8627jT/tml3F7POI5Co2mJsbQPevmqtP943GNne/yPErP97NSel3+ZQ8HaVZ+I/Erpq1rFeWsVo07QypuRnkkKqSD1wqtj65rppvhl4XIZbT+0rBTxstr6QKB6BSSAPbFV/hbGPt+rz+WI8x2qKoHCqEJwP++q7yvocJh4exipK55WKxFSNZqErHH2vw48NxcTf2hdr3We8cqfwBArZ0rwzoGlyebYaTaQy/89PLBf8A76OT+ta9FdUKFOHwxSOWeIqzVpSb+YUUUVqYhRRRQAUUUUAFFFFABRRRQAx+tNxTn+9SUDI3FUrlMgir7VXmXipaNactTmtSt8q2RXK/Z8z3XH8YP6V3t7DuU8Vz97ZCJxIF4Y7W4/KuWcD2cNWsctewnytuB6nNYOrhRuYLjjgeldreWvbp29q5LWLZjng1yVInt4WomzhLuFrm8jt16yuF/M1H4Dxc/GLTriMfI+qAoP8AYA2j9BWpextaRTXipmZv3MC+rNwT+AP6+1U/Alo2m/EDR23F9l5E2498nB/XNRhFatH1O7MZ82HlbojX18+dbuP7mmSx9O6Y/wAKwtZjd7a8UZODx+LE/wBa7bV9PK3Aj2/etrhCPclx/MVh3Njus7zK8lAensp/rXbXXvy9QwNWKpR9EeleDtKs7rRNESLdAk2lwSzOG5LeWvPPTNT6ZO9rFqSsY1NrGY4wq44+8Gb1Pb86h8Mw3Vv4S0i5WLCR2caKxPBBUHn6f0q5q+mr/ZEl5LIGlLb2VTgMP7p9f/r183Kled4Rs9fuPmZP3mpMp+C/Ddr4ivb6bUpLrybRIY4UhmaLEjLvdjg9cMo56VrX3wzRxIlrr10YXH+pvIkmUH/eG1v1rX+G0Bis9VkYfNLqMhP4Kqj+VdVX0lDC03SSkjza+MqxqvlloeVDwH4usAf7PvtLmGc5e4uIyfz31R1DwL4svERbvS9Iu8Ek775myfcmPJ/OvY6KPqFJO8bpkrMKvVJ/I8Uh+HPiFcLDoWiwH1k1KUoP+Aha07L4WapIwe81TR7Q9/sem72/76kJ/lXrFFbujf4pN/NiePq9LL5HEaT8NNDgnjuNWub7XJYyGjW9kBhQjoREoC/mDXbKoUBVAAHAA7UtFXClCn8KOapVnUd5u4UUUVZmFFFFABRRRQAUUUUAFFFFABRRRQAUUUUAFFFFAAelRGpT0pjCgaG0xh1p/pRxQxlWWPNULq3DoydmBFazL+VQyR9OKzcTeFSxzEtsWjHHasnULEFThea7F7YYIx61TnsfMOAMe9ZShc9GjiuXqed3OjtPIEC/u0Ofq3/1qr32hYgjk25ZZO/uD/hXpK6YqrwgAxUc+mK0BXaDlh/Ws1Rs7nTLMG4tXMLxDYmSVZOpzHJn6xpn/wBBrDm0n5pPl7Efq/8AjXol1Yh4k+XpGg/IGqsumrlvlxn/ABrpqRvK5jhcbyQUTK8GRfY/CBtCOjzHGO28kVdm06IWTRxzbUaP51xnGR2rW061SPTfJ8sbhIzKcZxk5qx9jjkdvNjAwOAK82rhuaWpyTr+/KXmZnge3a3u9SDLt3CA4PXhMf0rqaytFg8m6lbrvjXn1wT/AI1q16VFWgkcVaXNNsKKKK0MgooooAKKKKACiiigAooooAKKKKAGP1pKV+tNoGKajZeKkpD1oGmVJY8qazr+23wOuOcZH1HNbZXNQyRBh0qHE3hVszlLu03AnbXPavYZBwvNd/LbDb0rKvNN844IwvfHU1hOnc9Ohi+U8quNFe4m37TsTIj9z3P+feki0T7Pqum3SryswyT7Mp/rXp76SoXhQOMD2FV59IUrF8vRyf0FZQo8s1I7auY81JxMfXtM3as2F4E8o/AuT/7NWWujZhddv3gB09l/wr0S+sVkuS+3/lpn9BUS6ao429xXVUjeTZzYfHOFOKKuiw7PB9jZsoIS3jUgj2qxe6bGbV4kkJjyOMZOfSti0t1Sxt4xGNyKByKebaNlbcuD2x2rinhuZ6nmuvq2V/CcTQ214jdftbt+YBrZqnpkflCUerBv0H+FXK9CCtFHJUd5NhRRRVEBRRRQAUUUUAFFFFABRRRQAUUUUAFFFFABRRRQAUUUUAFFFFABRRRQAUGiigBpWkCk0+igCI0hGcVNgUxuDQMhMa56UGJc1OF496XbzSsPmZV8laDCuMe9TkYPSgUWHzMjaJSoyOwphhU1aIpNtMSk0QoirFtx3pxjGKmHSkxU8qFdkUSBXDYxwRU1JjnNLTQgooopgFFFFABRRRQAUUUUAFFFFABRRRQAx+tNp0nWkoGKFo2mnLwKWgLke0+lBGfapKRhmgLkRQHtmo2hHcVZAwKNvOaLDUmim1uCOlNNsp25FXHHShV5pcpXO7EMkQyeO9J5QqyRQVpslSZGqDYAO1KYwKkHSipsTcZGME0+kHWlqkAUUUUAFFFFABRRRQAUUUUAFFFFABRRRQAUUUUAFFFFABRRRQAUUUUAFFFFABRRRQAUUUUAFGKKKACiiigAooooAKKKKACiiigAooooAKKKKACiiigAooooAKKKKACiiigAooooAQrk0baWigAFFFFABRRRQAUUUUAIRk0tFFABRRRQAUUUUAFFFFABRRRQAUUUUAFFFFABRRRQAUUUUAFFFFABRRRQAUUUUAFFFFABRRRQAUUUUAFFFFABRRRQAUUUUAFFFFABRRRQAUUUUAFFFFABRRRQAUUUUAFFFFABRRRQAUUUUAFFFFABRRRQAUUUUAFFFFABRRRQAUUUUAFFFFABRRRQAUUUUAFFFFABRRRQAUUUUAFFFFABRRRQAUUUUAFFFFABRRRQAUUUUAf/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AutoShape 4" descr="data:image/jpg;base64,%20/9j/4AAQSkZJRgABAQEAYABgAAD/2wBDAAUDBAQEAwUEBAQFBQUGBwwIBwcHBw8LCwkMEQ8SEhEPERETFhwXExQaFRERGCEYGh0dHx8fExciJCIeJBweHx7/2wBDAQUFBQcGBw4ICA4eFBEUHh4eHh4eHh4eHh4eHh4eHh4eHh4eHh4eHh4eHh4eHh4eHh4eHh4eHh4eHh4eHh4eHh7/wAARCAEkAg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NABRSGjNAC0UZpM0ALRSUZoAWikoHWgBaKKKACiiigAooooAKKKKACiiigAooooAKKKKACiiigAooooAKKKKACiiigAooooAKKKKACiiigAooooAKKKKACiiigAooooAKKKKACiiigAooooAKKKKACiiigAooooAKKKKACiiigAooooAKKKKACkNLTGoAWk3c0meKSgdhxPpSE0meaKAFycUZNJRQMXJpymmZoLYxQIkzRuFRswyaazD2oCxNuGKN3GRUat8q+460rNt4zSvqFh4PJpajhbJb8KkpoQUUUUAFFFFABRRRQAUUUUAFFFFABRRRQAUUUUAFFBOKjZuaAHlqTdTCaaWx3oHYk3UbqjLcZqMyClcpRuT7qUPVQzULN+9jB7mi4+RlzeuKN6+9U/PHHPakacYNMXs2Xs0tQhuQvSlLjOKnmIsSiimRNlT7Gn1QBRRRQAUUUUAFFFFABRRRQAUUUUAFFFFABRRRQAUUUUAFFFFABRRRQAUUUUABqM9aeajY0DQmaQmkJphalcpRHO2BQG4qvK2TtHHrR5nFK5pyaFoNxTN/wCdQmVRGeeagM3FFwULltpMU15uF571nyXAGartd8xLn70oWp5tTT2Tsa00wB6/xH+dQT3AUEk8bazJ74Ennj5j+tUtUvxHFKd2MIf5CnJ2NKeHbSOqjkPkxM2MECleRV3KWycVQgm3rAm7KkDt0wKRriPfNEMFxjaa5nWRh7PU0bKTdPIh67Qat1g6TdbtWSNjy8Tj8VIrerppy5o3MqkeWQUUUVZAUUUUAFFFFABRRRQAUUUUAFFFFABQaKYx5xQAHk000pbionbGaRSVxs8gUZ96heWobmTnrwOtVZpgD3qHI6YU9C9NLthJ3VTa6FVb67jW1xu57Vjy32FJzWcqljqpYdyRsyXoXPNNjvw15ZqG+8+P5Vx17qxQkbu9Ns9U/wCJnppLcZlc/RVyf5VFOpeaR1VME403I7D7eP3Z3cFM/nUd5qQRZPm9B+dchHqeTAu7+CMfpVTVNWxOF3cNPEv/AJExWk6lrsqGBdl6HrRkbzIxIQC4wMdjTWuEVXXdlwR+NZcFx51wqtJuQIX3bcD6fWoReRyQTJFtEyyH5vbj/HH4VxfWlueV7E6HTZfMMy5ztcfyFXK5vwre+dqV1EerwxygfiQf6V0lejTlzRTOerHlk0FFFFWZhRRRQAUUUUAFFFFABRRRQAUUUUAFFFFABRRRQAUUUUAFFFFABRRRQAhpjcU5zg0xjk0DRG/SqsrFeeoq1J0qnPIFPQnHoKhm1MYjbtzdOeKiaXmq0t0I5CCrhCOpHANVjdI3zKwI9jWbkdkabZemnwmDVV7jC9aXULhDboQw5FYlzdcEZqHKxtRo8yLVzd4zzVEaio1bTrUnkyGRuegH/wCqs68vFyfm6Vz0mpY8RTqjZa00+aRvZvLJ/TIqacuapFHbPD8tJs6X+0C1tE+7rGp/PB/rVTxJfbbC8bdyFI/QViyXWyFYc/d2KMeyrWd4s1EjRb6Td0L/AKBadSW52U8Joj2RJ4rqC1gjcq2ApIOCOOajuhHbXCW8b4LvyTySfr61kyJbvLEbSY29w9sJo85ILADn6HODTZIb64aGbUGSGOTKgxtko3Yn8a8SWIla1rs8VUlfctG4bT9bs2lABS5CuQeCsuVz+ZH5V3VeX6vFNLYeXcTO0t1ExEjcYI4GPzzXbeCdY/tvw7bXjcTgeXcL/dlXhh+Yr1sDW5o2OXF0mkp/I2qKKK9A4QooooAKKKKACiiigAooooAKKKKACmN96nnpUZPNA0MbpVWdioz1FWX4zVG6kAzwT9BmpkbU1qVGclSx6nJFZlxN8xGafd3iwl1fcifwsw4+lZBvU85ZNylc9jxXPKR6lGk9x2qXGFCbSGxmse6n2xE1qeI54mMe1gRj1zXK6jcHyyK56krM9PDQ5ooytVuj5n3uc1Wi1Qrq08e7/jy0e5kPPAYxn+pFUL6UvMe/PFZNlOs174kZDuEdrFabh3LzRoT/ADqcG+bERR6mLpJYZ/d951jXZW8iUNwJET8twqlrt2Vls8Zy+pQr/wCRxVaWb/TI/X7Q5/AE1m61dDfpMzfdOpwMRnt9op1Ze5L5mroe78j3+R4dVvIo4ZmiXaSWRsEjPSqbqsd6mn2zKgwxUep+v61nXttHDqV2dImMN1DiVIWJKspJ3KT79R6H61HLZ35uBc3siQStGZIGibO1l6L+NeBOvJrWOt91tY+WjTXfQvaBdtp/jKwt5cL5qy2UnP8AHgSKfx2n869HFeOeILe6EKLFOU1FWjvIJpP+eoOQCB2+XB9ia9P8L61b67o8V/B8jn5ZoSfmhkH3kb3B/MYPevosvrc0OV7nDjqVrTWxqUUUV6B54UUUUAFFFFABRRRQAUUUUAFFFFABRRRQAUUUUAFFFFABRRRQAUUUUARv940hpW+8aa/Sgoa9ULrK1bZsVVuzuAqGbU9zKumwDya5vUpCjmSNvLfP3h0P1HeuhveARXM6t0NctQ9rCxuyO31LzSY5BtdeSueCPUe1RX9xwSDXP6hcmFfNTJeFtwx3X+JfxH6gUtxqcbxfK+QeQfUVzOp3PVjhbNNIZql9JFEzRoZXz8qjuf8ACuX0Q3A8Wa5YySedO2mXShv77mLea0by8AhklLYVVJJz2rkdB1iTT/Fdl4nuM/Z5b4+amPuwv8oyfdc0qFVRrRfmddfDSlhpqKOua8Wae3mRgUmRJF/GJTWV4knL6TqcPp555/3KdcxNptlJAx/eaVeSWknPVAN0T/Ro2Uj6VU8RN/oeq46+VMR+K101VyycWdFBRnCMo7Hsek2ELaDb3kl1L9plt4dm5zhVKDj6ZJqxqkN9Bp8tuZFkjhwTIpIYrn07Y9aypreZtD0eJphFZ6hbWiPIDlosxr0+vT2zV7Ur5rO6ACNeDeYZRGMts6hsDrj/ABr5mo4w5otWtofLLmk01qPvrMhYI2uv3YQLbnOQGPIDf3gelVvBGqHRvFaQzHy7DWTtwTxHcgcf99AEfUe9QaXZX8mkJPDOyiMhhEwDbQxyME9wKqapoyyLc2NkJL2FIhLM6yBX3liVZPRwQSOnQVrg8TKElK1kVKEZRdNs9oorjfhx4qbVbVNL1SVP7Vhj3BxwLuLtKo9f7y/wn2Irsq+sp1FUipRPAqU5U5OMgoooqzMKKKKACiiigAooooAKKKKAGvTDTn601uBQMbJ9wis29OMir7vjrVC9+YkiolsdFJamBqbEIea4XW5Ht5Wlt2ET9wfuN9R/UV2+qn5SK4TxEetcNbY+ky+N2RWWpfakIcFJEOHjJ5U/1Hoao6xcdcGsa4uxbzR3XIEbeXKfWMnqf908/Qmpb66RwcnkZrkdS6Pcjh+WSaRm3TTs6pbDM0jbUY9EJ/iP0rF8J7rex8YKW8w2scMpOOSkVym4/lzWxPex2do94+NkWG69cc4rC8BeZbeI7e21KRRDr9tPYzMw4jeYHAP0JU1pgZqOIi2aZhCX1aTS2s/uOmbH9tOucr5khH/fZ/xFc54hlb+yLYjO5LqHB9/tIrYgkkWDSrucFJtxtLtG6pMjiNwfxXP41k+I9q6Ud38F1B/6PU1rVhZOLNYNOHMtrHvkmi26oNt5N9qnnIdnkJGM4C/gBUGrQ3hhhiuWVoI5ljeRHILA8ZP92n63ZXH/AAklvp1xdCG1lu2mSVT8wZSWCfp+QxVTVdQ8pZY3t2uY5onWYxDOxlGASOwPr2r5epyQjJNWtp6nyEOaVne/UuXuneY08N24nYxqsRU4ZdvII/2s4OawbTVL7w5q0WsadHPOsy4uLZgB9tiUdVxx5qDOPUAj0xeistUjsILhrpvJRNkr/KWiPU4z97+f1qSDTLa4tWi83MEZJS4hucqG7sFPRvXPHPua0oYmpCacU0U1HlcZO6PT9D1Sx1nSrfU9NnWe1uEDRuv6g+hB4I7GrteIRHXfDNzLqmhzJAsjk3EUg3Wt0w/iZRzGxH8a/iDXo3g/xtp2uutjcqdN1fZuazmYZcf3o26SL7jn1Ar6rDY2FZW6nj4jBTpe9HWP9bnU0UUV2nEFFFFABRRRQAUUUUAFFFFABRRRQAUUUUAFFFFABRRRQAUUUUARU1ulOpr9KCkQH5mxUF7tXA6VYzjLH8Kzr2XdJWcnodFNXkZuoNwa5jVWxmug1KTAIrl9WmXaTXJUeh7mEicpqUhScnpzkfWucS42mWFThY5GRef4eoH5GtPX7ra5Zeua5OSYv9qkWZY1aY/vDyFAABP4YNebUlqfWYan7quO1i/a6J023fKgjz3H8I9B/tH9BVa7jjmjktpfkglTYQP4fQj6HBH0qtokO2HO18SyGU7uvPQflirt5G8o+VTj1PFYtu53xhG3Ky9p97Jqujz/AGrcb+xtvsupoo3NJBHnyrhQOWMWSrAcmNgf4ao6jcSNotxOzK3mWW8MpBVuCCQR1HI5rH1O/m0u9t9YsL9bXUbbH3JBukUdMY7gevBHFXf7Z8H6qrx6iL/RpJc/aE09lktJSWBb9ycGLcRz5bAdcAV7MKsMTBNu0l36nie/l83BxcoPVW6Hu0K3kfgzR7u4SN7OO0tyw3fOUEa/Nj1xzV64XT7W/hn0+1e5kkBUOhLsqYyT/n1rze9+IVnJZJDLrenS2aqqCJLC4hYqAAFP3gOBjip4/ipZ/bDcxX+l2bbdqoYZwmPrszn8K8aplldzbsntreLfy1PnlCdvhfXoz0Cw229hbjTY2DzviaOQ4J5OMemM9Kk8m5W2kS0t47doZAt7sXDY+9ux36/qa8xvfGWjzyib+17V7iRgwFtb3EmxuxGSg3fgarDxP4guJZJLPRPEkwPBnM8dvuA6ZynI9uaiOW19puMV/i/yT3LVGctYp/d/nY7rVtPWzis54r7fACZob2H5ZLaQknIP93kjn6HINdr4K8ZtfXaaLriRwakQfJmTiK7A6lfRvVfy4rxD/hL57ErHfaZrNkAQxaa0S6hJBzzs2Hr71oW2tW/iCd7m1awuImO+dNPZ1KuORIIz88Tg91DD1Peu/D08Vh9YpSX913/Df8DPEYZTjy1VbzZ9KUV5/wDDzxq159n0nWZVa4kytne5G26x/C2OBIB6cN1HpXoFevSqxqR5ongVqMqMuWQUUUVoZBRRRQAUUUUAFFFFADH60xulPfrTG+7QykQ9W55qjqDBTgVdZtgJPFYt9PukPP0rKb0OqjG8jI1hutcJ4ib71dXrd2q554rh9fvEZTzXBWkfUZfTehzEmDKyOMoeGHqD1rKtbhpLZAzHK5jJPfaSM/pVu8uNsmRjJNc48/8AxLGm83ZGxkkLDqVLEgD3PA/GvPk9T6mEdLsnvrsajOlqnzWsL/vG7Mw/hH49T+FMv4WuY5IFcrIzB4Wz92Ucqf6fQ1BokP2e1hgIP7sfNnqSeT+tT3u53DYI9CeKqMJXuE5xacWtGbFzqI1jQLrXC3luSh1JTx9mu1wqzt6JKFVWP8MignhqzfEu59OmWQFN9xAx45AZlP8ASsSTxBLoWtpqlhewJNKfLuYGw6yg8Esp4ZT0ZT1zmta18QeCbu8tVddU0zy5UlFnABfWpdDlVCcSqgPO3cR26cV7DSxMb3tL8zwoV5YNSpNXj08vI+iNfW4ivrS51ZIhbSTkPtf5kLHAPt159M1h6reafo9zNO0EUMIjdJbp7hV85MH5drHJOcfWvP8AWPiRJcXKnUtQ1SWFJA4itNLjtjIQc8tNI5Az2C1zOueNvEmo3T/8Ita2Wgq/37yeU3OoSf8AbZ1IjHsgH1ryv7Bq1JNylb8X/keApuCSa/RHsOoato1jpcEi2FxFaGJSJ79haruI6hpmXpxyKybv4i6HJbw2reJ/CUClAsm7VBk9ifkQjn614hceGtRv7n7bqkzXly3JnnuTcOT/ALzc1o2vhkbAmzmvRhkNFR2f5fkT7WHWR7ND4r0W6ht7Wz8ReFLpYdgCRa2qO6gcg71Ck55FSatbRXMDSzWdxbWoPmREQGeGNv7yzRE7PZl6emK8TuvByv8AeUH2IBBqta6Hqei3H2nQ9S1HSp16SWVw0X5qPlP4ij+xaUfhuvmXGqvsyPpHwh471XTIvJ1cT6zYqBieIq9zCCMjft4lX/aX5vUE16boes6XrdiL3Sr2K6gJwWQ8qfRh1U+x5r470/x34i0+XHiHT4dYjJ+a8siLG+B9SVHlyn/eXn1r0HwV4pttVvDe+GtSlk1KJMyR+R5N8ij/AJ62+dtwn+1GTj0FbqjWopa8y/E5K2Hp1NUuV/h/wD6SorkvBHjS112NLa78q21DkBUbMU+OpjJ5+qH5l7jvXW1rGSkro8udOVOXLJahRRRVEBRRRQAUUUUAFFFFABRRRQAUUUUAFFFFABRRQelAERpH6U4UxulDKRWuWG0gVi3b7Sa1Ls4zWFqUm0GsJux6GHjcw9dvfLGAee9cXrGpZDc1d8QXwN/KrOAqRg/5/SuSnnWaU4SRk9cEZ9h3P8q86tN3PqsDQikrmXrFxIxHlL5k8reXbx93f/AdSagl8I280Edr9u1CaIHcVHloA3XJOCW5rf0XQ5JL5765jJlI2oCc7F9B6D+ddXaaOxI+WsY0+Y9KtiVT0TOIj8JpJEsTXWpyYGAWvCAPwAFall4E0kIDPZiU+srs5/U139jorBeI6vJo80jCNRgnua3jhl2POqZrJaKR5u3hrS7V8RWFsuOn7sGnGxgX7tvAuOm2JQfzxXo48MAz/v3BHtVHUPD6RzFE6e9DoNdCI5nGTtzHAyWJk9RTTo0c6GOZVkU9Q6giu0m0CQMvl/Nnr7VYstClkcJ5ZJz0qfYu+xq8xUVdM4bTPC9naXgurIfZJsY/dqCp/wCAnp+GK6S10mVo/wB8ys56FVIz+GTXY2Xhvax3qox1rUtdLjifcwHy8c1vDDWOCvmql1uebahpEkKbkz9K4nW9Fga7W+tv+JfqKEeXdRDGSOgcdGH6jsRXv+raXHLGWAGfp1rznxpopiQjbyfSoq05QfNE2wWOhX9yfU5LwvqZ1Br6z1S1SDUIz5l7HESBMFwRcR45Ei8E45YfN1U59s+HXiaTUkbRtUlD6nbIHWYDC3UPQSDtnsw9eehFfO2sJeRBNRsGaPVNNPmwsOropyUPr3I/Ed67nQtU8u007XtKX/VJ9utFB6xE7Z7f/gJyB7GOtoVnOPteq+LzXf1OTNMvjF8q2e3k+3ofQVFQWF1De2cF5buHhnjWSNh3UjIqeu9O58o1YKKKKACiiigAooooAY/UVG57mpH61FJwppMpFG+kwpArmdUuRGGOa3NSk2g1xXiC6wrc1zVZWPYwVLmZzPiTUz5hVTXI39wZCWp2raghvbtpJAFjYKMnpx/jWUl2JXO2CRx/CGBBc+w649zj8a8upJtn2mFpRhFWM/UzJPNHYw7jcXRKqFxlI/45DnoAMgepouPCFvMYYUvtSmjh/wBUSY41THQ4Ckk4966Dwz4fkSaW7ulL3Ux+ZmOWx2HsB2A4Fddb6OSRx+QqqFK7uycbi+T3UzznU/Dkf2fc9zqjn+8945498AVkrpFjEcjT0uMd2cv/ADJr2s6LG8GxozzWRqngcSRma3keNx3HBH0NerTpQe58/Ux8l1PJ7ryYRmHRoQR/0zH9azW1DVNpFnpqwKvBKRqg/Eiu8vvDXiCOTCMs6ZIyyjd+nX8quHR5rfRxBMpjlGRKoXB3d8+lelRowXQ8rEY6b6nma29xIBNdTJHnqS2a2NL0rzAHEjkHoQhP9K9D8LeDYZAjR2yyyHB3Hk8+5rudK8DrMhMylG/hUc/ia63UhA82VWUmeWaZpbYCct6cV09hoDKgZxzXb6X4WijumV1Qbe4710Y0O1SAZXDdM1jOuuhCbueV3eliNNvlqT9Ky59HaRCfLwK9in0mzEOAqN2zjmsPUNNtYWRS3LHGB2rH2lzeMzxzUPD3zn5NwPtWNqHhdR5c8fmRTRNvikjco8beqsOVPuK9yvNBs2mjVJgoYZwR/n3rK1vw8owlmFchcuM8D8fWrUkzVV+h53oXi6XzltfFN0sdyWURayw2LKw+6t3t+63924XBH8XHNe8+APGM9xcpoevEpd52W874BkYDPlvjjfjkMOHHI9K+ePFOmGO5chV4yrrjII9CO9W/h9qvyf8ACL3ZlkMcbSaY4f8AeGJPne2B674+ZYj6B17Cuavh/tw3/P1Nly1Icstvy/rsfXVFcn8M/EU2t6S9tfyI+o2JVJpFGFnRhmOZR6MOvowYV1lYwkpK6POqQdOTjIKKKKogKKKKACiiigAooooAKKKKACiiigAoPQ0UHoaAIqbJ0p9RTcA0mWtyheH5TXK6/OI4XYk7VGTjv7fWumvmwrVyOqo11PGOfL3bh7kd/wCVc9Rnq4NanKy2ZkkO+NTM7bpW/u/7I+lPXSo1O5Y8v6kZrohZhe1aWl6aruGbhR1rl9lzM9h4v2cdGZGj6MSAWWutsNJtUgDOOfX0ou3tLNAFK7vQGsLVNeKIVWQj6VulGmtTzpTq4l+7ob4ntYYznaNpqhca5bKd0ZGRXCX+tMxP7w/nWPdasxU4bA+tZyxCWx20sqctZM7bV/Em5vkIHpisga++4kyH864afVwWIL8/Wqrar833uK5pYh3PWpZVFRtY9RstcjZv3hyT611WkarYzQ7mMav/ABe9eELq2MYfFa2l675bj94c/WrhibM5sTlHPHQ9hvdYjjX5CM1nDWmUHa3B7GuLbWFlUZf9aYNR9G4+ta+3uckMtSVmjtz4iRY8P97vVbWLiHU4f4XIBxiuGmv8OeeKmsdS2tjdgd+aj219GarL1D3o7mLq9usF35m0ZVuR6juKp/DaVrXTr3Sn+b+y9UVk/wCuE42H8N3lmtfxZPA0R8vG49MVznhKbHi3VbfHF7onnDHZ4jkH84xRhbKtydHdHdjIueDcnurM99+EF59o8JmxZsvpt1LaH/dVsp/46RXZV5x8Hm2a14ptu32iCcf8Ciwf1WvR67cK70kfEY2PLXl/W4UUUVucoUUUUAFB6UUj/doAYahuGwtSmql5900maQWpga3McHHWvO/FN08cTFVLsWCRr/fc9B/j7V3OusEjd2OFA5Jrz+/hkvdTjdlYKilkU9s8ZPuefwArgrM+my+NtTm7fSxIwjChjktLNjmRieSPQelbFro8cbfu4hvPVsc1uWOnYIAX9K6zQ9DjYrJKoC/zrCFHmZ6NfHqlHR6GFoehlgGZa6w6LZw2fmHhguc571PdSWlkNqbQR2Fc7rOtMylVc49K7IqNPRniTqVcTK60Rbd7WGHzPl45rL1TV7YxEIQPeuR1zWmj3YYMPQtiuM1jxJdSq0cbCMf7PJ/M1tT1HPDaas6bxHrVtEGCzBmPYcVzI1WaRysMjBgdwxIRz+FcRq95KzsZJevvkmqNleOshbzSo7GvZw8Fynk4im09D27wl4mW2mQ7cSIfmU12c/i+ORR9mTyzj5snIr56stY8srITlu5Vq6PT9fjk/wBXLlu4PBqalNNkRo6XPU38SMs/mbjux1q/F4txGFZw3QgV5S+rqAWLDgetUTrxfJD7fSo9mmV7M9dbxVHGPvdKydS8TxzOXAUsBkkcDHrXllzrZUEtNWHqPiJtpAl49M1caCJaPU7rxjDD8rSjP15pLXxnE0cizNvB5XFeDX+uMJMs5JzgL3JrX0e8kkUFmIPUitXTigVNs7bV9RjuriaXbtDHOM5rkLi8urTUYbvT5hBeQTpNbSkcRzKcox9s8Ed1LDvW2NL1KSx/tDyS0JUkHPJA74rmtTwx56MKXLFqxpBWPePhv4qgS907xFbqYLC7RfMhJ/1MUrlJIj/1xuFYey178GzXxZ8JNW3W93od2+YC0sgJ6hZSiS/kfKk/7+Gvq34canPqfg7Tbi6bN1Ght7gnvJGSjH8Sufxrx5xcKrXfX59f8y8VC9ONTrt/kdPRRRVHAFFFFABRRRQAUUUUAFFFFABRRRQAUHpRRQBFUU5wpJqWmSDNJlx3Me7jMh+cZH93tVF7XdJvYDOMdK25U56VXljx6Vi4ndTq22MyO0XO5l+UVBf3X2fIgIUY7VfvZDFb7fXpXJ6rO3zc8VnN8qO3DwdWWpR1fUJPmYsa5HVdWY5G41oavc8Fd3NcTrk5UsUSWRsZ2ouTXn1ah9PgcMn0JLjU5Gc/NVS51FI4WkmmVFXqzNgCuRfWr26uLmK2iS2S3IV5pQZAHYfKoC8biAe/arVvp7TBJ5mnmlHO6ZwefZQNq/hz71yOTPahSh0HXOs5YyJbXDx5+VgB83vjOcVEutL5TSfZ7zC43HyGIXPTJA4q+mkvIwzk5rXt9NFvF8m5Wx1UkH9KSTZtOUYrRnKr4ltzIkcQedj1CAkr9RV+01qKRsI43DqpOCPwPNRa5ZQwX0N4bdFDqIZGXjkfcY+/UE+4qJrOzuW2ywqx7Z6j8akqMVJXZtJrEuR85xV+31x1UBzn8a5230Fdw8i6uYvYPkD8DmrU3h26eWG3h1C5DucyOyrtjT16ck1acjGcaWzRtSa15nepdN1RJtxRiyjjd2J9vWsLTtDje3H2lpZp4yUlSRyQrjrx0x3HsRV8wtDxjao4AFVzSM3Tp2si9fXXm7mZs1X8O7x41tXViA2h3u7HoBJ/jWfeTGOPk9at+C5GuvE2pSR5IsNCmjPHRpAFx/4/XVgXzYiJw5pH2eDme7/CddvibxCQchorUn64kr0evOvhQm3xH4gC/cWK1X9JK9Fr0sL/AA/v/M/PMf8Ax38vyQUUUV0HGFFFFABSN0paRulAEdUb5tqk4yewq8aqXSbs1MjWnucnqUJmfdKPMIPyqfuqfpWdFp2ZnlYZZsZJrqLiEZ+6MVWMPPYVzShrqexTruMbRK+nafGnzyLx2zUl/qC2yMsZAHtTtQuPKgCd65DVbt2ZhuNKUlBaGlKk68ryIda1SQktu4rmb3WBglm6U7VroBSpNcP4ivmijcxxyyEDJCDp+J4rilNuR9FQw0VC4uuau8zsqYxXHazrdpaRtJcXCp6epPt61hXut6hfrNJEVs4ElMKuyGRpXGNwX+HIBHJ45FY9zZiSYSrHPJJj780m9j79AB9AK9ehF2PIryjzOwaj4khaQslncsD/ABNgn8uoqqdal+zfaPs94sAfaZTC2wHrjdjGcU5dIupZeFDDP0/WtabTJLSwZY5JYi64baxGR6HHWvQp88VoeZVak9TIj8RGQBLdpJTj+FTj86bHquui4EsBKKP4JZAf5dPzqK4ZbW7aV7aOOBzkmIELG3fjsP5VrWscMyjaAcjIIPWqTnLdmPurQkh8SaiF23MEoPrG28f40f8ACRMp5nK+zKQf5Ves9JWUgKtbFt4UjndULPypJ4Aw3PHXp05qryXUv3TlbjxA0y4jEkh9kY/0rHvdcuY5Aqwyh+oLrjGO+O9emQeENmUKE+9Urvwo0OpxS+WNuxkY+mSCD+lF5Nbke70OL01WZ/tUsnnyPyZCc5PtXZ6C8S4HVjVO68PRQzErENx7rx/KtXRNFvLmeOC2jJckADOKqMXYUppHpuk3DQeHXS4jRwIztYcbTXl+sgB2KjjJrs5vOs9P8i4uFbaPuq4YD8RxXEa7PGoOD1NVGyMYptl/4VRq/iu5iY/I9rNkeuYZR/gfwr6i+Ct081jqcDNkJdrKB6eZEjH/AMe3GvmH4RRtJr91dJwUsLmZD24QoM/izflX0t8EEAvdfVfuxPbR/iIj/QivMxXxwfm/yOiov3M7+R6fRRRUHlhRRRQAUUUUAFFFFABRRRQAUUUUAFFFFAEVI1O701qCkROvFVZ1Xaasu2BVC8b5azkdFNXZk6i/JGciuX1fGxmzW9qblVauM1m7OCua46sj3sFTbehzmrOWkb0rh/EmsLpsUkyjfIAVjX+8xBAH610ev34hib+8eBXCWMMmsaxHdFd8ETnygRwxHVvp2H415dSWp9hhKdoXZZ8O6VL9jtrFl+WNjNOf+es78sx+g2qPQA+td1pXh8zAZHFaPhbRIlKecepyxPU10Grz2mmuIocZA+bB71vTpK3NI48Rjfe9nSK+h6Hp8LuLlVbKYAPaqGq6XGlzJHGPlB4qrNq7PLw3GauW9/GygPtbv/k1fuvQ5uWtGXO2ctr2i/aLd4WXKsCCPUVxUdvNZXhs7vPnKMxuf+Wqev1HcfjXsPlrdnaoz9OaxPFfhxLyz2tGdyncjLwyn1B7GsJ0r6o9DDY3lfLI5TTrpVIORmtuHUFYYwOB19q4u8W60yUi8RioOPOReD/vAfdP6Up1FljWQEtE3R15U/jWSnbc9CVCNTVM7R/Ja9F0q4k27WK/xjsCO+O1Z+qXUSqWLc5+7WFHrqiIr5u7jHWsfUNVXJaaeOJT/E7YH+J/Ch1NNBQwzWsti/e30e5p52xBCN8h9vT6np+NdX8EIhPB4hupgDPcvapJz91Xm3N+GFArzqF47+QNN5iWUP7yONl+a4k7Mw/hUdh1rtvgvcLY+M7rw9K3lrqVs0UBJ+7Kp3x/k64+hrry6SVdJ7s83PYTnhXKK91H0F8Jj/xONfz95hbN+G1x/Q16DXl/wxvAvi6RWXZ/aGnhgvo8b5x+Uh/KvUK9PC6U7Ppc/Oscv3zfe35BRRRXQcgUUUUAFI3SloPSgCKoJhxU9QT9KTNI7lOVMjmqF15aKeg49auTylQRWHqU2QcnpWEz0KEW2UL+4LZyc1zeqMihmLVc1a68tWOa47VtSZ8rk1x1ZpH0ODw7exnazOHdsGvPPGuqSW9nNb23zXF0pgiHoTjn8MV02tX6xQtuYA4JyewrkbC0l1LUFvpEPI/chh91f731PX8q5Kc/3iPoJ0bUGY0No0xtrRFIs7CLyYR/eOcu592ckn8B2rUj03zBgBVHqa6j+y7e3tCflXA/M1h3C7yRM7BOyL8oP9TX0dKXu6HyFRK5RSO2tpTGuZn9Og/H0FXtlneRm3ZH9NwHSkitU2hQoUdgvGK1dKSOJlWRBtY49MGu6GiuzzastbI4zVvDMsYZgpZezqM8e46/0rm1sLjTZ/Mtfniz80Qbj6qex9q95TTHuITtQ5UcgDtXJ+ItACsziHaSeSB1ocosmN2zktI1OJlDo3Q4I6EH0I7V0una4A3zYwMZIrida0iaCYzQs0cn95e49x3FYzatNAfLu/3R/wCei52H/D8aFUV/eKlSaVz3vS9VtLhwjMkb4Jy/Q+g9u/Jq5f21jNBHM1xC5OQVRwSh9/8A63FeE2mv3C43Tlwe+7Of8avL4kkHHmkD61ooxezOaUZnpxXS42/eyRsD+OPY1FdavZ2yr9lVNyjgqMfj9a8ym1t5PuyE1G2qSMvzMa0bjHqRGEpHZ3+rvMrF3BJ5JrjdauZLhykZ+ZjgVCLyaZhHHuYnoB1NY98800rxoxCjKsyn8CAf51zzlpodUVynqnwUuLW413ULC3mUu+j3CBQeflVSo/EBm+rGvpD4J3kKa3r9juBadLa9iP8AeQqYyR9Cg/Ovi7wle3Wia5Zarpsgju7WUOhP3X9Ub1VhkH619LeCPEVtput6T4jt1ZdM8vZLu5ZLWY4IPvFKuD7AmvNxUJRjGfRP8Gbte0g4Le34o+jqKRTkAjBHtS0HjBRRRQAUUUUAFFFFABRRRQAUUUUAFFFFAEZ6mmtT26mo2oZSIJulZl84APNX7l1UH5hWHqEp5xHK30FYzZ20I3ZkavPiM81574jvY4EaSRgq5xknArstYjvJQVjSOPPeQkkfgP8AGubk0aMXInuGa4mH3Wf+H/dHRa4KybZ9NgeWnqzzy60rUNbZmkSSC0PUEYklHpj+Ff1PtW3omifZJFLIqAABVA4UDoK7cW4jgAbAUc4A4rB1a6SINtYZ9K53TUdT1Y4udT3YheXy20W1ePcGuY1nVliie5mmCqv97Jyew45JNNvLzzZtu7knABOB+NYXh2e18T/EnR9MvUddLFwkcUbAqZVPO8+7kY9gRRTi6s1BPcuajhqbqNXsjYsNN8Za1pQvLPT7WzjmB+ziWcLLMByTGrEFunYVB4c11dSgCzZgvEYxumPkdh12n9dvatvxHdXFzffaJQkV6wjcOqjMTEExqp7Ig2gAehPeuYbyovEUy+UFtNZjF/ApHCSjiVPYhgw/4DXXicPThBununZmGFr1ZSj7a1pLS3Q9B8O3Q85QxNekW+kW13YAy9SuRivGtGuCs6gnnIr1jwrePcRx28jkJis8PJPRnHmtKUPeizgPG3h0RyO8IBIzn3rzLWdHH2aUWgktLtSXR4GKeZ6qwHB9j2Psa+jPFNqBhdn1rgNd0aJtzqoU1jXo2ldHZl+PUoKMzxa5sVns1uP7S1No2YrgkEggdM8d+P8AGqllo/7zeqgydnclm/M12mraZ9jvXJOy3uzzk4AlHT8x+o96n0Ox8y4ETADnuOK47SvY95SpqPOcyul3ES/N1qFpZtOubTU4WKT2VwkisOuMj+uK9C1vSmSISEqCF6Ag8fWuR1Kz86KeELkyROFHvgkfqBTSdOakugOpHEUZRfVHvOl3iReJ9H1GDCwveRupHTyrlT/IyY/4DXslfOPhq5abwFot6zEldPjYH18qdv6Yr6NUhlDDoea+hh/Enbyf3o/K8fDl5fmvuYtFFFbHnhRRRQAUUUUARVDP92pz92q8/wB2ky47mTqDbQTXG65etGTiur1aWNUIMij8a4bWmdyStncuT0wo/qa46zPewEE3qc/ql48gOTXI61fRWw3SNgscKOpY+gA5J9hXT6jZ6lK22NYLcHqz5dh+HA/U1UtNDggnMzFp7luDLJy2PQdlHsK8+akz6mhOnTRw50XUNXcS3kLxWu7IgP35D/t46D/Z/P0rqNN8PTRQPMyZbqeP0rsrWx/dqZPuqOBjgVT1rUFtoPKj2mnCik02xVsdKonCKPPtWD5YyLt2njngD6Vx2szyRym4VhydscbZ+c+gxXa6jPBJNI1xL5cagvIcZ2qBknH07d+BWT8OpINe+ID399ZD/QraeW0sZeAvkoWjjb64DMe5zXsUKl2oo8avR5U5SLmi+CPFGsadbzzanp+gTTMDaW88TNJO38AIz8qseMsBnsKy9H1aLUomilt3tbyFmjuLWQfdZSVbae4yCPUd/U9rqN5fC9mia6keRy6SOTzJKVBLn1O7BHptGOlcl45tQuuprVmVW3123XVLZgMBJ+EuY/8AvsbiP9s+ld9KcZpuPTQ8/FYWdHlcvtHXeF9UQkWMzHzAPkbuy+v9DXc33hWyv9KkaRyJwoYEY2j2NeJaNf8AneWzExyI3B7qe4r2b4cX02pSGG7mLBV+UE9T2onG2qPOndHl3irwyYpCqpkV5x4j8PKis4XnvntX074904LJuSMA454715brthFcI6soDClCS6nRGbcT5w1WymspGktmZMHLIvQ++KmtFu3hjl2QzJJnayyFDx17Ed67nxLojRuxVcEHNc4lvHYSgyLixnPzL3hl9QfQ8/WtEkne+hEk7lNGuEbmzmY+iyrU4adsYsnU/wDTaZVA/LJ/StyPTQ23GMEZBPcVI2jsO1W15jjG5i4mKbZZBsPWOEFFP1P3m/Qe1Plh37fJjMcSqBz69z7VuwadErqrZJ9avXmjzLYPcrH+6jwWPpyB/UURSuU1Y5eBFjfB/GvZ/hBfLfaXc2c2HhgkR5FJ+9FP+5mX/vtYn+rn1rxu4+QsK9B+Cs8kd5qUY+6+m3G76qYXH6pVVqalHl6PT7yIT5ZXPr74XX8194NtI7ly9xZl7OVj1JiO0E/VQp/GuorgPg/I3meI7foqagsij/fhjJ/UV39eNh5N01c4sVFRrSSCiiitjAKKKKACiiigAooooAKKKKACiiigCNuppr9Ke3D5pp5oKRUmXkms28jAyetbEq/LWfcpkGspI6aMzmtQiL5wKzxYbyWJCgVv3ckUXLc/hXLa5qjxlvJO0VzTstz2sO5y0iY/iC++zB48j5a8/wBSvnmlY571sazcNcO+59owSSe9cJ4ouJIbRlgnMckh2Jt6knvn0A54rzq07s+pwOHUV5lXV78G6aCBxI2NtxJ2UH/lmvqSPvHsOB1JqvNfS2Wp6dq8HyzWsoKt6EEMv6g1BZW/yL2ReFB7+pP1q/q1uq+GJXI+c3UKr9cOT+grKjKSqxceh6WKpwWHkpa3PRfGEcS6wWjGFlSKVRn+FpFZf/HJAPwrn9TtUv8ATrSzgwmoxu1zYEDh5du6SI/74UsP9oMP4q3/ABjC9ubJX5ki02KJie5W2jf+lc/qd0ljLZ3hzsgvVDEdQvnbSR9Fc17VeShUldaPc8DDQdTBwaeq1XyJdCvYbq2jnAI3dj1U9x+Br0rwhfRo0ZZuBXmfi6wm8P8AiSdZFWNJ7gwzlBhFuMZV1HZZVwwHY5HatrwvqeGCscHpXn29jU5Tepy4zDKpE9qmWG9s97HORndXIeIrIx2/mbev8qvaDetIoi3kqe2a1tegW408lRkYwOPSuuSU43PnqfNh6ij0PF/Elil/ZT2bLnzEIHsex/OqHhmGRXjxl4XQNGT1TjlT/T8q6y9snW5J296Tw1oxjuFjk+WPzmwfRSxI/nXn+zbkfTrExjRdyp4hljh0to1BDsmAR1B/wrgzKFdZGGfLO4j1Ar0f4h2sFtEvltz0we/vXluqObezuZPRDj6ngfzqKy946svcZUnI9E8GEP8ACPTjgAQ2V4OPd819I6exewt2PUxKT+Qr568K2DW/w40uxA+ea0jQjH8U8jf0K19FRII41ReigAfhXuRv7V+i/I/O8xa0t3kOooorY8sKKKKACiiigCM9ainHy9KmP3qY43UFJ6mLfw8EgfpXPahAqknbzXX3ceRnrWJfwq2c1zziephqpxeoQlm6Uy10syIZSwXHQVr6jNb24O7n8K5DWNcmiV1ibavNck+WO571D2lVWiWNa1WOxhKqwyO3WvPdU1OW4mZsk8mpNRu3uC7PJ07HvXI+KJ28tbeOdkMp5C8HaPvH+n41xTqts9/DYOMI+ZX1LURLdNDbMJYcjzpv+erA52p/sKQOf4mHoObXhfUP7L8d6VqGPkeRY5f9pSdrj8Vasy1tWYhyu0DARB2Fat7ZE22ixx/6+W/dVI64xGP5kVthqz9pGxGNw0Y0ZKXU7jxPbfZdaurfcd8UgDkd2Ecik/iUB/Gs7U7Y65aSeGLXy01AM2qaLkYV5kXE9sPTzFOR781veOFx4uvX7NPz/wABmCH/ANCNYNjlvEegwiYW7XcqWonxkxO6EK491kRD+Femq/1etJ9Op5k6P1jARb3Sv9yON0e4hdo7lNwjkxvDDBXsCR2I6H6e1er+ANRisLndKduQMMO1ed+NbeTT/E39oSWyWx1CSUXcCfdgv4iBcxj2bKyr6hya2dDvEljXY+OK9JvofNVKakro9x11YdR04Sf8tCuVf+8T615v4t0N7WHzNp3EZNbfg/UJZpkhmkZkQg89hXQeN4Vm0/zAvBG4HFZfCzng3F2PnjWolmcqRyOtcfqOm/aI5rTAzKpUcdT/AA/rivTNWsNszErnNczqWnvDJ5gBypDZreJ0yeh53outzWEEcGoQ+bar8qy4O6LnBBI6c9M8V08eqW0iALIsg6gg9RWYbGWDUtTjQAbbmRSuMgq3JBHcc9DXPS6b9gu0jhkl8uXoVJXY3909iPQ1Kbj6Fbo9B0yW1lnXkde9dXeWMdzoU6gnCAMPT0/wrz3w/HIXRX3bgec17E+jtZ+B7q+Mquz2wbyz9Qcj3HNdEUnZnJXqcmh4Vexlbl0K/wAVeg/CKA/8TKRSNxspYwO53tFGP1cVwuqTAXDMeTu616n8I4Ft7A3MqhRNPGjkjpHCpnkP/fTwD6qa2xEo043fTUzw95ySPoj4PZafxLLj5ft8cYPusEef516BXI/CLT5rLwRbT3KlbnUJHvpgeoMrblH4LtH4V11fP4dNUlczxclKtJoKKKK3OcKKKKACiiigAooooAKKKKACiiigBj9abTj96mvQMjlYYNZt4/y+9XZaz737prOR00UrnPayTtNcbqis5NdhqZ+Uk1w/iDUEtyyoN8h6Iv8AX0FcNU+jwSehyPiq6hsrdi55PQDkk+g964dbO4vJzeXS7SRtij/uj/H1rrLyzlvL7z7oiSb+FQPljHt71pWWhtIPMYcCvPlFyeh9TSqRoxTkcj9iMSBmqPVVV9O0q1yM3F+XOf7oAQfqWre8QIsKmMda4y9v3n1myIUiG3EQi7bgX5b8SKqhFKqh4ypKeHbR7L8R44zrgUYCm7kiPsBGsQ/TFea+MTI3hm7eP/WIDIM+u1W/nXo3xB51G6YnO2+mb8jGa4TXUDWV1CwyCdpH5j+Qr08VrUkeflC/2aCPQ/HGn2us6TLLeSoIdQsIGDjkqOqt/vRswPH8JavMtKurqzupbHUFMd/ZyGG4HqR0b6GvbvD2lWmrfCjw/qWIzeDTbVkYgHnylzn1z39a848f6H9sji1jSoWGo2yFfJII+1Qp9+IE/eePGR3K4/umvLoKUr4eW+8fNdV/keZl+Mjh6jjL4dn5dmavh/XjEy5bmvQtG1qC9tvKY/MRgr/WvBtPvo5beG4icmKQfI3uOqn0YdxW9Ya08OMSEMO+a1p13Hc9XF5ZGsrxPW7zSlaXdwUPSqt5bxW0JbgYHWuZsPHYjUJISOOTnINZviTxZ9uQrbke2BitnWha6POp4LE86jJaGR4vvzPdMAxYZOMmuUuNOk1a60/RoSFmv7oDcf4Y15dj7DI/I1pOrzSNJM4RACzu3RVHJJ9gK0fA9ib26k1h4nR9QiNtYRkYaGyBxLKfQvyg93P92ssLS9tVu9lqz1sbXWDw3LHd6I9N8LwQXnijRrG1Ba33C6A7LBCgEf8A7S/EmvYh0rzv4QWYuLrVPEJUeXIy2doR08uPJYj2Lk/gor0SvUoNzTqPqz89xz/ecq6aBRRRW5xhRRRQAUUUUARt1pOgpxGWNMbpQUitdMNh6E1halJwT3rYuOtYeq8o2KwqHfhlqcV4ik+983NcRqQMj8ciuu12Fi7Ek9a4rVbtYJGihXzZvQdF+p/pXmVdz7HA2UdDA8Q3UNjDt5aRuFRerGufstNnuJTc3Q3SyHhewA6Ae1b0dg1xftNMfOmbqxHAHoB2FdPpujrGPOkHIrl5eZnt+2VJXZx8lgbdQzDnFXtFhS48b+DLF8Y89ZWB/wBuXI/RRUviiZF3DhVUcn0FZHgm+kuvipo00iFFXULeONTwQnGP55rowiSrRXmjizKUpYZy9fyO88ZlX1czd5Y5nP8AvGRn/wDZa47XLj7HNpN8BkWmpQyN9BP/AIV13iNA89sW/vOPzklX+tcR4tb/AIkU7d03SfioDfzrtxOs5fMyy+CeGhHyO/8Ain4bivW1GN7mGK4nukkWYn5UmVcRTn2PzROf7rA/w15BaalNp+oS2s8MltPBIYpoZOGhkHVD/nkYPevqXxXo9lPpcGrRQQyXH3nRlG10K8qfYg/rmvFPiV4RXVRFqGkxyPqSQj7MCCG1C3UZEJz1njH3G/jUbeoFZ5XiXGX1aq9V8Pmv81+R8qpqULrbr6k3hTxIqSKQVzxkE16tZ6jb6zpXlq27Jyw/uY4/rXy7p96YTEwchXG6N+gYe39fQ8Gu40DxTNaGNlkOQRkZ617/ACX2OGrDU7XWtGkt7thKo2sTtPtWPrGhJNZMVI3Y6Vp2/jSC5+Wb92B2b5g34GoZdZt7mfKbeT0VQB+VVyNGKnI8qvNMuU1SeRlJMrgnj0GKsQeGftRDSQ5HcYr1nTPD9tqMyzMybSCxx1GDW5baTpdlGxn8kc/KzMBkU3JIp1meVaP4OmN8sk0LxpjIJGAa0fHGoPp2ktpHnqUYDDD+73FdV4r8X6fBZPb221pB124I/OvEPF2qT31y80jHLHpnJraF3q9jmalORhSQfbtZht4Ymny4JROr8gBR7sSFHuwr3zwX4fN1JpvhhHDvOTbzyp0KKxku5R7M5ZQfTZXnnww8O3UdyNXljCMsjR27N088D5mH+zApLE/89GQdUNfS/wAFtBihsZPETQ7BdxrBYKRgpaL0P/Az83021wY6t7T92uv5f8HY7YL2FNz69PU9FjVY41RFCqoAAHYCnUUVieYFFFFABRRRQAUUUUAFFFFABRRRQAUUUUANYfNmoz0NSP0NRmgaIZhkVm3itg8dq1XHFU7hetZyR0UpWZxuuRTMpCvsHrjmuIuLPhlZQZEchm7tnkE/hXpWrR7gRiuPvLfF3NtUchSf1riqo+iwdXZnP2+mqpDsuSamu7hLeEquK12iCQE98VzGpqzOw7d65pLlR61KftZe8cd4iY3krIWZVY4OOuO9YOtQomsaWzIFRwBhRxhZBx+tdHqSj7SzDAA6ADisbV1Mms6KmMkKpx/vTH/AVjRTdVHqYppYfQ9M+IvF7fehurnH4LGa4rWFB+0Z6MEb88123xFzJqUwXkNc3mPfC4/9kritRPmWTv2NuMfUc/yavUxX8WRw5T/u8D0rwpdXun/C7wvcQqskD2EELBmA8ttuM/TI5/OtX+xr+9tbXSbnVLdI9i3ySBPmjfdkGNu2D3PY9wayvAFnYXHhrwyt1O5iey/eQHJQyRkqCR07DjvxWpbPYyW91a3UkslxauY7UKCGaMgHBx1Hb8K+TnKUa7ne1npr21f3nz9Rayiu76eZ5r4q8M31vqE2o6HbW5up5CLrT1P7i+P9+IfwOR/B1B+7kdOZtriyuZWhiuRa3KnD2d6fKlQ9xuPyt+YPtXtMd5EtuttJas1k7BbmKVgC7dMjPbIHXB9qyfEOg6Brl5JaXkFjcCNBg3lwYbhfZZcEsPTcGHuK9eniaWJinW92T620f+R3YbMa2FXK1eP4/wBf1c86NhfbM/ZZCPVSG/kTUFy0On/NqFzDaHGQjtmQ/RBlv0rXufhzofzyWWr6raIDyhWOVR9GWRf1ApNM8IaPpEvny2cl2zDclxqbCOFj/wBckYs3/AnA9jWkaNJ6upG3rf8ABanpSzmPL7sXf0sQaTZS6xbQ3+pW01voLybLe1AH2rVZAc7F9F7k/dUdSTXoOk6TqGr37aRYeUL2ZVbULiEYisoQMJGnpgfKo6n5nPWp/CXhzW9amNxb+Yvmrsk1a6g2LFF2htYsDCj6AZ5Oelet+GtC0/w/pq2OnxkLuLySOd0krnq7nuTXpJRnD2dJWj1fVny+Nx8ufmk7y6Loixoun22k6Xb6dZxiOC3jCIB6CrlFFdSSSsjwW23dhRRRTEFFFFABRRRQAw9TTG6VI/emHpQxop3C8GsPUo2wQBXQyrkVnXifKeKykjtoT5Web+JbW4kVlWQxKQfujmuKayDQowiVTyjbe7A8n8a9S1qHfnjiuNktSs84C4Hm8fiBXn1Yan1GCrbMzNN0xY/mZcnqadqN0I0aNela8q+XbcdcVzd6paT5uVzznvWDXKj0IS9rK8jktZj+1XAV+U3ZZf72OgPtmovC0Kp8WdC3j/WXVtJwOpyR/SruojEzu3FR+Fxv+L2gp1KT2qf+Ohv/AGajCL9/H1OrMX/skvQ6nxR+7kiPTgsPp9ocVxni2P8A4lN+gGflkGPqgxXX+MGLFWHQWbSfh5xb+tcx4mVmsr33Ax+W3+ld2J/iS9TPLv4EPQ9n1e8vrbT9PSPy2gvbZVjd3AEbeWCQfbr/ACpdQ0W7vFbTr3ULWaHTkV13oQ7EjIwwIxg9COeKi0iz027jtWuLiSRH0yKeKNuVR2QAkeh6/TmlWS0vNHZp2km1KMtCwQEblViAWx+f418nJtVXNv017f8ABs0fMJacq/I8h8XeDLyaaTVLNrdhduXmEuY7a8bplmxi3uP+mg+R/wCLByDweo2d3pd8bG6Wa0ugMi2vVEMxHquTtkHujMDX0pFLH9n2TDZZCIOIY05BP3gw78elYk+iWepaVNZJ/Zt7p65Z9PugJ4ev/LMZzG3f5CvfAr6fBZynGKrpp97aP5dP62M50/K6PBI9ZeMBW7etadl4kjjUfNhhXUa38LrDcZbG41bQgSdsd3atfWh/3ZExKg/3lNYDfDbxBIrf2fcaJq2O1hqK+Z/37l2NX0FKsqi5ou68tTlnTh0Ltt48ntDuhkUeo9apa143ub7lnC/Ssu48BeK4m2y+G9cB/wBjTpHH5qCP1q7ZfC/xZdRmV9InsoB96bUp47KNfrvJb8lrVTj2MXSXVmBeaxK7E7ixNbHgzQZ9auVvJJJVskcLLeRDPz/88LcniSc925WIZYnIGOu8MfDPRLNGvdWmg8SSJz5UcjwabFjvJK3zzfRQF9a9M8IeE9S8USx3Cy/ZNMjTyUvIoBCqxf8APKzi6InrIevbd1HJicXy+6tX2/z7G0KUIR5nou/+RQ8B+El8Qaguk29rHa6LYhYr0wk+XGgO4WcTHliSd0j9Tk55YY+gIo1jjWONVRFACqowAB0AqpomlWGi6ZBpumWsdtaQLtjjToPUn1JPJJ5J5q7XLCLu5S3Z5+Ir+1emy2CiiirMAooooAKKKKACiiigAooooAKKKKACiiigBr0zFSMOKZQNDGFVp14NW2qKReDUtFwdjC1CLINcvPD/AKdMP9hf55rtLuPcvArCv7XYfOx0PP0Nc84nrYarZWOZvYiYsAda5vWtoQALgAdPeu3vLfiuU1iydmYfrXJUiz3MJUXMcBqCM74UZLHA96zby3LeNrZI+Vglt4Ae2VIz+pNdg9qtuXvXXIgGVGPvP2H9fwrAXT57bVLe4kJaQusrZ6Bg2SP5VlQjaoj0sZW5qTS6HaeLQZNe8kjlL66T/voyH+tcQY2exC8kfZFb8fLX/CvTfE9n/wAT5ZiuM6hKx+hwf5NXILp5WMpt6W+38gw/pXfiI/vGc+WVUqMfRHX/AAx063ufBmhYUxTT+dHPJnnCzOAR+Arf0/8A0LXbmz3IYbdWkjbHzPu4yx74I/lWN8PLe6XwNZSxxkxwPKwbPcu2QfbP8627jT/tml3F7POI5Co2mJsbQPevmqtP943GNne/yPErP97NSel3+ZQ8HaVZ+I/Erpq1rFeWsVo07QypuRnkkKqSD1wqtj65rppvhl4XIZbT+0rBTxstr6QKB6BSSAPbFV/hbGPt+rz+WI8x2qKoHCqEJwP++q7yvocJh4exipK55WKxFSNZqErHH2vw48NxcTf2hdr3We8cqfwBArZ0rwzoGlyebYaTaQy/89PLBf8A76OT+ta9FdUKFOHwxSOWeIqzVpSb+YUUUVqYhRRRQAUUUUAFFFFABRRRQAx+tNxTn+9SUDI3FUrlMgir7VXmXipaNactTmtSt8q2RXK/Z8z3XH8YP6V3t7DuU8Vz97ZCJxIF4Y7W4/KuWcD2cNWsctewnytuB6nNYOrhRuYLjjgeldreWvbp29q5LWLZjng1yVInt4WomzhLuFrm8jt16yuF/M1H4Dxc/GLTriMfI+qAoP8AYA2j9BWpextaRTXipmZv3MC+rNwT+AP6+1U/Alo2m/EDR23F9l5E2498nB/XNRhFatH1O7MZ82HlbojX18+dbuP7mmSx9O6Y/wAKwtZjd7a8UZODx+LE/wBa7bV9PK3Aj2/etrhCPclx/MVh3Njus7zK8lAensp/rXbXXvy9QwNWKpR9EeleDtKs7rRNESLdAk2lwSzOG5LeWvPPTNT6ZO9rFqSsY1NrGY4wq44+8Gb1Pb86h8Mw3Vv4S0i5WLCR2caKxPBBUHn6f0q5q+mr/ZEl5LIGlLb2VTgMP7p9f/r183Kled4Rs9fuPmZP3mpMp+C/Ddr4ivb6bUpLrybRIY4UhmaLEjLvdjg9cMo56VrX3wzRxIlrr10YXH+pvIkmUH/eG1v1rX+G0Bis9VkYfNLqMhP4Kqj+VdVX0lDC03SSkjza+MqxqvlloeVDwH4usAf7PvtLmGc5e4uIyfz31R1DwL4svERbvS9Iu8Ek775myfcmPJ/OvY6KPqFJO8bpkrMKvVJ/I8Uh+HPiFcLDoWiwH1k1KUoP+Aha07L4WapIwe81TR7Q9/sem72/76kJ/lXrFFbujf4pN/NiePq9LL5HEaT8NNDgnjuNWub7XJYyGjW9kBhQjoREoC/mDXbKoUBVAAHAA7UtFXClCn8KOapVnUd5u4UUUVZmFFFFABRRRQAUUUUAFFFFABRRRQAUUUUAFFFFAAelRGpT0pjCgaG0xh1p/pRxQxlWWPNULq3DoydmBFazL+VQyR9OKzcTeFSxzEtsWjHHasnULEFThea7F7YYIx61TnsfMOAMe9ZShc9GjiuXqed3OjtPIEC/u0Ofq3/1qr32hYgjk25ZZO/uD/hXpK6YqrwgAxUc+mK0BXaDlh/Ws1Rs7nTLMG4tXMLxDYmSVZOpzHJn6xpn/wBBrDm0n5pPl7Efq/8AjXol1Yh4k+XpGg/IGqsumrlvlxn/ABrpqRvK5jhcbyQUTK8GRfY/CBtCOjzHGO28kVdm06IWTRxzbUaP51xnGR2rW061SPTfJ8sbhIzKcZxk5qx9jjkdvNjAwOAK82rhuaWpyTr+/KXmZnge3a3u9SDLt3CA4PXhMf0rqaytFg8m6lbrvjXn1wT/AI1q16VFWgkcVaXNNsKKKK0MgooooAKKKKACiiigAooooAKKKKAGP1pKV+tNoGKajZeKkpD1oGmVJY8qazr+23wOuOcZH1HNbZXNQyRBh0qHE3hVszlLu03AnbXPavYZBwvNd/LbDb0rKvNN844IwvfHU1hOnc9Ohi+U8quNFe4m37TsTIj9z3P+feki0T7Pqum3SryswyT7Mp/rXp76SoXhQOMD2FV59IUrF8vRyf0FZQo8s1I7auY81JxMfXtM3as2F4E8o/AuT/7NWWujZhddv3gB09l/wr0S+sVkuS+3/lpn9BUS6ao429xXVUjeTZzYfHOFOKKuiw7PB9jZsoIS3jUgj2qxe6bGbV4kkJjyOMZOfSti0t1Sxt4xGNyKByKebaNlbcuD2x2rinhuZ6nmuvq2V/CcTQ214jdftbt+YBrZqnpkflCUerBv0H+FXK9CCtFHJUd5NhRRRVEBRRRQAUUUUAFFFFABRRRQAUUUUAFFFFABRRRQAUUUUAFFFFABRRRQAUGiigBpWkCk0+igCI0hGcVNgUxuDQMhMa56UGJc1OF496XbzSsPmZV8laDCuMe9TkYPSgUWHzMjaJSoyOwphhU1aIpNtMSk0QoirFtx3pxjGKmHSkxU8qFdkUSBXDYxwRU1JjnNLTQgooopgFFFFABRRRQAUUUUAFFFFABRRRQAx+tNp0nWkoGKFo2mnLwKWgLke0+lBGfapKRhmgLkRQHtmo2hHcVZAwKNvOaLDUmim1uCOlNNsp25FXHHShV5pcpXO7EMkQyeO9J5QqyRQVpslSZGqDYAO1KYwKkHSipsTcZGME0+kHWlqkAUUUUAFFFFABRRRQAUUUUAFFFFABRRRQAUUUUAFFFFABRRRQAUUUUAFFFFABRRRQAUUUUAFGKKKACiiigAooooAKKKKACiiigAooooAKKKKACiiigAooooAKKKKACiiigAooooAQrk0baWigAFFFFABRRRQAUUUUAIRk0tFFABRRRQAUUUUAFFFFABRRRQAUUUUAFFFFABRRRQAUUUUAFFFFABRRRQAUUUUAFFFFABRRRQAUUUUAFFFFABRRRQAUUUUAFFFFABRRRQAUUUUAFFFFABRRRQAUUUUAFFFFABRRRQAUUUUAFFFFABRRRQAUUUUAFFFFABRRRQAUUUUAFFFFABRRRQAUUUUAFFFFABRRRQAUUUUAFFFFABRRRQAUUUUAFFFFABRRRQAUUUUAf/2Q=="/>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AutoShape 6" descr="data:image/jpg;base64,%20/9j/4AAQSkZJRgABAQEAYABgAAD/2wBDAAUDBAQEAwUEBAQFBQUGBwwIBwcHBw8LCwkMEQ8SEhEPERETFhwXExQaFRERGCEYGh0dHx8fExciJCIeJBweHx7/2wBDAQUFBQcGBw4ICA4eFBEUHh4eHh4eHh4eHh4eHh4eHh4eHh4eHh4eHh4eHh4eHh4eHh4eHh4eHh4eHh4eHh4eHh7/wAARCAEkAg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NABRSGjNAC0UZpM0ALRSUZoAWikoHWgBaKKKACiiigAooooAKKKKACiiigAooooAKKKKACiiigAooooAKKKKACiiigAooooAKKKKACiiigAooooAKKKKACiiigAooooAKKKKACiiigAooooAKKKKACiiigAooooAKKKKACiiigAooooAKKKKACkNLTGoAWk3c0meKSgdhxPpSE0meaKAFycUZNJRQMXJpymmZoLYxQIkzRuFRswyaazD2oCxNuGKN3GRUat8q+460rNt4zSvqFh4PJpajhbJb8KkpoQUUUUAFFFFABRRRQAUUUUAFFFFABRRRQAUUUUAFFBOKjZuaAHlqTdTCaaWx3oHYk3UbqjLcZqMyClcpRuT7qUPVQzULN+9jB7mi4+RlzeuKN6+9U/PHHPakacYNMXs2Xs0tQhuQvSlLjOKnmIsSiimRNlT7Gn1QBRRRQAUUUUAFFFFABRRRQAUUUUAFFFFABRRRQAUUUUAFFFFABRRRQAUUUUABqM9aeajY0DQmaQmkJphalcpRHO2BQG4qvK2TtHHrR5nFK5pyaFoNxTN/wCdQmVRGeeagM3FFwULltpMU15uF571nyXAGartd8xLn70oWp5tTT2Tsa00wB6/xH+dQT3AUEk8bazJ74Ennj5j+tUtUvxHFKd2MIf5CnJ2NKeHbSOqjkPkxM2MECleRV3KWycVQgm3rAm7KkDt0wKRriPfNEMFxjaa5nWRh7PU0bKTdPIh67Qat1g6TdbtWSNjy8Tj8VIrerppy5o3MqkeWQUUUVZAUUUUAFFFFABRRRQAUUUUAFFFFABQaKYx5xQAHk000pbionbGaRSVxs8gUZ96heWobmTnrwOtVZpgD3qHI6YU9C9NLthJ3VTa6FVb67jW1xu57Vjy32FJzWcqljqpYdyRsyXoXPNNjvw15ZqG+8+P5Vx17qxQkbu9Ns9U/wCJnppLcZlc/RVyf5VFOpeaR1VME403I7D7eP3Z3cFM/nUd5qQRZPm9B+dchHqeTAu7+CMfpVTVNWxOF3cNPEv/AJExWk6lrsqGBdl6HrRkbzIxIQC4wMdjTWuEVXXdlwR+NZcFx51wqtJuQIX3bcD6fWoReRyQTJFtEyyH5vbj/HH4VxfWlueV7E6HTZfMMy5ztcfyFXK5vwre+dqV1EerwxygfiQf6V0lejTlzRTOerHlk0FFFFWZhRRRQAUUUUAFFFFABRRRQAUUUUAFFFFABRRRQAUUUUAFFFFABRRRQAhpjcU5zg0xjk0DRG/SqsrFeeoq1J0qnPIFPQnHoKhm1MYjbtzdOeKiaXmq0t0I5CCrhCOpHANVjdI3zKwI9jWbkdkabZemnwmDVV7jC9aXULhDboQw5FYlzdcEZqHKxtRo8yLVzd4zzVEaio1bTrUnkyGRuegH/wCqs68vFyfm6Vz0mpY8RTqjZa00+aRvZvLJ/TIqacuapFHbPD8tJs6X+0C1tE+7rGp/PB/rVTxJfbbC8bdyFI/QViyXWyFYc/d2KMeyrWd4s1EjRb6Td0L/AKBadSW52U8Joj2RJ4rqC1gjcq2ApIOCOOajuhHbXCW8b4LvyTySfr61kyJbvLEbSY29w9sJo85ILADn6HODTZIb64aGbUGSGOTKgxtko3Yn8a8SWIla1rs8VUlfctG4bT9bs2lABS5CuQeCsuVz+ZH5V3VeX6vFNLYeXcTO0t1ExEjcYI4GPzzXbeCdY/tvw7bXjcTgeXcL/dlXhh+Yr1sDW5o2OXF0mkp/I2qKKK9A4QooooAKKKKACiiigAooooAKKKKACmN96nnpUZPNA0MbpVWdioz1FWX4zVG6kAzwT9BmpkbU1qVGclSx6nJFZlxN8xGafd3iwl1fcifwsw4+lZBvU85ZNylc9jxXPKR6lGk9x2qXGFCbSGxmse6n2xE1qeI54mMe1gRj1zXK6jcHyyK56krM9PDQ5ooytVuj5n3uc1Wi1Qrq08e7/jy0e5kPPAYxn+pFUL6UvMe/PFZNlOs174kZDuEdrFabh3LzRoT/ADqcG+bERR6mLpJYZ/d951jXZW8iUNwJET8twqlrt2Vls8Zy+pQr/wCRxVaWb/TI/X7Q5/AE1m61dDfpMzfdOpwMRnt9op1Ze5L5mroe78j3+R4dVvIo4ZmiXaSWRsEjPSqbqsd6mn2zKgwxUep+v61nXttHDqV2dImMN1DiVIWJKspJ3KT79R6H61HLZ35uBc3siQStGZIGibO1l6L+NeBOvJrWOt91tY+WjTXfQvaBdtp/jKwt5cL5qy2UnP8AHgSKfx2n869HFeOeILe6EKLFOU1FWjvIJpP+eoOQCB2+XB9ia9P8L61b67o8V/B8jn5ZoSfmhkH3kb3B/MYPevosvrc0OV7nDjqVrTWxqUUUV6B54UUUUAFFFFABRRRQAUUUUAFFFFABRRRQAUUUUAFFFFABRRRQAUUUUARv940hpW+8aa/Sgoa9ULrK1bZsVVuzuAqGbU9zKumwDya5vUpCjmSNvLfP3h0P1HeuhveARXM6t0NctQ9rCxuyO31LzSY5BtdeSueCPUe1RX9xwSDXP6hcmFfNTJeFtwx3X+JfxH6gUtxqcbxfK+QeQfUVzOp3PVjhbNNIZql9JFEzRoZXz8qjuf8ACuX0Q3A8Wa5YySedO2mXShv77mLea0by8AhklLYVVJJz2rkdB1iTT/Fdl4nuM/Z5b4+amPuwv8oyfdc0qFVRrRfmddfDSlhpqKOua8Wae3mRgUmRJF/GJTWV4knL6TqcPp555/3KdcxNptlJAx/eaVeSWknPVAN0T/Ro2Uj6VU8RN/oeq46+VMR+K101VyycWdFBRnCMo7Hsek2ELaDb3kl1L9plt4dm5zhVKDj6ZJqxqkN9Bp8tuZFkjhwTIpIYrn07Y9aypreZtD0eJphFZ6hbWiPIDlosxr0+vT2zV7Ur5rO6ACNeDeYZRGMts6hsDrj/ABr5mo4w5otWtofLLmk01qPvrMhYI2uv3YQLbnOQGPIDf3gelVvBGqHRvFaQzHy7DWTtwTxHcgcf99AEfUe9QaXZX8mkJPDOyiMhhEwDbQxyME9wKqapoyyLc2NkJL2FIhLM6yBX3liVZPRwQSOnQVrg8TKElK1kVKEZRdNs9oorjfhx4qbVbVNL1SVP7Vhj3BxwLuLtKo9f7y/wn2Irsq+sp1FUipRPAqU5U5OMgoooqzMKKKKACiiigAooooAKKKKAGvTDTn601uBQMbJ9wis29OMir7vjrVC9+YkiolsdFJamBqbEIea4XW5Ht5Wlt2ET9wfuN9R/UV2+qn5SK4TxEetcNbY+ky+N2RWWpfakIcFJEOHjJ5U/1Hoao6xcdcGsa4uxbzR3XIEbeXKfWMnqf908/Qmpb66RwcnkZrkdS6Pcjh+WSaRm3TTs6pbDM0jbUY9EJ/iP0rF8J7rex8YKW8w2scMpOOSkVym4/lzWxPex2do94+NkWG69cc4rC8BeZbeI7e21KRRDr9tPYzMw4jeYHAP0JU1pgZqOIi2aZhCX1aTS2s/uOmbH9tOucr5khH/fZ/xFc54hlb+yLYjO5LqHB9/tIrYgkkWDSrucFJtxtLtG6pMjiNwfxXP41k+I9q6Ud38F1B/6PU1rVhZOLNYNOHMtrHvkmi26oNt5N9qnnIdnkJGM4C/gBUGrQ3hhhiuWVoI5ljeRHILA8ZP92n63ZXH/AAklvp1xdCG1lu2mSVT8wZSWCfp+QxVTVdQ8pZY3t2uY5onWYxDOxlGASOwPr2r5epyQjJNWtp6nyEOaVne/UuXuneY08N24nYxqsRU4ZdvII/2s4OawbTVL7w5q0WsadHPOsy4uLZgB9tiUdVxx5qDOPUAj0xeistUjsILhrpvJRNkr/KWiPU4z97+f1qSDTLa4tWi83MEZJS4hucqG7sFPRvXPHPua0oYmpCacU0U1HlcZO6PT9D1Sx1nSrfU9NnWe1uEDRuv6g+hB4I7GrteIRHXfDNzLqmhzJAsjk3EUg3Wt0w/iZRzGxH8a/iDXo3g/xtp2uutjcqdN1fZuazmYZcf3o26SL7jn1Ar6rDY2FZW6nj4jBTpe9HWP9bnU0UUV2nEFFFFABRRRQAUUUUAFFFFABRRRQAUUUUAFFFFABRRRQAUUUUARU1ulOpr9KCkQH5mxUF7tXA6VYzjLH8Kzr2XdJWcnodFNXkZuoNwa5jVWxmug1KTAIrl9WmXaTXJUeh7mEicpqUhScnpzkfWucS42mWFThY5GRef4eoH5GtPX7ra5Zeua5OSYv9qkWZY1aY/vDyFAABP4YNebUlqfWYan7quO1i/a6J023fKgjz3H8I9B/tH9BVa7jjmjktpfkglTYQP4fQj6HBH0qtokO2HO18SyGU7uvPQflirt5G8o+VTj1PFYtu53xhG3Ky9p97Jqujz/AGrcb+xtvsupoo3NJBHnyrhQOWMWSrAcmNgf4ao6jcSNotxOzK3mWW8MpBVuCCQR1HI5rH1O/m0u9t9YsL9bXUbbH3JBukUdMY7gevBHFXf7Z8H6qrx6iL/RpJc/aE09lktJSWBb9ycGLcRz5bAdcAV7MKsMTBNu0l36nie/l83BxcoPVW6Hu0K3kfgzR7u4SN7OO0tyw3fOUEa/Nj1xzV64XT7W/hn0+1e5kkBUOhLsqYyT/n1rze9+IVnJZJDLrenS2aqqCJLC4hYqAAFP3gOBjip4/ipZ/bDcxX+l2bbdqoYZwmPrszn8K8aplldzbsntreLfy1PnlCdvhfXoz0Cw229hbjTY2DzviaOQ4J5OMemM9Kk8m5W2kS0t47doZAt7sXDY+9ux36/qa8xvfGWjzyib+17V7iRgwFtb3EmxuxGSg3fgarDxP4guJZJLPRPEkwPBnM8dvuA6ZynI9uaiOW19puMV/i/yT3LVGctYp/d/nY7rVtPWzis54r7fACZob2H5ZLaQknIP93kjn6HINdr4K8ZtfXaaLriRwakQfJmTiK7A6lfRvVfy4rxD/hL57ErHfaZrNkAQxaa0S6hJBzzs2Hr71oW2tW/iCd7m1awuImO+dNPZ1KuORIIz88Tg91DD1Peu/D08Vh9YpSX913/Df8DPEYZTjy1VbzZ9KUV5/wDDzxq159n0nWZVa4kytne5G26x/C2OBIB6cN1HpXoFevSqxqR5ongVqMqMuWQUUUVoZBRRRQAUUUUAFFFFADH60xulPfrTG+7QykQ9W55qjqDBTgVdZtgJPFYt9PukPP0rKb0OqjG8jI1hutcJ4ib71dXrd2q554rh9fvEZTzXBWkfUZfTehzEmDKyOMoeGHqD1rKtbhpLZAzHK5jJPfaSM/pVu8uNsmRjJNc48/8AxLGm83ZGxkkLDqVLEgD3PA/GvPk9T6mEdLsnvrsajOlqnzWsL/vG7Mw/hH49T+FMv4WuY5IFcrIzB4Wz92Ucqf6fQ1BokP2e1hgIP7sfNnqSeT+tT3u53DYI9CeKqMJXuE5xacWtGbFzqI1jQLrXC3luSh1JTx9mu1wqzt6JKFVWP8MignhqzfEu59OmWQFN9xAx45AZlP8ASsSTxBLoWtpqlhewJNKfLuYGw6yg8Esp4ZT0ZT1zmta18QeCbu8tVddU0zy5UlFnABfWpdDlVCcSqgPO3cR26cV7DSxMb3tL8zwoV5YNSpNXj08vI+iNfW4ivrS51ZIhbSTkPtf5kLHAPt159M1h6reafo9zNO0EUMIjdJbp7hV85MH5drHJOcfWvP8AWPiRJcXKnUtQ1SWFJA4itNLjtjIQc8tNI5Az2C1zOueNvEmo3T/8Ita2Wgq/37yeU3OoSf8AbZ1IjHsgH1ryv7Bq1JNylb8X/keApuCSa/RHsOoato1jpcEi2FxFaGJSJ79haruI6hpmXpxyKybv4i6HJbw2reJ/CUClAsm7VBk9ifkQjn614hceGtRv7n7bqkzXly3JnnuTcOT/ALzc1o2vhkbAmzmvRhkNFR2f5fkT7WHWR7ND4r0W6ht7Wz8ReFLpYdgCRa2qO6gcg71Ck55FSatbRXMDSzWdxbWoPmREQGeGNv7yzRE7PZl6emK8TuvByv8AeUH2IBBqta6Hqei3H2nQ9S1HSp16SWVw0X5qPlP4ij+xaUfhuvmXGqvsyPpHwh471XTIvJ1cT6zYqBieIq9zCCMjft4lX/aX5vUE16boes6XrdiL3Sr2K6gJwWQ8qfRh1U+x5r470/x34i0+XHiHT4dYjJ+a8siLG+B9SVHlyn/eXn1r0HwV4pttVvDe+GtSlk1KJMyR+R5N8ij/AJ62+dtwn+1GTj0FbqjWopa8y/E5K2Hp1NUuV/h/wD6SorkvBHjS112NLa78q21DkBUbMU+OpjJ5+qH5l7jvXW1rGSkro8udOVOXLJahRRRVEBRRRQAUUUUAFFFFABRRRQAUUUUAFFFFABRRQelAERpH6U4UxulDKRWuWG0gVi3b7Sa1Ls4zWFqUm0GsJux6GHjcw9dvfLGAee9cXrGpZDc1d8QXwN/KrOAqRg/5/SuSnnWaU4SRk9cEZ9h3P8q86tN3PqsDQikrmXrFxIxHlL5k8reXbx93f/AdSagl8I280Edr9u1CaIHcVHloA3XJOCW5rf0XQ5JL5765jJlI2oCc7F9B6D+ddXaaOxI+WsY0+Y9KtiVT0TOIj8JpJEsTXWpyYGAWvCAPwAFall4E0kIDPZiU+srs5/U139jorBeI6vJo80jCNRgnua3jhl2POqZrJaKR5u3hrS7V8RWFsuOn7sGnGxgX7tvAuOm2JQfzxXo48MAz/v3BHtVHUPD6RzFE6e9DoNdCI5nGTtzHAyWJk9RTTo0c6GOZVkU9Q6giu0m0CQMvl/Nnr7VYstClkcJ5ZJz0qfYu+xq8xUVdM4bTPC9naXgurIfZJsY/dqCp/wCAnp+GK6S10mVo/wB8ys56FVIz+GTXY2Xhvax3qox1rUtdLjifcwHy8c1vDDWOCvmql1uebahpEkKbkz9K4nW9Fga7W+tv+JfqKEeXdRDGSOgcdGH6jsRXv+raXHLGWAGfp1rznxpopiQjbyfSoq05QfNE2wWOhX9yfU5LwvqZ1Br6z1S1SDUIz5l7HESBMFwRcR45Ei8E45YfN1U59s+HXiaTUkbRtUlD6nbIHWYDC3UPQSDtnsw9eehFfO2sJeRBNRsGaPVNNPmwsOropyUPr3I/Ed67nQtU8u007XtKX/VJ9utFB6xE7Z7f/gJyB7GOtoVnOPteq+LzXf1OTNMvjF8q2e3k+3ofQVFQWF1De2cF5buHhnjWSNh3UjIqeu9O58o1YKKKKACiiigAooooAY/UVG57mpH61FJwppMpFG+kwpArmdUuRGGOa3NSk2g1xXiC6wrc1zVZWPYwVLmZzPiTUz5hVTXI39wZCWp2raghvbtpJAFjYKMnpx/jWUl2JXO2CRx/CGBBc+w649zj8a8upJtn2mFpRhFWM/UzJPNHYw7jcXRKqFxlI/45DnoAMgepouPCFvMYYUvtSmjh/wBUSY41THQ4Ckk4966Dwz4fkSaW7ulL3Ux+ZmOWx2HsB2A4Fddb6OSRx+QqqFK7uycbi+T3UzznU/Dkf2fc9zqjn+8945498AVkrpFjEcjT0uMd2cv/ADJr2s6LG8GxozzWRqngcSRma3keNx3HBH0NerTpQe58/Ux8l1PJ7ryYRmHRoQR/0zH9azW1DVNpFnpqwKvBKRqg/Eiu8vvDXiCOTCMs6ZIyyjd+nX8quHR5rfRxBMpjlGRKoXB3d8+lelRowXQ8rEY6b6nma29xIBNdTJHnqS2a2NL0rzAHEjkHoQhP9K9D8LeDYZAjR2yyyHB3Hk8+5rudK8DrMhMylG/hUc/ia63UhA82VWUmeWaZpbYCct6cV09hoDKgZxzXb6X4WijumV1Qbe4710Y0O1SAZXDdM1jOuuhCbueV3eliNNvlqT9Ky59HaRCfLwK9in0mzEOAqN2zjmsPUNNtYWRS3LHGB2rH2lzeMzxzUPD3zn5NwPtWNqHhdR5c8fmRTRNvikjco8beqsOVPuK9yvNBs2mjVJgoYZwR/n3rK1vw8owlmFchcuM8D8fWrUkzVV+h53oXi6XzltfFN0sdyWURayw2LKw+6t3t+63924XBH8XHNe8+APGM9xcpoevEpd52W874BkYDPlvjjfjkMOHHI9K+ePFOmGO5chV4yrrjII9CO9W/h9qvyf8ACL3ZlkMcbSaY4f8AeGJPne2B674+ZYj6B17Cuavh/tw3/P1Nly1Icstvy/rsfXVFcn8M/EU2t6S9tfyI+o2JVJpFGFnRhmOZR6MOvowYV1lYwkpK6POqQdOTjIKKKKogKKKKACiiigAooooAKKKKACiiigAoPQ0UHoaAIqbJ0p9RTcA0mWtyheH5TXK6/OI4XYk7VGTjv7fWumvmwrVyOqo11PGOfL3bh7kd/wCVc9Rnq4NanKy2ZkkO+NTM7bpW/u/7I+lPXSo1O5Y8v6kZrohZhe1aWl6aruGbhR1rl9lzM9h4v2cdGZGj6MSAWWutsNJtUgDOOfX0ou3tLNAFK7vQGsLVNeKIVWQj6VulGmtTzpTq4l+7ob4ntYYznaNpqhca5bKd0ZGRXCX+tMxP7w/nWPdasxU4bA+tZyxCWx20sqctZM7bV/Em5vkIHpisga++4kyH864afVwWIL8/Wqrar833uK5pYh3PWpZVFRtY9RstcjZv3hyT611WkarYzQ7mMav/ABe9eELq2MYfFa2l675bj94c/WrhibM5sTlHPHQ9hvdYjjX5CM1nDWmUHa3B7GuLbWFlUZf9aYNR9G4+ta+3uckMtSVmjtz4iRY8P97vVbWLiHU4f4XIBxiuGmv8OeeKmsdS2tjdgd+aj219GarL1D3o7mLq9usF35m0ZVuR6juKp/DaVrXTr3Sn+b+y9UVk/wCuE42H8N3lmtfxZPA0R8vG49MVznhKbHi3VbfHF7onnDHZ4jkH84xRhbKtydHdHdjIueDcnurM99+EF59o8JmxZsvpt1LaH/dVsp/46RXZV5x8Hm2a14ptu32iCcf8Ciwf1WvR67cK70kfEY2PLXl/W4UUUVucoUUUUAFB6UUj/doAYahuGwtSmql5900maQWpga3McHHWvO/FN08cTFVLsWCRr/fc9B/j7V3OusEjd2OFA5Jrz+/hkvdTjdlYKilkU9s8ZPuefwArgrM+my+NtTm7fSxIwjChjktLNjmRieSPQelbFro8cbfu4hvPVsc1uWOnYIAX9K6zQ9DjYrJKoC/zrCFHmZ6NfHqlHR6GFoehlgGZa6w6LZw2fmHhguc571PdSWlkNqbQR2Fc7rOtMylVc49K7IqNPRniTqVcTK60Rbd7WGHzPl45rL1TV7YxEIQPeuR1zWmj3YYMPQtiuM1jxJdSq0cbCMf7PJ/M1tT1HPDaas6bxHrVtEGCzBmPYcVzI1WaRysMjBgdwxIRz+FcRq95KzsZJevvkmqNleOshbzSo7GvZw8Fynk4im09D27wl4mW2mQ7cSIfmU12c/i+ORR9mTyzj5snIr56stY8srITlu5Vq6PT9fjk/wBXLlu4PBqalNNkRo6XPU38SMs/mbjux1q/F4txGFZw3QgV5S+rqAWLDgetUTrxfJD7fSo9mmV7M9dbxVHGPvdKydS8TxzOXAUsBkkcDHrXllzrZUEtNWHqPiJtpAl49M1caCJaPU7rxjDD8rSjP15pLXxnE0cizNvB5XFeDX+uMJMs5JzgL3JrX0e8kkUFmIPUitXTigVNs7bV9RjuriaXbtDHOM5rkLi8urTUYbvT5hBeQTpNbSkcRzKcox9s8Ed1LDvW2NL1KSx/tDyS0JUkHPJA74rmtTwx56MKXLFqxpBWPePhv4qgS907xFbqYLC7RfMhJ/1MUrlJIj/1xuFYey178GzXxZ8JNW3W93od2+YC0sgJ6hZSiS/kfKk/7+Gvq34canPqfg7Tbi6bN1Ght7gnvJGSjH8Sufxrx5xcKrXfX59f8y8VC9ONTrt/kdPRRRVHAFFFFABRRRQAUUUUAFFFFABRRRQAUHpRRQBFUU5wpJqWmSDNJlx3Me7jMh+cZH93tVF7XdJvYDOMdK25U56VXljx6Vi4ndTq22MyO0XO5l+UVBf3X2fIgIUY7VfvZDFb7fXpXJ6rO3zc8VnN8qO3DwdWWpR1fUJPmYsa5HVdWY5G41oavc8Fd3NcTrk5UsUSWRsZ2ouTXn1ah9PgcMn0JLjU5Gc/NVS51FI4WkmmVFXqzNgCuRfWr26uLmK2iS2S3IV5pQZAHYfKoC8biAe/arVvp7TBJ5mnmlHO6ZwefZQNq/hz71yOTPahSh0HXOs5YyJbXDx5+VgB83vjOcVEutL5TSfZ7zC43HyGIXPTJA4q+mkvIwzk5rXt9NFvF8m5Wx1UkH9KSTZtOUYrRnKr4ltzIkcQedj1CAkr9RV+01qKRsI43DqpOCPwPNRa5ZQwX0N4bdFDqIZGXjkfcY+/UE+4qJrOzuW2ywqx7Z6j8akqMVJXZtJrEuR85xV+31x1UBzn8a5230Fdw8i6uYvYPkD8DmrU3h26eWG3h1C5DucyOyrtjT16ck1acjGcaWzRtSa15nepdN1RJtxRiyjjd2J9vWsLTtDje3H2lpZp4yUlSRyQrjrx0x3HsRV8wtDxjao4AFVzSM3Tp2si9fXXm7mZs1X8O7x41tXViA2h3u7HoBJ/jWfeTGOPk9at+C5GuvE2pSR5IsNCmjPHRpAFx/4/XVgXzYiJw5pH2eDme7/CddvibxCQchorUn64kr0evOvhQm3xH4gC/cWK1X9JK9Fr0sL/AA/v/M/PMf8Ax38vyQUUUV0HGFFFFABSN0paRulAEdUb5tqk4yewq8aqXSbs1MjWnucnqUJmfdKPMIPyqfuqfpWdFp2ZnlYZZsZJrqLiEZ+6MVWMPPYVzShrqexTruMbRK+nafGnzyLx2zUl/qC2yMsZAHtTtQuPKgCd65DVbt2ZhuNKUlBaGlKk68ryIda1SQktu4rmb3WBglm6U7VroBSpNcP4ivmijcxxyyEDJCDp+J4rilNuR9FQw0VC4uuau8zsqYxXHazrdpaRtJcXCp6epPt61hXut6hfrNJEVs4ElMKuyGRpXGNwX+HIBHJ45FY9zZiSYSrHPJJj780m9j79AB9AK9ehF2PIryjzOwaj4khaQslncsD/ABNgn8uoqqdal+zfaPs94sAfaZTC2wHrjdjGcU5dIupZeFDDP0/WtabTJLSwZY5JYi64baxGR6HHWvQp88VoeZVak9TIj8RGQBLdpJTj+FTj86bHquui4EsBKKP4JZAf5dPzqK4ZbW7aV7aOOBzkmIELG3fjsP5VrWscMyjaAcjIIPWqTnLdmPurQkh8SaiF23MEoPrG28f40f8ACRMp5nK+zKQf5Ves9JWUgKtbFt4UjndULPypJ4Aw3PHXp05qryXUv3TlbjxA0y4jEkh9kY/0rHvdcuY5Aqwyh+oLrjGO+O9emQeENmUKE+9Urvwo0OpxS+WNuxkY+mSCD+lF5Nbke70OL01WZ/tUsnnyPyZCc5PtXZ6C8S4HVjVO68PRQzErENx7rx/KtXRNFvLmeOC2jJckADOKqMXYUppHpuk3DQeHXS4jRwIztYcbTXl+sgB2KjjJrs5vOs9P8i4uFbaPuq4YD8RxXEa7PGoOD1NVGyMYptl/4VRq/iu5iY/I9rNkeuYZR/gfwr6i+Ct081jqcDNkJdrKB6eZEjH/AMe3GvmH4RRtJr91dJwUsLmZD24QoM/izflX0t8EEAvdfVfuxPbR/iIj/QivMxXxwfm/yOiov3M7+R6fRRRUHlhRRRQAUUUUAFFFFABRRRQAUUUUAFFFFAEVI1O701qCkROvFVZ1Xaasu2BVC8b5azkdFNXZk6i/JGciuX1fGxmzW9qblVauM1m7OCua46sj3sFTbehzmrOWkb0rh/EmsLpsUkyjfIAVjX+8xBAH610ev34hib+8eBXCWMMmsaxHdFd8ETnygRwxHVvp2H415dSWp9hhKdoXZZ8O6VL9jtrFl+WNjNOf+es78sx+g2qPQA+td1pXh8zAZHFaPhbRIlKecepyxPU10Grz2mmuIocZA+bB71vTpK3NI48Rjfe9nSK+h6Hp8LuLlVbKYAPaqGq6XGlzJHGPlB4qrNq7PLw3GauW9/GygPtbv/k1fuvQ5uWtGXO2ctr2i/aLd4WXKsCCPUVxUdvNZXhs7vPnKMxuf+Wqev1HcfjXsPlrdnaoz9OaxPFfhxLyz2tGdyncjLwyn1B7GsJ0r6o9DDY3lfLI5TTrpVIORmtuHUFYYwOB19q4u8W60yUi8RioOPOReD/vAfdP6Up1FljWQEtE3R15U/jWSnbc9CVCNTVM7R/Ja9F0q4k27WK/xjsCO+O1Z+qXUSqWLc5+7WFHrqiIr5u7jHWsfUNVXJaaeOJT/E7YH+J/Ch1NNBQwzWsti/e30e5p52xBCN8h9vT6np+NdX8EIhPB4hupgDPcvapJz91Xm3N+GFArzqF47+QNN5iWUP7yONl+a4k7Mw/hUdh1rtvgvcLY+M7rw9K3lrqVs0UBJ+7Kp3x/k64+hrry6SVdJ7s83PYTnhXKK91H0F8Jj/xONfz95hbN+G1x/Q16DXl/wxvAvi6RWXZ/aGnhgvo8b5x+Uh/KvUK9PC6U7Ppc/Oscv3zfe35BRRRXQcgUUUUAFI3SloPSgCKoJhxU9QT9KTNI7lOVMjmqF15aKeg49auTylQRWHqU2QcnpWEz0KEW2UL+4LZyc1zeqMihmLVc1a68tWOa47VtSZ8rk1x1ZpH0ODw7exnazOHdsGvPPGuqSW9nNb23zXF0pgiHoTjn8MV02tX6xQtuYA4JyewrkbC0l1LUFvpEPI/chh91f731PX8q5Kc/3iPoJ0bUGY0No0xtrRFIs7CLyYR/eOcu592ckn8B2rUj03zBgBVHqa6j+y7e3tCflXA/M1h3C7yRM7BOyL8oP9TX0dKXu6HyFRK5RSO2tpTGuZn9Og/H0FXtlneRm3ZH9NwHSkitU2hQoUdgvGK1dKSOJlWRBtY49MGu6GiuzzastbI4zVvDMsYZgpZezqM8e46/0rm1sLjTZ/Mtfniz80Qbj6qex9q95TTHuITtQ5UcgDtXJ+ItACsziHaSeSB1ocosmN2zktI1OJlDo3Q4I6EH0I7V0una4A3zYwMZIrida0iaCYzQs0cn95e49x3FYzatNAfLu/3R/wCei52H/D8aFUV/eKlSaVz3vS9VtLhwjMkb4Jy/Q+g9u/Jq5f21jNBHM1xC5OQVRwSh9/8A63FeE2mv3C43Tlwe+7Of8avL4kkHHmkD61ooxezOaUZnpxXS42/eyRsD+OPY1FdavZ2yr9lVNyjgqMfj9a8ym1t5PuyE1G2qSMvzMa0bjHqRGEpHZ3+rvMrF3BJ5JrjdauZLhykZ+ZjgVCLyaZhHHuYnoB1NY98800rxoxCjKsyn8CAf51zzlpodUVynqnwUuLW413ULC3mUu+j3CBQeflVSo/EBm+rGvpD4J3kKa3r9juBadLa9iP8AeQqYyR9Cg/Ovi7wle3Wia5Zarpsgju7WUOhP3X9Ub1VhkH619LeCPEVtput6T4jt1ZdM8vZLu5ZLWY4IPvFKuD7AmvNxUJRjGfRP8Gbte0g4Le34o+jqKRTkAjBHtS0HjBRRRQAUUUUAFFFFABRRRQAUUUUAFFFFAEZ6mmtT26mo2oZSIJulZl84APNX7l1UH5hWHqEp5xHK30FYzZ20I3ZkavPiM81574jvY4EaSRgq5xknArstYjvJQVjSOPPeQkkfgP8AGubk0aMXInuGa4mH3Wf+H/dHRa4KybZ9NgeWnqzzy60rUNbZmkSSC0PUEYklHpj+Ff1PtW3omifZJFLIqAABVA4UDoK7cW4jgAbAUc4A4rB1a6SINtYZ9K53TUdT1Y4udT3YheXy20W1ePcGuY1nVliie5mmCqv97Jyew45JNNvLzzZtu7knABOB+NYXh2e18T/EnR9MvUddLFwkcUbAqZVPO8+7kY9gRRTi6s1BPcuajhqbqNXsjYsNN8Za1pQvLPT7WzjmB+ziWcLLMByTGrEFunYVB4c11dSgCzZgvEYxumPkdh12n9dvatvxHdXFzffaJQkV6wjcOqjMTEExqp7Ig2gAehPeuYbyovEUy+UFtNZjF/ApHCSjiVPYhgw/4DXXicPThBununZmGFr1ZSj7a1pLS3Q9B8O3Q85QxNekW+kW13YAy9SuRivGtGuCs6gnnIr1jwrePcRx28jkJis8PJPRnHmtKUPeizgPG3h0RyO8IBIzn3rzLWdHH2aUWgktLtSXR4GKeZ6qwHB9j2Psa+jPFNqBhdn1rgNd0aJtzqoU1jXo2ldHZl+PUoKMzxa5sVns1uP7S1No2YrgkEggdM8d+P8AGqllo/7zeqgydnclm/M12mraZ9jvXJOy3uzzk4AlHT8x+o96n0Ox8y4ETADnuOK47SvY95SpqPOcyul3ES/N1qFpZtOubTU4WKT2VwkisOuMj+uK9C1vSmSISEqCF6Ag8fWuR1Kz86KeELkyROFHvgkfqBTSdOakugOpHEUZRfVHvOl3iReJ9H1GDCwveRupHTyrlT/IyY/4DXslfOPhq5abwFot6zEldPjYH18qdv6Yr6NUhlDDoea+hh/Enbyf3o/K8fDl5fmvuYtFFFbHnhRRRQAUUUUARVDP92pz92q8/wB2ky47mTqDbQTXG65etGTiur1aWNUIMij8a4bWmdyStncuT0wo/qa46zPewEE3qc/ql48gOTXI61fRWw3SNgscKOpY+gA5J9hXT6jZ6lK22NYLcHqz5dh+HA/U1UtNDggnMzFp7luDLJy2PQdlHsK8+akz6mhOnTRw50XUNXcS3kLxWu7IgP35D/t46D/Z/P0rqNN8PTRQPMyZbqeP0rsrWx/dqZPuqOBjgVT1rUFtoPKj2mnCik02xVsdKonCKPPtWD5YyLt2njngD6Vx2szyRym4VhydscbZ+c+gxXa6jPBJNI1xL5cagvIcZ2qBknH07d+BWT8OpINe+ID399ZD/QraeW0sZeAvkoWjjb64DMe5zXsUKl2oo8avR5U5SLmi+CPFGsadbzzanp+gTTMDaW88TNJO38AIz8qseMsBnsKy9H1aLUomilt3tbyFmjuLWQfdZSVbae4yCPUd/U9rqN5fC9mia6keRy6SOTzJKVBLn1O7BHptGOlcl45tQuuprVmVW3123XVLZgMBJ+EuY/8AvsbiP9s+ld9KcZpuPTQ8/FYWdHlcvtHXeF9UQkWMzHzAPkbuy+v9DXc33hWyv9KkaRyJwoYEY2j2NeJaNf8AneWzExyI3B7qe4r2b4cX02pSGG7mLBV+UE9T2onG2qPOndHl3irwyYpCqpkV5x4j8PKis4XnvntX074904LJuSMA454715brthFcI6soDClCS6nRGbcT5w1WymspGktmZMHLIvQ++KmtFu3hjl2QzJJnayyFDx17Ed67nxLojRuxVcEHNc4lvHYSgyLixnPzL3hl9QfQ8/WtEkne+hEk7lNGuEbmzmY+iyrU4adsYsnU/wDTaZVA/LJ/StyPTQ23GMEZBPcVI2jsO1W15jjG5i4mKbZZBsPWOEFFP1P3m/Qe1Plh37fJjMcSqBz69z7VuwadErqrZJ9avXmjzLYPcrH+6jwWPpyB/UURSuU1Y5eBFjfB/GvZ/hBfLfaXc2c2HhgkR5FJ+9FP+5mX/vtYn+rn1rxu4+QsK9B+Cs8kd5qUY+6+m3G76qYXH6pVVqalHl6PT7yIT5ZXPr74XX8194NtI7ly9xZl7OVj1JiO0E/VQp/GuorgPg/I3meI7foqagsij/fhjJ/UV39eNh5N01c4sVFRrSSCiiitjAKKKKACiiigAooooAKKKKACiiigCNuppr9Ke3D5pp5oKRUmXkms28jAyetbEq/LWfcpkGspI6aMzmtQiL5wKzxYbyWJCgVv3ckUXLc/hXLa5qjxlvJO0VzTstz2sO5y0iY/iC++zB48j5a8/wBSvnmlY571sazcNcO+59owSSe9cJ4ouJIbRlgnMckh2Jt6knvn0A54rzq07s+pwOHUV5lXV78G6aCBxI2NtxJ2UH/lmvqSPvHsOB1JqvNfS2Wp6dq8HyzWsoKt6EEMv6g1BZW/yL2ReFB7+pP1q/q1uq+GJXI+c3UKr9cOT+grKjKSqxceh6WKpwWHkpa3PRfGEcS6wWjGFlSKVRn+FpFZf/HJAPwrn9TtUv8ATrSzgwmoxu1zYEDh5du6SI/74UsP9oMP4q3/ABjC9ubJX5ki02KJie5W2jf+lc/qd0ljLZ3hzsgvVDEdQvnbSR9Fc17VeShUldaPc8DDQdTBwaeq1XyJdCvYbq2jnAI3dj1U9x+Br0rwhfRo0ZZuBXmfi6wm8P8AiSdZFWNJ7gwzlBhFuMZV1HZZVwwHY5HatrwvqeGCscHpXn29jU5Tepy4zDKpE9qmWG9s97HORndXIeIrIx2/mbev8qvaDetIoi3kqe2a1tegW408lRkYwOPSuuSU43PnqfNh6ij0PF/Elil/ZT2bLnzEIHsex/OqHhmGRXjxl4XQNGT1TjlT/T8q6y9snW5J296Tw1oxjuFjk+WPzmwfRSxI/nXn+zbkfTrExjRdyp4hljh0to1BDsmAR1B/wrgzKFdZGGfLO4j1Ar0f4h2sFtEvltz0we/vXluqObezuZPRDj6ngfzqKy946svcZUnI9E8GEP8ACPTjgAQ2V4OPd819I6exewt2PUxKT+Qr568K2DW/w40uxA+ea0jQjH8U8jf0K19FRII41ReigAfhXuRv7V+i/I/O8xa0t3kOooorY8sKKKKACiiigCM9ainHy9KmP3qY43UFJ6mLfw8EgfpXPahAqknbzXX3ceRnrWJfwq2c1zziephqpxeoQlm6Uy10syIZSwXHQVr6jNb24O7n8K5DWNcmiV1ibavNck+WO571D2lVWiWNa1WOxhKqwyO3WvPdU1OW4mZsk8mpNRu3uC7PJ07HvXI+KJ28tbeOdkMp5C8HaPvH+n41xTqts9/DYOMI+ZX1LURLdNDbMJYcjzpv+erA52p/sKQOf4mHoObXhfUP7L8d6VqGPkeRY5f9pSdrj8Vasy1tWYhyu0DARB2Fat7ZE22ixx/6+W/dVI64xGP5kVthqz9pGxGNw0Y0ZKXU7jxPbfZdaurfcd8UgDkd2Ecik/iUB/Gs7U7Y65aSeGLXy01AM2qaLkYV5kXE9sPTzFOR781veOFx4uvX7NPz/wABmCH/ANCNYNjlvEegwiYW7XcqWonxkxO6EK491kRD+Femq/1etJ9Op5k6P1jARb3Sv9yON0e4hdo7lNwjkxvDDBXsCR2I6H6e1er+ANRisLndKduQMMO1ed+NbeTT/E39oSWyWx1CSUXcCfdgv4iBcxj2bKyr6hya2dDvEljXY+OK9JvofNVKakro9x11YdR04Sf8tCuVf+8T615v4t0N7WHzNp3EZNbfg/UJZpkhmkZkQg89hXQeN4Vm0/zAvBG4HFZfCzng3F2PnjWolmcqRyOtcfqOm/aI5rTAzKpUcdT/AA/rivTNWsNszErnNczqWnvDJ5gBypDZreJ0yeh53outzWEEcGoQ+bar8qy4O6LnBBI6c9M8V08eqW0iALIsg6gg9RWYbGWDUtTjQAbbmRSuMgq3JBHcc9DXPS6b9gu0jhkl8uXoVJXY3909iPQ1Kbj6Fbo9B0yW1lnXkde9dXeWMdzoU6gnCAMPT0/wrz3w/HIXRX3bgec17E+jtZ+B7q+Mquz2wbyz9Qcj3HNdEUnZnJXqcmh4Vexlbl0K/wAVeg/CKA/8TKRSNxspYwO53tFGP1cVwuqTAXDMeTu616n8I4Ft7A3MqhRNPGjkjpHCpnkP/fTwD6qa2xEo043fTUzw95ySPoj4PZafxLLj5ft8cYPusEef516BXI/CLT5rLwRbT3KlbnUJHvpgeoMrblH4LtH4V11fP4dNUlczxclKtJoKKKK3OcKKKKACiiigAooooAKKKKACiiigBj9abTj96mvQMjlYYNZt4/y+9XZaz737prOR00UrnPayTtNcbqis5NdhqZ+Uk1w/iDUEtyyoN8h6Iv8AX0FcNU+jwSehyPiq6hsrdi55PQDkk+g964dbO4vJzeXS7SRtij/uj/H1rrLyzlvL7z7oiSb+FQPljHt71pWWhtIPMYcCvPlFyeh9TSqRoxTkcj9iMSBmqPVVV9O0q1yM3F+XOf7oAQfqWre8QIsKmMda4y9v3n1myIUiG3EQi7bgX5b8SKqhFKqh4ypKeHbR7L8R44zrgUYCm7kiPsBGsQ/TFea+MTI3hm7eP/WIDIM+u1W/nXo3xB51G6YnO2+mb8jGa4TXUDWV1CwyCdpH5j+Qr08VrUkeflC/2aCPQ/HGn2us6TLLeSoIdQsIGDjkqOqt/vRswPH8JavMtKurqzupbHUFMd/ZyGG4HqR0b6GvbvD2lWmrfCjw/qWIzeDTbVkYgHnylzn1z39a848f6H9sji1jSoWGo2yFfJII+1Qp9+IE/eePGR3K4/umvLoKUr4eW+8fNdV/keZl+Mjh6jjL4dn5dmavh/XjEy5bmvQtG1qC9tvKY/MRgr/WvBtPvo5beG4icmKQfI3uOqn0YdxW9Ya08OMSEMO+a1p13Hc9XF5ZGsrxPW7zSlaXdwUPSqt5bxW0JbgYHWuZsPHYjUJISOOTnINZviTxZ9uQrbke2BitnWha6POp4LE86jJaGR4vvzPdMAxYZOMmuUuNOk1a60/RoSFmv7oDcf4Y15dj7DI/I1pOrzSNJM4RACzu3RVHJJ9gK0fA9ib26k1h4nR9QiNtYRkYaGyBxLKfQvyg93P92ssLS9tVu9lqz1sbXWDw3LHd6I9N8LwQXnijRrG1Ba33C6A7LBCgEf8A7S/EmvYh0rzv4QWYuLrVPEJUeXIy2doR08uPJYj2Lk/gor0SvUoNzTqPqz89xz/ecq6aBRRRW5xhRRRQAUUUUARt1pOgpxGWNMbpQUitdMNh6E1halJwT3rYuOtYeq8o2KwqHfhlqcV4ik+983NcRqQMj8ciuu12Fi7Ek9a4rVbtYJGihXzZvQdF+p/pXmVdz7HA2UdDA8Q3UNjDt5aRuFRerGufstNnuJTc3Q3SyHhewA6Ae1b0dg1xftNMfOmbqxHAHoB2FdPpujrGPOkHIrl5eZnt+2VJXZx8lgbdQzDnFXtFhS48b+DLF8Y89ZWB/wBuXI/RRUviiZF3DhVUcn0FZHgm+kuvipo00iFFXULeONTwQnGP55rowiSrRXmjizKUpYZy9fyO88ZlX1czd5Y5nP8AvGRn/wDZa47XLj7HNpN8BkWmpQyN9BP/AIV13iNA89sW/vOPzklX+tcR4tb/AIkU7d03SfioDfzrtxOs5fMyy+CeGhHyO/8Ain4bivW1GN7mGK4nukkWYn5UmVcRTn2PzROf7rA/w15BaalNp+oS2s8MltPBIYpoZOGhkHVD/nkYPevqXxXo9lPpcGrRQQyXH3nRlG10K8qfYg/rmvFPiV4RXVRFqGkxyPqSQj7MCCG1C3UZEJz1njH3G/jUbeoFZ5XiXGX1aq9V8Pmv81+R8qpqULrbr6k3hTxIqSKQVzxkE16tZ6jb6zpXlq27Jyw/uY4/rXy7p96YTEwchXG6N+gYe39fQ8Gu40DxTNaGNlkOQRkZ617/ACX2OGrDU7XWtGkt7thKo2sTtPtWPrGhJNZMVI3Y6Vp2/jSC5+Wb92B2b5g34GoZdZt7mfKbeT0VQB+VVyNGKnI8qvNMuU1SeRlJMrgnj0GKsQeGftRDSQ5HcYr1nTPD9tqMyzMybSCxx1GDW5baTpdlGxn8kc/KzMBkU3JIp1meVaP4OmN8sk0LxpjIJGAa0fHGoPp2ktpHnqUYDDD+73FdV4r8X6fBZPb221pB124I/OvEPF2qT31y80jHLHpnJraF3q9jmalORhSQfbtZht4Ymny4JROr8gBR7sSFHuwr3zwX4fN1JpvhhHDvOTbzyp0KKxku5R7M5ZQfTZXnnww8O3UdyNXljCMsjR27N088D5mH+zApLE/89GQdUNfS/wAFtBihsZPETQ7BdxrBYKRgpaL0P/Az83021wY6t7T92uv5f8HY7YL2FNz69PU9FjVY41RFCqoAAHYCnUUVieYFFFFABRRRQAUUUUAFFFFABRRRQAUUUUANYfNmoz0NSP0NRmgaIZhkVm3itg8dq1XHFU7hetZyR0UpWZxuuRTMpCvsHrjmuIuLPhlZQZEchm7tnkE/hXpWrR7gRiuPvLfF3NtUchSf1riqo+iwdXZnP2+mqpDsuSamu7hLeEquK12iCQE98VzGpqzOw7d65pLlR61KftZe8cd4iY3krIWZVY4OOuO9YOtQomsaWzIFRwBhRxhZBx+tdHqSj7SzDAA6ADisbV1Mms6KmMkKpx/vTH/AVjRTdVHqYppYfQ9M+IvF7fehurnH4LGa4rWFB+0Z6MEb88123xFzJqUwXkNc3mPfC4/9kritRPmWTv2NuMfUc/yavUxX8WRw5T/u8D0rwpdXun/C7wvcQqskD2EELBmA8ttuM/TI5/OtX+xr+9tbXSbnVLdI9i3ySBPmjfdkGNu2D3PY9wayvAFnYXHhrwyt1O5iey/eQHJQyRkqCR07DjvxWpbPYyW91a3UkslxauY7UKCGaMgHBx1Hb8K+TnKUa7ne1npr21f3nz9Rayiu76eZ5r4q8M31vqE2o6HbW5up5CLrT1P7i+P9+IfwOR/B1B+7kdOZtriyuZWhiuRa3KnD2d6fKlQ9xuPyt+YPtXtMd5EtuttJas1k7BbmKVgC7dMjPbIHXB9qyfEOg6Brl5JaXkFjcCNBg3lwYbhfZZcEsPTcGHuK9eniaWJinW92T620f+R3YbMa2FXK1eP4/wBf1c86NhfbM/ZZCPVSG/kTUFy0On/NqFzDaHGQjtmQ/RBlv0rXufhzofzyWWr6raIDyhWOVR9GWRf1ApNM8IaPpEvny2cl2zDclxqbCOFj/wBckYs3/AnA9jWkaNJ6upG3rf8ABanpSzmPL7sXf0sQaTZS6xbQ3+pW01voLybLe1AH2rVZAc7F9F7k/dUdSTXoOk6TqGr37aRYeUL2ZVbULiEYisoQMJGnpgfKo6n5nPWp/CXhzW9amNxb+Yvmrsk1a6g2LFF2htYsDCj6AZ5Oelet+GtC0/w/pq2OnxkLuLySOd0krnq7nuTXpJRnD2dJWj1fVny+Nx8ufmk7y6Loixoun22k6Xb6dZxiOC3jCIB6CrlFFdSSSsjwW23dhRRRTEFFFFABRRRQAw9TTG6VI/emHpQxop3C8GsPUo2wQBXQyrkVnXifKeKykjtoT5Web+JbW4kVlWQxKQfujmuKayDQowiVTyjbe7A8n8a9S1qHfnjiuNktSs84C4Hm8fiBXn1Yan1GCrbMzNN0xY/mZcnqadqN0I0aNela8q+XbcdcVzd6paT5uVzznvWDXKj0IS9rK8jktZj+1XAV+U3ZZf72OgPtmovC0Kp8WdC3j/WXVtJwOpyR/SruojEzu3FR+Fxv+L2gp1KT2qf+Ohv/AGajCL9/H1OrMX/skvQ6nxR+7kiPTgsPp9ocVxni2P8A4lN+gGflkGPqgxXX+MGLFWHQWbSfh5xb+tcx4mVmsr33Ax+W3+ld2J/iS9TPLv4EPQ9n1e8vrbT9PSPy2gvbZVjd3AEbeWCQfbr/ACpdQ0W7vFbTr3ULWaHTkV13oQ7EjIwwIxg9COeKi0iz027jtWuLiSRH0yKeKNuVR2QAkeh6/TmlWS0vNHZp2km1KMtCwQEblViAWx+f418nJtVXNv017f8ABs0fMJacq/I8h8XeDLyaaTVLNrdhduXmEuY7a8bplmxi3uP+mg+R/wCLByDweo2d3pd8bG6Wa0ugMi2vVEMxHquTtkHujMDX0pFLH9n2TDZZCIOIY05BP3gw78elYk+iWepaVNZJ/Zt7p65Z9PugJ4ev/LMZzG3f5CvfAr6fBZynGKrpp97aP5dP62M50/K6PBI9ZeMBW7etadl4kjjUfNhhXUa38LrDcZbG41bQgSdsd3atfWh/3ZExKg/3lNYDfDbxBIrf2fcaJq2O1hqK+Z/37l2NX0FKsqi5ou68tTlnTh0Ltt48ntDuhkUeo9apa143ub7lnC/Ssu48BeK4m2y+G9cB/wBjTpHH5qCP1q7ZfC/xZdRmV9InsoB96bUp47KNfrvJb8lrVTj2MXSXVmBeaxK7E7ixNbHgzQZ9auVvJJJVskcLLeRDPz/88LcniSc925WIZYnIGOu8MfDPRLNGvdWmg8SSJz5UcjwabFjvJK3zzfRQF9a9M8IeE9S8USx3Cy/ZNMjTyUvIoBCqxf8APKzi6InrIevbd1HJicXy+6tX2/z7G0KUIR5nou/+RQ8B+El8Qaguk29rHa6LYhYr0wk+XGgO4WcTHliSd0j9Tk55YY+gIo1jjWONVRFACqowAB0AqpomlWGi6ZBpumWsdtaQLtjjToPUn1JPJJ5J5q7XLCLu5S3Z5+Ir+1emy2CiiirMAooooAKKKKACiiigAooooAKKKKACiiigBr0zFSMOKZQNDGFVp14NW2qKReDUtFwdjC1CLINcvPD/AKdMP9hf55rtLuPcvArCv7XYfOx0PP0Nc84nrYarZWOZvYiYsAda5vWtoQALgAdPeu3vLfiuU1iydmYfrXJUiz3MJUXMcBqCM74UZLHA96zby3LeNrZI+Vglt4Ae2VIz+pNdg9qtuXvXXIgGVGPvP2H9fwrAXT57bVLe4kJaQusrZ6Bg2SP5VlQjaoj0sZW5qTS6HaeLQZNe8kjlL66T/voyH+tcQY2exC8kfZFb8fLX/CvTfE9n/wAT5ZiuM6hKx+hwf5NXILp5WMpt6W+38gw/pXfiI/vGc+WVUqMfRHX/AAx063ufBmhYUxTT+dHPJnnCzOAR+Arf0/8A0LXbmz3IYbdWkjbHzPu4yx74I/lWN8PLe6XwNZSxxkxwPKwbPcu2QfbP8627jT/tml3F7POI5Co2mJsbQPevmqtP943GNne/yPErP97NSel3+ZQ8HaVZ+I/Erpq1rFeWsVo07QypuRnkkKqSD1wqtj65rppvhl4XIZbT+0rBTxstr6QKB6BSSAPbFV/hbGPt+rz+WI8x2qKoHCqEJwP++q7yvocJh4exipK55WKxFSNZqErHH2vw48NxcTf2hdr3We8cqfwBArZ0rwzoGlyebYaTaQy/89PLBf8A76OT+ta9FdUKFOHwxSOWeIqzVpSb+YUUUVqYhRRRQAUUUUAFFFFABRRRQAx+tNxTn+9SUDI3FUrlMgir7VXmXipaNactTmtSt8q2RXK/Z8z3XH8YP6V3t7DuU8Vz97ZCJxIF4Y7W4/KuWcD2cNWsctewnytuB6nNYOrhRuYLjjgeldreWvbp29q5LWLZjng1yVInt4WomzhLuFrm8jt16yuF/M1H4Dxc/GLTriMfI+qAoP8AYA2j9BWpextaRTXipmZv3MC+rNwT+AP6+1U/Alo2m/EDR23F9l5E2498nB/XNRhFatH1O7MZ82HlbojX18+dbuP7mmSx9O6Y/wAKwtZjd7a8UZODx+LE/wBa7bV9PK3Aj2/etrhCPclx/MVh3Njus7zK8lAensp/rXbXXvy9QwNWKpR9EeleDtKs7rRNESLdAk2lwSzOG5LeWvPPTNT6ZO9rFqSsY1NrGY4wq44+8Gb1Pb86h8Mw3Vv4S0i5WLCR2caKxPBBUHn6f0q5q+mr/ZEl5LIGlLb2VTgMP7p9f/r183Kled4Rs9fuPmZP3mpMp+C/Ddr4ivb6bUpLrybRIY4UhmaLEjLvdjg9cMo56VrX3wzRxIlrr10YXH+pvIkmUH/eG1v1rX+G0Bis9VkYfNLqMhP4Kqj+VdVX0lDC03SSkjza+MqxqvlloeVDwH4usAf7PvtLmGc5e4uIyfz31R1DwL4svERbvS9Iu8Ek775myfcmPJ/OvY6KPqFJO8bpkrMKvVJ/I8Uh+HPiFcLDoWiwH1k1KUoP+Aha07L4WapIwe81TR7Q9/sem72/76kJ/lXrFFbujf4pN/NiePq9LL5HEaT8NNDgnjuNWub7XJYyGjW9kBhQjoREoC/mDXbKoUBVAAHAA7UtFXClCn8KOapVnUd5u4UUUVZmFFFFABRRRQAUUUUAFFFFABRRRQAUUUUAFFFFAAelRGpT0pjCgaG0xh1p/pRxQxlWWPNULq3DoydmBFazL+VQyR9OKzcTeFSxzEtsWjHHasnULEFThea7F7YYIx61TnsfMOAMe9ZShc9GjiuXqed3OjtPIEC/u0Ofq3/1qr32hYgjk25ZZO/uD/hXpK6YqrwgAxUc+mK0BXaDlh/Ws1Rs7nTLMG4tXMLxDYmSVZOpzHJn6xpn/wBBrDm0n5pPl7Efq/8AjXol1Yh4k+XpGg/IGqsumrlvlxn/ABrpqRvK5jhcbyQUTK8GRfY/CBtCOjzHGO28kVdm06IWTRxzbUaP51xnGR2rW061SPTfJ8sbhIzKcZxk5qx9jjkdvNjAwOAK82rhuaWpyTr+/KXmZnge3a3u9SDLt3CA4PXhMf0rqaytFg8m6lbrvjXn1wT/AI1q16VFWgkcVaXNNsKKKK0MgooooAKKKKACiiigAooooAKKKKAGP1pKV+tNoGKajZeKkpD1oGmVJY8qazr+23wOuOcZH1HNbZXNQyRBh0qHE3hVszlLu03AnbXPavYZBwvNd/LbDb0rKvNN844IwvfHU1hOnc9Ohi+U8quNFe4m37TsTIj9z3P+feki0T7Pqum3SryswyT7Mp/rXp76SoXhQOMD2FV59IUrF8vRyf0FZQo8s1I7auY81JxMfXtM3as2F4E8o/AuT/7NWWujZhddv3gB09l/wr0S+sVkuS+3/lpn9BUS6ao429xXVUjeTZzYfHOFOKKuiw7PB9jZsoIS3jUgj2qxe6bGbV4kkJjyOMZOfSti0t1Sxt4xGNyKByKebaNlbcuD2x2rinhuZ6nmuvq2V/CcTQ214jdftbt+YBrZqnpkflCUerBv0H+FXK9CCtFHJUd5NhRRRVEBRRRQAUUUUAFFFFABRRRQAUUUUAFFFFABRRRQAUUUUAFFFFABRRRQAUGiigBpWkCk0+igCI0hGcVNgUxuDQMhMa56UGJc1OF496XbzSsPmZV8laDCuMe9TkYPSgUWHzMjaJSoyOwphhU1aIpNtMSk0QoirFtx3pxjGKmHSkxU8qFdkUSBXDYxwRU1JjnNLTQgooopgFFFFABRRRQAUUUUAFFFFABRRRQAx+tNp0nWkoGKFo2mnLwKWgLke0+lBGfapKRhmgLkRQHtmo2hHcVZAwKNvOaLDUmim1uCOlNNsp25FXHHShV5pcpXO7EMkQyeO9J5QqyRQVpslSZGqDYAO1KYwKkHSipsTcZGME0+kHWlqkAUUUUAFFFFABRRRQAUUUUAFFFFABRRRQAUUUUAFFFFABRRRQAUUUUAFFFFABRRRQAUUUUAFGKKKACiiigAooooAKKKKACiiigAooooAKKKKACiiigAooooAKKKKACiiigAooooAQrk0baWigAFFFFABRRRQAUUUUAIRk0tFFABRRRQAUUUUAFFFFABRRRQAUUUUAFFFFABRRRQAUUUUAFFFFABRRRQAUUUUAFFFFABRRRQAUUUUAFFFFABRRRQAUUUUAFFFFABRRRQAUUUUAFFFFABRRRQAUUUUAFFFFABRRRQAUUUUAFFFFABRRRQAUUUUAFFFFABRRRQAUUUUAFFFFABRRRQAUUUUAFFFFABRRRQAUUUUAFFFFABRRRQAUUUUAFFFFABRRRQAUUUUAf/2Q=="/>
          <p:cNvSpPr>
            <a:spLocks noChangeAspect="1" noChangeArrowheads="1"/>
          </p:cNvSpPr>
          <p:nvPr/>
        </p:nvSpPr>
        <p:spPr bwMode="auto">
          <a:xfrm>
            <a:off x="51752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6152" name="Picture 8" descr="Saving Lives With Gus: Incarcerated Hernia - Mayo Clinic News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691" y="2369382"/>
            <a:ext cx="4419816" cy="2486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15"/>
          <p:cNvSpPr/>
          <p:nvPr/>
        </p:nvSpPr>
        <p:spPr>
          <a:xfrm>
            <a:off x="0" y="4895850"/>
            <a:ext cx="5143500"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William W. Hope; Faiz Tuma. Incisional Hernia. Treasure Island (FL): StatPearls Publishing; 2022 Jan-.</a:t>
            </a:r>
          </a:p>
        </p:txBody>
      </p:sp>
    </p:spTree>
    <p:extLst>
      <p:ext uri="{BB962C8B-B14F-4D97-AF65-F5344CB8AC3E}">
        <p14:creationId xmlns:p14="http://schemas.microsoft.com/office/powerpoint/2010/main" val="2352591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2" name="Picture 2"/>
          <p:cNvPicPr>
            <a:picLocks noChangeAspect="1"/>
          </p:cNvPicPr>
          <p:nvPr/>
        </p:nvPicPr>
        <p:blipFill>
          <a:blip r:embed="rId3"/>
          <a:srcRect/>
          <a:stretch>
            <a:fillRect/>
          </a:stretch>
        </p:blipFill>
        <p:spPr>
          <a:xfrm>
            <a:off x="4944420" y="1647002"/>
            <a:ext cx="3515471" cy="2343647"/>
          </a:xfrm>
          <a:prstGeom prst="rect">
            <a:avLst/>
          </a:prstGeom>
        </p:spPr>
      </p:pic>
      <p:sp>
        <p:nvSpPr>
          <p:cNvPr id="1048769" name="TextBox 3"/>
          <p:cNvSpPr txBox="1"/>
          <p:nvPr/>
        </p:nvSpPr>
        <p:spPr>
          <a:xfrm>
            <a:off x="997108" y="2406607"/>
            <a:ext cx="3248803" cy="1346522"/>
          </a:xfrm>
          <a:prstGeom prst="rect">
            <a:avLst/>
          </a:prstGeom>
        </p:spPr>
        <p:txBody>
          <a:bodyPr lIns="0" tIns="0" rIns="0" bIns="0" rtlCol="0" anchor="t">
            <a:spAutoFit/>
          </a:bodyPr>
          <a:lstStyle/>
          <a:p>
            <a:pPr marL="0" marR="0" lvl="0" indent="0" algn="l" defTabSz="914400" rtl="0" eaLnBrk="1" fontAlgn="auto" latinLnBrk="0" hangingPunct="1">
              <a:lnSpc>
                <a:spcPts val="2136"/>
              </a:lnSpc>
              <a:spcBef>
                <a:spcPts val="0"/>
              </a:spcBef>
              <a:spcAft>
                <a:spcPts val="0"/>
              </a:spcAft>
              <a:buClr>
                <a:srgbClr val="000000"/>
              </a:buClr>
              <a:buSzTx/>
              <a:buFont typeface="Arial"/>
              <a:buNone/>
              <a:tabLst/>
              <a:defRPr/>
            </a:pPr>
            <a:r>
              <a:rPr kumimoji="0" lang="en-US" sz="1424" b="0" i="0" u="none" strike="noStrike" kern="0" cap="none" spc="0" normalizeH="0" baseline="0" noProof="0" dirty="0">
                <a:ln>
                  <a:noFill/>
                </a:ln>
                <a:solidFill>
                  <a:srgbClr val="000000"/>
                </a:solidFill>
                <a:effectLst/>
                <a:uLnTx/>
                <a:uFillTx/>
                <a:latin typeface="Arial"/>
                <a:cs typeface="Arial"/>
                <a:sym typeface="Arial"/>
              </a:rPr>
              <a:t>Ct-scan</a:t>
            </a:r>
          </a:p>
          <a:p>
            <a:pPr marL="0" marR="0" lvl="0" indent="0" algn="l" defTabSz="914400" rtl="0" eaLnBrk="1" fontAlgn="auto" latinLnBrk="0" hangingPunct="1">
              <a:lnSpc>
                <a:spcPts val="2136"/>
              </a:lnSpc>
              <a:spcBef>
                <a:spcPts val="0"/>
              </a:spcBef>
              <a:spcAft>
                <a:spcPts val="0"/>
              </a:spcAft>
              <a:buClr>
                <a:srgbClr val="000000"/>
              </a:buClr>
              <a:buSzTx/>
              <a:buFont typeface="Arial"/>
              <a:buNone/>
              <a:tabLst/>
              <a:defRPr/>
            </a:pPr>
            <a:r>
              <a:rPr kumimoji="0" lang="en-US" sz="1424" b="0" i="0" u="none" strike="noStrike" kern="0" cap="none" spc="0" normalizeH="0" baseline="0" noProof="0" dirty="0">
                <a:ln>
                  <a:noFill/>
                </a:ln>
                <a:solidFill>
                  <a:srgbClr val="000000"/>
                </a:solidFill>
                <a:effectLst/>
                <a:uLnTx/>
                <a:uFillTx/>
                <a:latin typeface="Arial"/>
                <a:cs typeface="Arial"/>
                <a:sym typeface="Arial"/>
              </a:rPr>
              <a:t>•</a:t>
            </a:r>
            <a:r>
              <a:rPr kumimoji="0" lang="en-US" sz="1424" b="0" i="0" u="none" strike="noStrike" kern="0" cap="none" spc="0" normalizeH="0" baseline="0" noProof="0" dirty="0" err="1">
                <a:ln>
                  <a:noFill/>
                </a:ln>
                <a:solidFill>
                  <a:srgbClr val="000000"/>
                </a:solidFill>
                <a:effectLst/>
                <a:uLnTx/>
                <a:uFillTx/>
                <a:latin typeface="Arial"/>
                <a:cs typeface="Arial"/>
                <a:sym typeface="Arial"/>
              </a:rPr>
              <a:t>Xác</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định</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chẩn</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đoán</a:t>
            </a:r>
            <a:endParaRPr kumimoji="0" lang="en-US" sz="1424"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ts val="2136"/>
              </a:lnSpc>
              <a:spcBef>
                <a:spcPts val="0"/>
              </a:spcBef>
              <a:spcAft>
                <a:spcPts val="0"/>
              </a:spcAft>
              <a:buClr>
                <a:srgbClr val="000000"/>
              </a:buClr>
              <a:buSzTx/>
              <a:buFont typeface="Arial"/>
              <a:buNone/>
              <a:tabLst/>
              <a:defRPr/>
            </a:pPr>
            <a:r>
              <a:rPr kumimoji="0" lang="en-US" sz="1424" b="0" i="0" u="none" strike="noStrike" kern="0" cap="none" spc="0" normalizeH="0" baseline="0" noProof="0" dirty="0">
                <a:ln>
                  <a:noFill/>
                </a:ln>
                <a:solidFill>
                  <a:srgbClr val="000000"/>
                </a:solidFill>
                <a:effectLst/>
                <a:uLnTx/>
                <a:uFillTx/>
                <a:latin typeface="Arial"/>
                <a:cs typeface="Arial"/>
                <a:sym typeface="Arial"/>
              </a:rPr>
              <a:t>•</a:t>
            </a:r>
            <a:r>
              <a:rPr kumimoji="0" lang="en-US" sz="1424" b="0" i="0" u="none" strike="noStrike" kern="0" cap="none" spc="0" normalizeH="0" baseline="0" noProof="0" dirty="0" err="1">
                <a:ln>
                  <a:noFill/>
                </a:ln>
                <a:solidFill>
                  <a:srgbClr val="000000"/>
                </a:solidFill>
                <a:effectLst/>
                <a:uLnTx/>
                <a:uFillTx/>
                <a:latin typeface="Arial"/>
                <a:cs typeface="Arial"/>
                <a:sym typeface="Arial"/>
              </a:rPr>
              <a:t>Kích</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thước</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thành</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phần</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túi</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thoát</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vị</a:t>
            </a:r>
            <a:endParaRPr kumimoji="0" lang="en-US" sz="1424"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ts val="2136"/>
              </a:lnSpc>
              <a:spcBef>
                <a:spcPts val="0"/>
              </a:spcBef>
              <a:spcAft>
                <a:spcPts val="0"/>
              </a:spcAft>
              <a:buClr>
                <a:srgbClr val="000000"/>
              </a:buClr>
              <a:buSzTx/>
              <a:buFont typeface="Arial"/>
              <a:buNone/>
              <a:tabLst/>
              <a:defRPr/>
            </a:pPr>
            <a:r>
              <a:rPr kumimoji="0" lang="en-US" sz="1424" b="0" i="0" u="none" strike="noStrike" kern="0" cap="none" spc="0" normalizeH="0" baseline="0" noProof="0" dirty="0">
                <a:ln>
                  <a:noFill/>
                </a:ln>
                <a:solidFill>
                  <a:srgbClr val="000000"/>
                </a:solidFill>
                <a:effectLst/>
                <a:uLnTx/>
                <a:uFillTx/>
                <a:latin typeface="Arial"/>
                <a:cs typeface="Arial"/>
                <a:sym typeface="Arial"/>
              </a:rPr>
              <a:t>•</a:t>
            </a:r>
            <a:r>
              <a:rPr kumimoji="0" lang="en-US" sz="1424" b="0" i="0" u="none" strike="noStrike" kern="0" cap="none" spc="0" normalizeH="0" baseline="0" noProof="0" dirty="0" err="1">
                <a:ln>
                  <a:noFill/>
                </a:ln>
                <a:solidFill>
                  <a:srgbClr val="000000"/>
                </a:solidFill>
                <a:effectLst/>
                <a:uLnTx/>
                <a:uFillTx/>
                <a:latin typeface="Arial"/>
                <a:cs typeface="Arial"/>
                <a:sym typeface="Arial"/>
              </a:rPr>
              <a:t>Đánh</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giá</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để</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lên</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kế</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hoạch</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điều</a:t>
            </a:r>
            <a:r>
              <a:rPr kumimoji="0" lang="en-US" sz="1424" b="0" i="0" u="none" strike="noStrike" kern="0" cap="none" spc="0" normalizeH="0" baseline="0" noProof="0" dirty="0">
                <a:ln>
                  <a:noFill/>
                </a:ln>
                <a:solidFill>
                  <a:srgbClr val="000000"/>
                </a:solidFill>
                <a:effectLst/>
                <a:uLnTx/>
                <a:uFillTx/>
                <a:latin typeface="Arial"/>
                <a:cs typeface="Arial"/>
                <a:sym typeface="Arial"/>
              </a:rPr>
              <a:t> </a:t>
            </a:r>
            <a:r>
              <a:rPr kumimoji="0" lang="en-US" sz="1424" b="0" i="0" u="none" strike="noStrike" kern="0" cap="none" spc="0" normalizeH="0" baseline="0" noProof="0" dirty="0" err="1">
                <a:ln>
                  <a:noFill/>
                </a:ln>
                <a:solidFill>
                  <a:srgbClr val="000000"/>
                </a:solidFill>
                <a:effectLst/>
                <a:uLnTx/>
                <a:uFillTx/>
                <a:latin typeface="Arial"/>
                <a:cs typeface="Arial"/>
                <a:sym typeface="Arial"/>
              </a:rPr>
              <a:t>trị</a:t>
            </a:r>
            <a:endParaRPr kumimoji="0" lang="en-US" sz="1424"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ts val="2136"/>
              </a:lnSpc>
              <a:spcBef>
                <a:spcPct val="0"/>
              </a:spcBef>
              <a:spcAft>
                <a:spcPts val="0"/>
              </a:spcAft>
              <a:buClr>
                <a:srgbClr val="000000"/>
              </a:buClr>
              <a:buSzTx/>
              <a:buFont typeface="Arial"/>
              <a:buNone/>
              <a:tabLst/>
              <a:defRPr/>
            </a:pPr>
            <a:endParaRPr kumimoji="0" lang="en-US" sz="1424" b="0" i="0" u="none" strike="noStrike" kern="0" cap="none" spc="0" normalizeH="0" baseline="0" noProof="0" dirty="0">
              <a:ln>
                <a:noFill/>
              </a:ln>
              <a:solidFill>
                <a:srgbClr val="000000"/>
              </a:solidFill>
              <a:effectLst/>
              <a:uLnTx/>
              <a:uFillTx/>
              <a:latin typeface="Arial"/>
              <a:cs typeface="Arial"/>
              <a:sym typeface="Arial"/>
            </a:endParaRPr>
          </a:p>
        </p:txBody>
      </p:sp>
      <p:sp>
        <p:nvSpPr>
          <p:cNvPr id="1048770" name="TextBox 4"/>
          <p:cNvSpPr txBox="1"/>
          <p:nvPr/>
        </p:nvSpPr>
        <p:spPr>
          <a:xfrm>
            <a:off x="866479" y="944217"/>
            <a:ext cx="2766045" cy="56663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ct val="0"/>
              </a:spcBef>
              <a:spcAft>
                <a:spcPts val="0"/>
              </a:spcAft>
              <a:buClr>
                <a:srgbClr val="000000"/>
              </a:buClr>
              <a:buSzTx/>
              <a:buFont typeface="Arial"/>
              <a:buNone/>
              <a:tabLst/>
              <a:defRPr/>
            </a:pP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4.5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Cận</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lâm</a:t>
            </a:r>
            <a:r>
              <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rPr>
              <a:t> </a:t>
            </a:r>
            <a:r>
              <a:rPr kumimoji="0" lang="en-US" sz="3100" b="1" i="0" u="none" strike="noStrike" kern="0" cap="none" spc="0" normalizeH="0" baseline="0" noProof="0" dirty="0" err="1">
                <a:ln>
                  <a:noFill/>
                </a:ln>
                <a:solidFill>
                  <a:srgbClr val="164A4A"/>
                </a:solidFill>
                <a:effectLst/>
                <a:uLnTx/>
                <a:uFillTx/>
                <a:latin typeface="Commissioner ExtraBold"/>
                <a:ea typeface="Commissioner ExtraBold"/>
                <a:cs typeface="Commissioner ExtraBold"/>
                <a:sym typeface="Arial"/>
              </a:rPr>
              <a:t>sàng</a:t>
            </a:r>
            <a:endParaRPr kumimoji="0" lang="en-US" sz="3100" b="1" i="0" u="none" strike="noStrike" kern="0" cap="none" spc="0" normalizeH="0" baseline="0" noProof="0" dirty="0">
              <a:ln>
                <a:noFill/>
              </a:ln>
              <a:solidFill>
                <a:srgbClr val="164A4A"/>
              </a:solidFill>
              <a:effectLst/>
              <a:uLnTx/>
              <a:uFillTx/>
              <a:latin typeface="Commissioner ExtraBold"/>
              <a:ea typeface="Commissioner ExtraBold"/>
              <a:cs typeface="Commissioner ExtraBold"/>
              <a:sym typeface="Arial"/>
            </a:endParaRPr>
          </a:p>
        </p:txBody>
      </p:sp>
      <p:sp>
        <p:nvSpPr>
          <p:cNvPr id="1048771" name="Rectangle 4"/>
          <p:cNvSpPr/>
          <p:nvPr/>
        </p:nvSpPr>
        <p:spPr>
          <a:xfrm>
            <a:off x="0" y="4895850"/>
            <a:ext cx="5143500"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William W. Hope; Faiz Tuma. Incisional Hernia. Treasure Island (FL): StatPearls Publishing; 2022 Jan-.</a:t>
            </a:r>
          </a:p>
        </p:txBody>
      </p:sp>
    </p:spTree>
    <p:extLst>
      <p:ext uri="{BB962C8B-B14F-4D97-AF65-F5344CB8AC3E}">
        <p14:creationId xmlns:p14="http://schemas.microsoft.com/office/powerpoint/2010/main" val="476750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F9FF2D38-7B92-4846-8023-B96D07FF5FD9}"/>
              </a:ext>
            </a:extLst>
          </p:cNvPr>
          <p:cNvSpPr txBox="1">
            <a:spLocks/>
          </p:cNvSpPr>
          <p:nvPr/>
        </p:nvSpPr>
        <p:spPr>
          <a:xfrm>
            <a:off x="464237" y="525268"/>
            <a:ext cx="6339109" cy="105811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800"/>
              <a:buFont typeface="Barlow SemiBold"/>
              <a:buNone/>
              <a:defRPr sz="31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algn="l"/>
            <a:r>
              <a:rPr lang="en-US" sz="2800" dirty="0" err="1"/>
              <a:t>Đậm</a:t>
            </a:r>
            <a:r>
              <a:rPr lang="en-US" sz="2800" dirty="0"/>
              <a:t> </a:t>
            </a:r>
            <a:r>
              <a:rPr lang="en-US" sz="2800" dirty="0" err="1"/>
              <a:t>độ</a:t>
            </a:r>
            <a:r>
              <a:rPr lang="en-US" sz="2800" dirty="0"/>
              <a:t> </a:t>
            </a:r>
            <a:r>
              <a:rPr lang="en-US" sz="2800" dirty="0" err="1"/>
              <a:t>máu</a:t>
            </a:r>
            <a:r>
              <a:rPr lang="en-US" sz="2800" dirty="0"/>
              <a:t> </a:t>
            </a:r>
            <a:r>
              <a:rPr lang="en-US" sz="2800" dirty="0" err="1"/>
              <a:t>tụ</a:t>
            </a:r>
            <a:r>
              <a:rPr lang="en-US" sz="2800" dirty="0"/>
              <a:t> </a:t>
            </a:r>
            <a:r>
              <a:rPr lang="en-US" sz="2800" dirty="0" err="1"/>
              <a:t>trên</a:t>
            </a:r>
            <a:r>
              <a:rPr lang="en-US" sz="2800" dirty="0"/>
              <a:t> CT </a:t>
            </a:r>
            <a:r>
              <a:rPr lang="en-US" sz="2800" dirty="0" err="1"/>
              <a:t>thay</a:t>
            </a:r>
            <a:r>
              <a:rPr lang="en-US" sz="2800" dirty="0"/>
              <a:t> </a:t>
            </a:r>
            <a:r>
              <a:rPr lang="en-US" sz="2800" dirty="0" err="1"/>
              <a:t>đổi</a:t>
            </a:r>
            <a:r>
              <a:rPr lang="en-US" sz="2800" dirty="0"/>
              <a:t> </a:t>
            </a:r>
            <a:r>
              <a:rPr lang="en-US" sz="2800" dirty="0" err="1"/>
              <a:t>nh</a:t>
            </a:r>
            <a:r>
              <a:rPr lang="vi-VN" sz="2800" dirty="0"/>
              <a:t>ư</a:t>
            </a:r>
            <a:r>
              <a:rPr lang="en-US" sz="2800" dirty="0"/>
              <a:t> </a:t>
            </a:r>
            <a:r>
              <a:rPr lang="en-US" sz="2800" dirty="0" err="1"/>
              <a:t>thế</a:t>
            </a:r>
            <a:r>
              <a:rPr lang="en-US" sz="2800" dirty="0"/>
              <a:t> </a:t>
            </a:r>
            <a:r>
              <a:rPr lang="en-US" sz="2800" dirty="0" err="1"/>
              <a:t>nào</a:t>
            </a:r>
            <a:r>
              <a:rPr lang="en-US" sz="2800" dirty="0"/>
              <a:t>?</a:t>
            </a:r>
          </a:p>
        </p:txBody>
      </p:sp>
      <p:pic>
        <p:nvPicPr>
          <p:cNvPr id="1026" name="Picture 2" descr="https://prod-images-static.radiopaedia.org/images/49045534/ef8003922590a5b53125fb36e9e596_jumbo.jpeg">
            <a:extLst>
              <a:ext uri="{FF2B5EF4-FFF2-40B4-BE49-F238E27FC236}">
                <a16:creationId xmlns:a16="http://schemas.microsoft.com/office/drawing/2014/main" xmlns="" id="{DEE460DB-F81E-410E-8E76-913BA20FA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520" y="1054325"/>
            <a:ext cx="6065520" cy="41589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5BBDA737-0F3B-4C5D-9B89-9586313F763B}"/>
              </a:ext>
            </a:extLst>
          </p:cNvPr>
          <p:cNvSpPr txBox="1"/>
          <p:nvPr/>
        </p:nvSpPr>
        <p:spPr>
          <a:xfrm>
            <a:off x="228601" y="3032760"/>
            <a:ext cx="1409699" cy="1477328"/>
          </a:xfrm>
          <a:prstGeom prst="rect">
            <a:avLst/>
          </a:prstGeom>
          <a:noFill/>
        </p:spPr>
        <p:txBody>
          <a:bodyPr wrap="square" rtlCol="0">
            <a:spAutoFit/>
          </a:bodyPr>
          <a:lstStyle/>
          <a:p>
            <a:r>
              <a:rPr lang="en-US" sz="1000" dirty="0"/>
              <a:t>Gaillard F, Evolution of CT density of intracranial hemorrhage (diagram). Case study, Radiopaedia.org (Accessed on 18 Feb 2023)</a:t>
            </a:r>
          </a:p>
        </p:txBody>
      </p:sp>
    </p:spTree>
    <p:extLst>
      <p:ext uri="{BB962C8B-B14F-4D97-AF65-F5344CB8AC3E}">
        <p14:creationId xmlns:p14="http://schemas.microsoft.com/office/powerpoint/2010/main" val="353779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3" name="Picture 2"/>
          <p:cNvPicPr>
            <a:picLocks noChangeAspect="1"/>
          </p:cNvPicPr>
          <p:nvPr/>
        </p:nvPicPr>
        <p:blipFill>
          <a:blip r:embed="rId3"/>
          <a:srcRect l="28317" t="21182" r="27364" b="11857"/>
          <a:stretch>
            <a:fillRect/>
          </a:stretch>
        </p:blipFill>
        <p:spPr>
          <a:xfrm>
            <a:off x="4409090" y="1087198"/>
            <a:ext cx="4081092" cy="3466734"/>
          </a:xfrm>
          <a:prstGeom prst="rect">
            <a:avLst/>
          </a:prstGeom>
        </p:spPr>
      </p:pic>
      <p:sp>
        <p:nvSpPr>
          <p:cNvPr id="1048775" name="TextBox 3"/>
          <p:cNvSpPr txBox="1"/>
          <p:nvPr/>
        </p:nvSpPr>
        <p:spPr>
          <a:xfrm>
            <a:off x="660002" y="1371131"/>
            <a:ext cx="2950841" cy="1859483"/>
          </a:xfrm>
          <a:prstGeom prst="rect">
            <a:avLst/>
          </a:prstGeom>
        </p:spPr>
        <p:txBody>
          <a:bodyPr lIns="0" tIns="0" rIns="0" bIns="0" rtlCol="0" anchor="t">
            <a:spAutoFit/>
          </a:bodyPr>
          <a:lstStyle/>
          <a:p>
            <a:pPr marL="0" marR="0" lvl="0" indent="0" algn="l" defTabSz="914400" rtl="0" eaLnBrk="1" fontAlgn="auto" latinLnBrk="0" hangingPunct="1">
              <a:lnSpc>
                <a:spcPts val="2876"/>
              </a:lnSpc>
              <a:spcBef>
                <a:spcPct val="0"/>
              </a:spcBef>
              <a:spcAft>
                <a:spcPts val="0"/>
              </a:spcAft>
              <a:buClr>
                <a:srgbClr val="000000"/>
              </a:buClr>
              <a:buSzTx/>
              <a:buFont typeface="Arial"/>
              <a:buNone/>
              <a:tabLst/>
              <a:defRPr/>
            </a:pPr>
            <a:r>
              <a:rPr kumimoji="0" lang="en-US" sz="2054"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Nữ</a:t>
            </a:r>
            <a:r>
              <a:rPr kumimoji="0" lang="en-US" sz="2054"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69 </a:t>
            </a:r>
            <a:r>
              <a:rPr kumimoji="0" lang="en-US" sz="2054"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tuổi</a:t>
            </a:r>
            <a:r>
              <a:rPr kumimoji="0" lang="en-US" sz="2054" b="0" i="0" u="none" strike="noStrike" kern="0" cap="none" spc="0" normalizeH="0" baseline="0" noProof="0">
                <a:ln>
                  <a:noFill/>
                </a:ln>
                <a:solidFill>
                  <a:srgbClr val="000000"/>
                </a:solidFill>
                <a:effectLst/>
                <a:uLnTx/>
                <a:uFillTx/>
                <a:latin typeface="Arial" panose="020B0604020202020204" pitchFamily="34" charset="0"/>
                <a:cs typeface="Arial"/>
                <a:sym typeface="Arial"/>
              </a:rPr>
              <a:t>, </a:t>
            </a:r>
            <a:r>
              <a:rPr kumimoji="0" lang="en-US" sz="2054" b="0" i="0" u="none" strike="noStrike" kern="0" cap="none" spc="0" normalizeH="0" baseline="0" noProof="0" smtClean="0">
                <a:ln>
                  <a:noFill/>
                </a:ln>
                <a:solidFill>
                  <a:srgbClr val="000000"/>
                </a:solidFill>
                <a:effectLst/>
                <a:uLnTx/>
                <a:uFillTx/>
                <a:latin typeface="Arial" panose="020B0604020202020204" pitchFamily="34" charset="0"/>
                <a:cs typeface="Arial"/>
                <a:sym typeface="Arial"/>
              </a:rPr>
              <a:t>N21-0049115 (13/09/2022), </a:t>
            </a:r>
            <a:r>
              <a:rPr kumimoji="0" lang="en-US" sz="2054"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tiền</a:t>
            </a:r>
            <a:r>
              <a:rPr kumimoji="0" lang="en-US" sz="2054"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2054"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căn</a:t>
            </a:r>
            <a:r>
              <a:rPr kumimoji="0" lang="en-US" sz="2054"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2054"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mổ</a:t>
            </a:r>
            <a:r>
              <a:rPr kumimoji="0" lang="en-US" sz="2054"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K </a:t>
            </a:r>
            <a:r>
              <a:rPr kumimoji="0" lang="en-US" sz="2054"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đại</a:t>
            </a:r>
            <a:r>
              <a:rPr kumimoji="0" lang="en-US" sz="2054"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2054"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tràng</a:t>
            </a:r>
            <a:r>
              <a:rPr kumimoji="0" lang="en-US" sz="2054"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2054"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góc</a:t>
            </a:r>
            <a:r>
              <a:rPr kumimoji="0" lang="en-US" sz="2054"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2054"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lách</a:t>
            </a:r>
            <a:r>
              <a:rPr kumimoji="0" lang="en-US" sz="2054"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p>
          <a:p>
            <a:pPr marL="0" marR="0" lvl="0" indent="0" algn="l" defTabSz="914400" rtl="0" eaLnBrk="1" fontAlgn="auto" latinLnBrk="0" hangingPunct="1">
              <a:lnSpc>
                <a:spcPts val="2876"/>
              </a:lnSpc>
              <a:spcBef>
                <a:spcPct val="0"/>
              </a:spcBef>
              <a:spcAft>
                <a:spcPts val="0"/>
              </a:spcAft>
              <a:buClr>
                <a:srgbClr val="000000"/>
              </a:buClr>
              <a:buSzTx/>
              <a:buFont typeface="Arial"/>
              <a:buNone/>
              <a:tabLst/>
              <a:defRPr/>
            </a:pPr>
            <a:endParaRPr kumimoji="0" lang="en-US" sz="2054"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38793104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7" name="Title 1"/>
          <p:cNvSpPr>
            <a:spLocks noGrp="1"/>
          </p:cNvSpPr>
          <p:nvPr>
            <p:ph type="title"/>
          </p:nvPr>
        </p:nvSpPr>
        <p:spPr/>
        <p:txBody>
          <a:bodyPr/>
          <a:lstStyle/>
          <a:p>
            <a:pPr algn="l"/>
            <a:r>
              <a:rPr lang="en-US" b="1" dirty="0"/>
              <a:t>4.6 </a:t>
            </a:r>
            <a:r>
              <a:rPr lang="en-US" b="1" dirty="0" err="1"/>
              <a:t>Điều</a:t>
            </a:r>
            <a:r>
              <a:rPr lang="en-US" b="1" dirty="0"/>
              <a:t> </a:t>
            </a:r>
            <a:r>
              <a:rPr lang="en-US" b="1" dirty="0" err="1"/>
              <a:t>trị</a:t>
            </a:r>
            <a:endParaRPr lang="en-US" b="1" dirty="0"/>
          </a:p>
        </p:txBody>
      </p:sp>
      <p:sp>
        <p:nvSpPr>
          <p:cNvPr id="1048788" name="Content Placeholder 2"/>
          <p:cNvSpPr>
            <a:spLocks noGrp="1"/>
          </p:cNvSpPr>
          <p:nvPr>
            <p:ph idx="1"/>
          </p:nvPr>
        </p:nvSpPr>
        <p:spPr/>
        <p:txBody>
          <a:bodyPr/>
          <a:lstStyle/>
          <a:p>
            <a:r>
              <a:rPr lang="en-US" dirty="0" err="1">
                <a:latin typeface="+mn-lt"/>
              </a:rPr>
              <a:t>Bảo</a:t>
            </a:r>
            <a:r>
              <a:rPr lang="en-US" dirty="0">
                <a:latin typeface="+mn-lt"/>
              </a:rPr>
              <a:t> </a:t>
            </a:r>
            <a:r>
              <a:rPr lang="en-US" dirty="0" err="1">
                <a:latin typeface="+mn-lt"/>
              </a:rPr>
              <a:t>tồn</a:t>
            </a:r>
            <a:endParaRPr lang="en-US" dirty="0">
              <a:latin typeface="+mn-lt"/>
            </a:endParaRPr>
          </a:p>
          <a:p>
            <a:r>
              <a:rPr lang="en-US" dirty="0" err="1">
                <a:latin typeface="+mn-lt"/>
              </a:rPr>
              <a:t>Phẫu</a:t>
            </a:r>
            <a:r>
              <a:rPr lang="en-US" dirty="0">
                <a:latin typeface="+mn-lt"/>
              </a:rPr>
              <a:t> </a:t>
            </a:r>
            <a:r>
              <a:rPr lang="en-US" dirty="0" err="1">
                <a:latin typeface="+mn-lt"/>
              </a:rPr>
              <a:t>thuật</a:t>
            </a:r>
            <a:r>
              <a:rPr lang="en-US" dirty="0">
                <a:latin typeface="+mn-lt"/>
              </a:rPr>
              <a:t> </a:t>
            </a:r>
            <a:r>
              <a:rPr lang="en-US" dirty="0" err="1">
                <a:latin typeface="+mn-lt"/>
              </a:rPr>
              <a:t>chương</a:t>
            </a:r>
            <a:r>
              <a:rPr lang="en-US" dirty="0">
                <a:latin typeface="+mn-lt"/>
              </a:rPr>
              <a:t> </a:t>
            </a:r>
            <a:r>
              <a:rPr lang="en-US" dirty="0" err="1">
                <a:latin typeface="+mn-lt"/>
              </a:rPr>
              <a:t>trình</a:t>
            </a:r>
            <a:endParaRPr lang="en-US" dirty="0">
              <a:latin typeface="+mn-lt"/>
            </a:endParaRPr>
          </a:p>
          <a:p>
            <a:r>
              <a:rPr lang="en-US" dirty="0" err="1">
                <a:latin typeface="+mn-lt"/>
              </a:rPr>
              <a:t>Phụ</a:t>
            </a:r>
            <a:r>
              <a:rPr lang="en-US" dirty="0">
                <a:latin typeface="+mn-lt"/>
              </a:rPr>
              <a:t> </a:t>
            </a:r>
            <a:r>
              <a:rPr lang="en-US" dirty="0" err="1">
                <a:latin typeface="+mn-lt"/>
              </a:rPr>
              <a:t>thuộc</a:t>
            </a:r>
            <a:r>
              <a:rPr lang="en-US" dirty="0">
                <a:latin typeface="+mn-lt"/>
              </a:rPr>
              <a:t> </a:t>
            </a:r>
            <a:r>
              <a:rPr lang="en-US" dirty="0" err="1">
                <a:latin typeface="+mn-lt"/>
              </a:rPr>
              <a:t>vào</a:t>
            </a:r>
            <a:r>
              <a:rPr lang="en-US" dirty="0">
                <a:latin typeface="+mn-lt"/>
              </a:rPr>
              <a:t> </a:t>
            </a:r>
            <a:r>
              <a:rPr lang="en-US" dirty="0" err="1">
                <a:latin typeface="+mn-lt"/>
              </a:rPr>
              <a:t>triệu</a:t>
            </a:r>
            <a:r>
              <a:rPr lang="en-US" dirty="0">
                <a:latin typeface="+mn-lt"/>
              </a:rPr>
              <a:t> </a:t>
            </a:r>
            <a:r>
              <a:rPr lang="en-US" dirty="0" err="1">
                <a:latin typeface="+mn-lt"/>
              </a:rPr>
              <a:t>chứng</a:t>
            </a:r>
            <a:r>
              <a:rPr lang="en-US" dirty="0">
                <a:latin typeface="+mn-lt"/>
              </a:rPr>
              <a:t>, </a:t>
            </a:r>
            <a:r>
              <a:rPr lang="en-US" dirty="0" err="1">
                <a:latin typeface="+mn-lt"/>
              </a:rPr>
              <a:t>kích</a:t>
            </a:r>
            <a:r>
              <a:rPr lang="en-US" dirty="0">
                <a:latin typeface="+mn-lt"/>
              </a:rPr>
              <a:t> </a:t>
            </a:r>
            <a:r>
              <a:rPr lang="en-US" dirty="0" err="1">
                <a:latin typeface="+mn-lt"/>
              </a:rPr>
              <a:t>thước</a:t>
            </a:r>
            <a:r>
              <a:rPr lang="en-US" dirty="0">
                <a:latin typeface="+mn-lt"/>
              </a:rPr>
              <a:t> </a:t>
            </a:r>
            <a:r>
              <a:rPr lang="en-US" dirty="0" err="1">
                <a:latin typeface="+mn-lt"/>
              </a:rPr>
              <a:t>khối</a:t>
            </a:r>
            <a:r>
              <a:rPr lang="en-US" dirty="0">
                <a:latin typeface="+mn-lt"/>
              </a:rPr>
              <a:t> </a:t>
            </a:r>
            <a:r>
              <a:rPr lang="en-US" dirty="0" err="1">
                <a:latin typeface="+mn-lt"/>
              </a:rPr>
              <a:t>thoát</a:t>
            </a:r>
            <a:r>
              <a:rPr lang="en-US" dirty="0">
                <a:latin typeface="+mn-lt"/>
              </a:rPr>
              <a:t> </a:t>
            </a:r>
            <a:r>
              <a:rPr lang="en-US" dirty="0" err="1">
                <a:latin typeface="+mn-lt"/>
              </a:rPr>
              <a:t>vị</a:t>
            </a:r>
            <a:r>
              <a:rPr lang="en-US" dirty="0">
                <a:latin typeface="+mn-lt"/>
              </a:rPr>
              <a:t>, </a:t>
            </a:r>
            <a:r>
              <a:rPr lang="en-US" dirty="0" err="1">
                <a:latin typeface="+mn-lt"/>
              </a:rPr>
              <a:t>biến</a:t>
            </a:r>
            <a:r>
              <a:rPr lang="en-US" dirty="0">
                <a:latin typeface="+mn-lt"/>
              </a:rPr>
              <a:t> </a:t>
            </a:r>
            <a:r>
              <a:rPr lang="en-US" dirty="0" err="1">
                <a:latin typeface="+mn-lt"/>
              </a:rPr>
              <a:t>chứng</a:t>
            </a:r>
            <a:r>
              <a:rPr lang="en-US" dirty="0">
                <a:latin typeface="+mn-lt"/>
              </a:rPr>
              <a:t>, </a:t>
            </a:r>
            <a:r>
              <a:rPr lang="en-US" dirty="0" err="1">
                <a:latin typeface="+mn-lt"/>
              </a:rPr>
              <a:t>mong</a:t>
            </a:r>
            <a:r>
              <a:rPr lang="en-US" dirty="0">
                <a:latin typeface="+mn-lt"/>
              </a:rPr>
              <a:t> </a:t>
            </a:r>
            <a:r>
              <a:rPr lang="en-US" dirty="0" err="1">
                <a:latin typeface="+mn-lt"/>
              </a:rPr>
              <a:t>muốn</a:t>
            </a:r>
            <a:r>
              <a:rPr lang="en-US" dirty="0">
                <a:latin typeface="+mn-lt"/>
              </a:rPr>
              <a:t> </a:t>
            </a:r>
            <a:r>
              <a:rPr lang="en-US" dirty="0" err="1">
                <a:latin typeface="+mn-lt"/>
              </a:rPr>
              <a:t>của</a:t>
            </a:r>
            <a:r>
              <a:rPr lang="en-US" dirty="0">
                <a:latin typeface="+mn-lt"/>
              </a:rPr>
              <a:t> </a:t>
            </a:r>
            <a:r>
              <a:rPr lang="en-US" dirty="0" err="1">
                <a:latin typeface="+mn-lt"/>
              </a:rPr>
              <a:t>bệnh</a:t>
            </a:r>
            <a:r>
              <a:rPr lang="en-US" dirty="0">
                <a:latin typeface="+mn-lt"/>
              </a:rPr>
              <a:t> </a:t>
            </a:r>
            <a:r>
              <a:rPr lang="en-US" dirty="0" err="1">
                <a:latin typeface="+mn-lt"/>
              </a:rPr>
              <a:t>nhân</a:t>
            </a:r>
            <a:endParaRPr lang="en-US" dirty="0">
              <a:latin typeface="+mn-lt"/>
            </a:endParaRPr>
          </a:p>
        </p:txBody>
      </p:sp>
      <p:pic>
        <p:nvPicPr>
          <p:cNvPr id="2097224" name="Hình ảnh 4"/>
          <p:cNvPicPr>
            <a:picLocks noChangeAspect="1"/>
          </p:cNvPicPr>
          <p:nvPr/>
        </p:nvPicPr>
        <p:blipFill rotWithShape="1">
          <a:blip r:embed="rId3"/>
          <a:srcRect l="7268" r="9023"/>
          <a:stretch>
            <a:fillRect/>
          </a:stretch>
        </p:blipFill>
        <p:spPr>
          <a:xfrm>
            <a:off x="5181600" y="2542053"/>
            <a:ext cx="2630488" cy="2353797"/>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1048789" name="Rectangle 4"/>
          <p:cNvSpPr/>
          <p:nvPr/>
        </p:nvSpPr>
        <p:spPr>
          <a:xfrm>
            <a:off x="0" y="4895850"/>
            <a:ext cx="5143500"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William W. Hope; Faiz Tuma. Incisional Hernia. Treasure Island (FL): StatPearls Publishing; 2022 Jan-.</a:t>
            </a:r>
          </a:p>
        </p:txBody>
      </p:sp>
    </p:spTree>
    <p:extLst>
      <p:ext uri="{BB962C8B-B14F-4D97-AF65-F5344CB8AC3E}">
        <p14:creationId xmlns:p14="http://schemas.microsoft.com/office/powerpoint/2010/main" val="1182891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3" name="Title 1"/>
          <p:cNvSpPr>
            <a:spLocks noGrp="1"/>
          </p:cNvSpPr>
          <p:nvPr>
            <p:ph type="title"/>
          </p:nvPr>
        </p:nvSpPr>
        <p:spPr/>
        <p:txBody>
          <a:bodyPr/>
          <a:lstStyle/>
          <a:p>
            <a:pPr algn="l"/>
            <a:r>
              <a:rPr lang="en-US" b="1" dirty="0"/>
              <a:t>4.6 </a:t>
            </a:r>
            <a:r>
              <a:rPr lang="en-US" b="1" dirty="0" err="1"/>
              <a:t>Điều</a:t>
            </a:r>
            <a:r>
              <a:rPr lang="en-US" b="1" dirty="0"/>
              <a:t> </a:t>
            </a:r>
            <a:r>
              <a:rPr lang="en-US" b="1" dirty="0" err="1"/>
              <a:t>trị</a:t>
            </a:r>
            <a:endParaRPr lang="en-US" b="1" dirty="0"/>
          </a:p>
        </p:txBody>
      </p:sp>
      <p:sp>
        <p:nvSpPr>
          <p:cNvPr id="1048794"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dirty="0">
                <a:noFill/>
              </a:rPr>
              <a:t> </a:t>
            </a:r>
            <a:r>
              <a:rPr lang="en-US" dirty="0" err="1">
                <a:noFill/>
              </a:rPr>
              <a:t>mj</a:t>
            </a:r>
            <a:endParaRPr lang="en-US" dirty="0">
              <a:noFill/>
            </a:endParaRPr>
          </a:p>
        </p:txBody>
      </p:sp>
      <p:pic>
        <p:nvPicPr>
          <p:cNvPr id="2097225" name="Picture 2" descr="https://herniameshlawsuit.ca/wp-content/uploads/sites/5/iStock-515010357.jpg"/>
          <p:cNvPicPr>
            <a:picLocks noChangeAspect="1" noChangeArrowheads="1"/>
          </p:cNvPicPr>
          <p:nvPr/>
        </p:nvPicPr>
        <p:blipFill>
          <a:blip r:embed="rId3"/>
          <a:srcRect/>
          <a:stretch>
            <a:fillRect/>
          </a:stretch>
        </p:blipFill>
        <p:spPr bwMode="auto">
          <a:xfrm>
            <a:off x="4939264" y="2695863"/>
            <a:ext cx="2886368" cy="1905718"/>
          </a:xfrm>
          <a:prstGeom prst="rect">
            <a:avLst/>
          </a:prstGeom>
          <a:noFill/>
        </p:spPr>
      </p:pic>
      <p:sp>
        <p:nvSpPr>
          <p:cNvPr id="1048795" name="Rectangle 4"/>
          <p:cNvSpPr/>
          <p:nvPr/>
        </p:nvSpPr>
        <p:spPr>
          <a:xfrm>
            <a:off x="0" y="4895850"/>
            <a:ext cx="5143500"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William W. Hope; Faiz Tuma. Incisional Hernia. Treasure Island (FL): StatPearls Publishing; 2022 Jan-.</a:t>
            </a:r>
          </a:p>
        </p:txBody>
      </p:sp>
    </p:spTree>
    <p:extLst>
      <p:ext uri="{BB962C8B-B14F-4D97-AF65-F5344CB8AC3E}">
        <p14:creationId xmlns:p14="http://schemas.microsoft.com/office/powerpoint/2010/main" val="1698590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696" y="1162975"/>
            <a:ext cx="3746377" cy="3367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95" y="101625"/>
            <a:ext cx="8253179" cy="1487587"/>
          </a:xfrm>
          <a:prstGeom prst="rect">
            <a:avLst/>
          </a:prstGeom>
        </p:spPr>
        <p:txBody>
          <a:bodyPr wrap="square" lIns="0" tIns="0" rIns="0" bIns="0" rtlCol="0" anchor="t">
            <a:spAutoFit/>
          </a:bodyPr>
          <a:lstStyle/>
          <a:p>
            <a:pPr marL="0" marR="0" lvl="0" indent="0" algn="l" defTabSz="914400" rtl="0" eaLnBrk="1" fontAlgn="auto" latinLnBrk="0" hangingPunct="1">
              <a:lnSpc>
                <a:spcPts val="2876"/>
              </a:lnSpc>
              <a:spcBef>
                <a:spcPct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Nam, 51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tuổi</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N20-0137369,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bn</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đã</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vi-VN"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cắt trực tràng cao, nối trực tràng-đại tràng sigma</a:t>
            </a: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a:p>
            <a:pPr marL="342900" marR="0" lvl="0" indent="-342900" algn="l" defTabSz="914400" rtl="0" eaLnBrk="1" fontAlgn="auto" latinLnBrk="0" hangingPunct="1">
              <a:lnSpc>
                <a:spcPts val="2876"/>
              </a:lnSpc>
              <a:spcBef>
                <a:spcPct val="0"/>
              </a:spcBef>
              <a:spcAft>
                <a:spcPts val="0"/>
              </a:spcAft>
              <a:buClr>
                <a:srgbClr val="000000"/>
              </a:buClr>
              <a:buSzTx/>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14/12/2022: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Thoát</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vị</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vết</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mổ</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cũ</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vùng</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hông</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trái</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túi</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thoát</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vị</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d#3cm,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bên</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trong</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chứa</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mỡ</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mạc</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nối</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cổ</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túi</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thoát</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vị</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 1.5 cm,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không</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thay</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đổi</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so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với</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ngày</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02/03/2021 =&gt;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bn</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đc</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đt</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bảo</a:t>
            </a: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tồn</a:t>
            </a: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a:p>
            <a:pPr marL="0" marR="0" lvl="0" indent="0" algn="l" defTabSz="914400" rtl="0" eaLnBrk="1" fontAlgn="auto" latinLnBrk="0" hangingPunct="1">
              <a:lnSpc>
                <a:spcPts val="2876"/>
              </a:lnSpc>
              <a:spcBef>
                <a:spcPct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84" y="1162975"/>
            <a:ext cx="3505814" cy="3369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90945" y="4640053"/>
            <a:ext cx="11629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02/03/2021</a:t>
            </a:r>
          </a:p>
        </p:txBody>
      </p:sp>
      <p:sp>
        <p:nvSpPr>
          <p:cNvPr id="5" name="TextBox 4"/>
          <p:cNvSpPr txBox="1"/>
          <p:nvPr/>
        </p:nvSpPr>
        <p:spPr>
          <a:xfrm>
            <a:off x="5930282" y="4640053"/>
            <a:ext cx="11718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14/12/2022</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4941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6" name="Picture 2" descr="The Importance of Prevent Duty in Education - Essential Site Skills"/>
          <p:cNvPicPr>
            <a:picLocks noChangeAspect="1" noChangeArrowheads="1"/>
          </p:cNvPicPr>
          <p:nvPr/>
        </p:nvPicPr>
        <p:blipFill>
          <a:blip r:embed="rId2"/>
          <a:srcRect/>
          <a:stretch>
            <a:fillRect/>
          </a:stretch>
        </p:blipFill>
        <p:spPr bwMode="auto">
          <a:xfrm>
            <a:off x="4793572" y="2606086"/>
            <a:ext cx="4267200" cy="2133600"/>
          </a:xfrm>
          <a:prstGeom prst="rect">
            <a:avLst/>
          </a:prstGeom>
          <a:noFill/>
        </p:spPr>
      </p:pic>
      <p:sp>
        <p:nvSpPr>
          <p:cNvPr id="1048796" name="Title 1"/>
          <p:cNvSpPr>
            <a:spLocks noGrp="1"/>
          </p:cNvSpPr>
          <p:nvPr>
            <p:ph type="title"/>
          </p:nvPr>
        </p:nvSpPr>
        <p:spPr/>
        <p:txBody>
          <a:bodyPr/>
          <a:lstStyle/>
          <a:p>
            <a:pPr algn="l"/>
            <a:r>
              <a:rPr lang="en-US" b="1" dirty="0"/>
              <a:t>4.7 </a:t>
            </a:r>
            <a:r>
              <a:rPr lang="en-US" b="1" dirty="0" err="1"/>
              <a:t>Phòng</a:t>
            </a:r>
            <a:r>
              <a:rPr lang="en-US" b="1" dirty="0"/>
              <a:t> </a:t>
            </a:r>
            <a:r>
              <a:rPr lang="en-US" b="1" dirty="0" err="1"/>
              <a:t>ngừa</a:t>
            </a:r>
            <a:endParaRPr lang="en-US" b="1" dirty="0"/>
          </a:p>
        </p:txBody>
      </p:sp>
      <p:sp>
        <p:nvSpPr>
          <p:cNvPr id="1048797" name="Content Placeholder 2"/>
          <p:cNvSpPr>
            <a:spLocks noGrp="1"/>
          </p:cNvSpPr>
          <p:nvPr>
            <p:ph idx="1"/>
          </p:nvPr>
        </p:nvSpPr>
        <p:spPr/>
        <p:txBody>
          <a:bodyPr>
            <a:normAutofit fontScale="96875"/>
          </a:bodyPr>
          <a:lstStyle/>
          <a:p>
            <a:pPr marL="0" indent="0">
              <a:buNone/>
            </a:pPr>
            <a:r>
              <a:rPr lang="en-US" dirty="0" err="1">
                <a:latin typeface="+mn-lt"/>
              </a:rPr>
              <a:t>Một</a:t>
            </a:r>
            <a:r>
              <a:rPr lang="en-US" dirty="0">
                <a:latin typeface="+mn-lt"/>
              </a:rPr>
              <a:t> </a:t>
            </a:r>
            <a:r>
              <a:rPr lang="en-US" dirty="0" err="1">
                <a:latin typeface="+mn-lt"/>
              </a:rPr>
              <a:t>vài</a:t>
            </a:r>
            <a:r>
              <a:rPr lang="en-US" dirty="0">
                <a:latin typeface="+mn-lt"/>
              </a:rPr>
              <a:t> </a:t>
            </a:r>
            <a:r>
              <a:rPr lang="en-US" dirty="0" err="1">
                <a:latin typeface="+mn-lt"/>
              </a:rPr>
              <a:t>khuyến</a:t>
            </a:r>
            <a:r>
              <a:rPr lang="en-US" dirty="0">
                <a:latin typeface="+mn-lt"/>
              </a:rPr>
              <a:t> </a:t>
            </a:r>
            <a:r>
              <a:rPr lang="en-US" dirty="0" err="1">
                <a:latin typeface="+mn-lt"/>
              </a:rPr>
              <a:t>cáo</a:t>
            </a:r>
            <a:r>
              <a:rPr lang="en-US" dirty="0">
                <a:latin typeface="+mn-lt"/>
              </a:rPr>
              <a:t>:</a:t>
            </a:r>
          </a:p>
          <a:p>
            <a:r>
              <a:rPr lang="en-US" dirty="0" err="1">
                <a:latin typeface="+mn-lt"/>
              </a:rPr>
              <a:t>Sử</a:t>
            </a:r>
            <a:r>
              <a:rPr lang="en-US" dirty="0">
                <a:latin typeface="+mn-lt"/>
              </a:rPr>
              <a:t> </a:t>
            </a:r>
            <a:r>
              <a:rPr lang="en-US" dirty="0" err="1">
                <a:latin typeface="+mn-lt"/>
              </a:rPr>
              <a:t>dụng</a:t>
            </a:r>
            <a:r>
              <a:rPr lang="en-US" dirty="0">
                <a:latin typeface="+mn-lt"/>
              </a:rPr>
              <a:t> </a:t>
            </a:r>
            <a:r>
              <a:rPr lang="en-US" dirty="0" err="1">
                <a:latin typeface="+mn-lt"/>
              </a:rPr>
              <a:t>chỉ</a:t>
            </a:r>
            <a:r>
              <a:rPr lang="en-US" dirty="0">
                <a:latin typeface="+mn-lt"/>
              </a:rPr>
              <a:t> </a:t>
            </a:r>
            <a:r>
              <a:rPr lang="en-US" dirty="0" err="1">
                <a:latin typeface="+mn-lt"/>
              </a:rPr>
              <a:t>khâu</a:t>
            </a:r>
            <a:r>
              <a:rPr lang="en-US" dirty="0">
                <a:latin typeface="+mn-lt"/>
              </a:rPr>
              <a:t> </a:t>
            </a:r>
            <a:r>
              <a:rPr lang="en-US" dirty="0" err="1">
                <a:latin typeface="+mn-lt"/>
              </a:rPr>
              <a:t>tự</a:t>
            </a:r>
            <a:r>
              <a:rPr lang="en-US" dirty="0">
                <a:latin typeface="+mn-lt"/>
              </a:rPr>
              <a:t> </a:t>
            </a:r>
            <a:r>
              <a:rPr lang="en-US" dirty="0" err="1">
                <a:latin typeface="+mn-lt"/>
              </a:rPr>
              <a:t>tiêu</a:t>
            </a:r>
            <a:r>
              <a:rPr lang="en-US" dirty="0">
                <a:latin typeface="+mn-lt"/>
              </a:rPr>
              <a:t> </a:t>
            </a:r>
            <a:r>
              <a:rPr lang="en-US" dirty="0" err="1">
                <a:latin typeface="+mn-lt"/>
              </a:rPr>
              <a:t>đơn</a:t>
            </a:r>
            <a:r>
              <a:rPr lang="en-US" dirty="0">
                <a:latin typeface="+mn-lt"/>
              </a:rPr>
              <a:t> </a:t>
            </a:r>
            <a:r>
              <a:rPr lang="en-US" dirty="0" err="1">
                <a:latin typeface="+mn-lt"/>
              </a:rPr>
              <a:t>sợi</a:t>
            </a:r>
            <a:endParaRPr lang="en-US" dirty="0">
              <a:latin typeface="+mn-lt"/>
            </a:endParaRPr>
          </a:p>
          <a:p>
            <a:r>
              <a:rPr lang="en-US" dirty="0">
                <a:latin typeface="+mn-lt"/>
                <a:cs typeface="Calibri" panose="020F0502020204030204" pitchFamily="34" charset="0"/>
              </a:rPr>
              <a:t>T</a:t>
            </a:r>
            <a:r>
              <a:rPr lang="vi-VN" dirty="0">
                <a:latin typeface="+mn-lt"/>
                <a:cs typeface="Calibri" panose="020F0502020204030204" pitchFamily="34" charset="0"/>
              </a:rPr>
              <a:t>ỷ lệ chỉ khâu trên chiều dài vết thương không nhỏ hơn 4:1</a:t>
            </a:r>
            <a:endParaRPr lang="en-US" dirty="0">
              <a:latin typeface="+mn-lt"/>
              <a:cs typeface="Calibri" panose="020F0502020204030204" pitchFamily="34" charset="0"/>
            </a:endParaRPr>
          </a:p>
          <a:p>
            <a:r>
              <a:rPr lang="en-US" dirty="0" err="1">
                <a:latin typeface="+mn-lt"/>
                <a:cs typeface="Calibri" panose="020F0502020204030204" pitchFamily="34" charset="0"/>
              </a:rPr>
              <a:t>Ngừa</a:t>
            </a:r>
            <a:r>
              <a:rPr lang="en-US" dirty="0">
                <a:latin typeface="+mn-lt"/>
                <a:cs typeface="Calibri" panose="020F0502020204030204" pitchFamily="34" charset="0"/>
              </a:rPr>
              <a:t> </a:t>
            </a:r>
            <a:r>
              <a:rPr lang="en-US" dirty="0" err="1">
                <a:latin typeface="+mn-lt"/>
                <a:cs typeface="Calibri" panose="020F0502020204030204" pitchFamily="34" charset="0"/>
              </a:rPr>
              <a:t>nhiễm</a:t>
            </a:r>
            <a:r>
              <a:rPr lang="en-US" dirty="0">
                <a:latin typeface="+mn-lt"/>
                <a:cs typeface="Calibri" panose="020F0502020204030204" pitchFamily="34" charset="0"/>
              </a:rPr>
              <a:t> </a:t>
            </a:r>
            <a:r>
              <a:rPr lang="en-US" dirty="0" err="1">
                <a:latin typeface="+mn-lt"/>
                <a:cs typeface="Calibri" panose="020F0502020204030204" pitchFamily="34" charset="0"/>
              </a:rPr>
              <a:t>trùng</a:t>
            </a:r>
            <a:endParaRPr lang="en-US" dirty="0">
              <a:latin typeface="+mn-lt"/>
              <a:cs typeface="Calibri" panose="020F0502020204030204" pitchFamily="34" charset="0"/>
            </a:endParaRPr>
          </a:p>
          <a:p>
            <a:r>
              <a:rPr lang="en-US" dirty="0" err="1">
                <a:latin typeface="+mn-lt"/>
                <a:cs typeface="Calibri" panose="020F0502020204030204" pitchFamily="34" charset="0"/>
              </a:rPr>
              <a:t>Sử</a:t>
            </a:r>
            <a:r>
              <a:rPr lang="en-US" dirty="0">
                <a:latin typeface="+mn-lt"/>
                <a:cs typeface="Calibri" panose="020F0502020204030204" pitchFamily="34" charset="0"/>
              </a:rPr>
              <a:t> </a:t>
            </a:r>
            <a:r>
              <a:rPr lang="en-US" dirty="0" err="1">
                <a:latin typeface="+mn-lt"/>
                <a:cs typeface="Calibri" panose="020F0502020204030204" pitchFamily="34" charset="0"/>
              </a:rPr>
              <a:t>dụng</a:t>
            </a:r>
            <a:r>
              <a:rPr lang="en-US" dirty="0">
                <a:latin typeface="+mn-lt"/>
                <a:cs typeface="Calibri" panose="020F0502020204030204" pitchFamily="34" charset="0"/>
              </a:rPr>
              <a:t> </a:t>
            </a:r>
            <a:r>
              <a:rPr lang="en-US" dirty="0" err="1">
                <a:latin typeface="+mn-lt"/>
                <a:cs typeface="Calibri" panose="020F0502020204030204" pitchFamily="34" charset="0"/>
              </a:rPr>
              <a:t>kỹ</a:t>
            </a:r>
            <a:r>
              <a:rPr lang="en-US" dirty="0">
                <a:latin typeface="+mn-lt"/>
                <a:cs typeface="Calibri" panose="020F0502020204030204" pitchFamily="34" charset="0"/>
              </a:rPr>
              <a:t> </a:t>
            </a:r>
            <a:r>
              <a:rPr lang="en-US" dirty="0" err="1">
                <a:latin typeface="+mn-lt"/>
                <a:cs typeface="Calibri" panose="020F0502020204030204" pitchFamily="34" charset="0"/>
              </a:rPr>
              <a:t>thuật</a:t>
            </a:r>
            <a:r>
              <a:rPr lang="en-US" dirty="0">
                <a:latin typeface="+mn-lt"/>
                <a:cs typeface="Calibri" panose="020F0502020204030204" pitchFamily="34" charset="0"/>
              </a:rPr>
              <a:t> </a:t>
            </a:r>
            <a:r>
              <a:rPr lang="en-US" dirty="0" err="1">
                <a:latin typeface="+mn-lt"/>
                <a:cs typeface="Calibri" panose="020F0502020204030204" pitchFamily="34" charset="0"/>
              </a:rPr>
              <a:t>ít</a:t>
            </a:r>
            <a:r>
              <a:rPr lang="en-US" dirty="0">
                <a:latin typeface="+mn-lt"/>
                <a:cs typeface="Calibri" panose="020F0502020204030204" pitchFamily="34" charset="0"/>
              </a:rPr>
              <a:t> </a:t>
            </a:r>
            <a:r>
              <a:rPr lang="en-US" dirty="0" err="1">
                <a:latin typeface="+mn-lt"/>
                <a:cs typeface="Calibri" panose="020F0502020204030204" pitchFamily="34" charset="0"/>
              </a:rPr>
              <a:t>gây</a:t>
            </a:r>
            <a:r>
              <a:rPr lang="en-US" dirty="0">
                <a:latin typeface="+mn-lt"/>
                <a:cs typeface="Calibri" panose="020F0502020204030204" pitchFamily="34" charset="0"/>
              </a:rPr>
              <a:t> </a:t>
            </a:r>
            <a:r>
              <a:rPr lang="en-US" dirty="0" err="1">
                <a:latin typeface="+mn-lt"/>
                <a:cs typeface="Calibri" panose="020F0502020204030204" pitchFamily="34" charset="0"/>
              </a:rPr>
              <a:t>chấn</a:t>
            </a:r>
            <a:r>
              <a:rPr lang="en-US" dirty="0">
                <a:latin typeface="+mn-lt"/>
                <a:cs typeface="Calibri" panose="020F0502020204030204" pitchFamily="34" charset="0"/>
              </a:rPr>
              <a:t> </a:t>
            </a:r>
            <a:r>
              <a:rPr lang="en-US" dirty="0" err="1">
                <a:latin typeface="+mn-lt"/>
                <a:cs typeface="Calibri" panose="020F0502020204030204" pitchFamily="34" charset="0"/>
              </a:rPr>
              <a:t>thương</a:t>
            </a:r>
            <a:r>
              <a:rPr lang="en-US" dirty="0">
                <a:latin typeface="+mn-lt"/>
                <a:cs typeface="Calibri" panose="020F0502020204030204" pitchFamily="34" charset="0"/>
              </a:rPr>
              <a:t> </a:t>
            </a:r>
            <a:r>
              <a:rPr lang="en-US" dirty="0" err="1">
                <a:latin typeface="+mn-lt"/>
                <a:cs typeface="Calibri" panose="020F0502020204030204" pitchFamily="34" charset="0"/>
              </a:rPr>
              <a:t>mô</a:t>
            </a:r>
            <a:endParaRPr lang="en-US" dirty="0">
              <a:latin typeface="+mn-lt"/>
              <a:cs typeface="Calibri" panose="020F0502020204030204" pitchFamily="34" charset="0"/>
            </a:endParaRPr>
          </a:p>
          <a:p>
            <a:r>
              <a:rPr lang="en-US" dirty="0" err="1">
                <a:latin typeface="+mn-lt"/>
                <a:cs typeface="Calibri" panose="020F0502020204030204" pitchFamily="34" charset="0"/>
              </a:rPr>
              <a:t>Tối</a:t>
            </a:r>
            <a:r>
              <a:rPr lang="en-US" dirty="0">
                <a:latin typeface="+mn-lt"/>
                <a:cs typeface="Calibri" panose="020F0502020204030204" pitchFamily="34" charset="0"/>
              </a:rPr>
              <a:t> </a:t>
            </a:r>
            <a:r>
              <a:rPr lang="en-US" dirty="0" err="1">
                <a:latin typeface="+mn-lt"/>
                <a:cs typeface="Calibri" panose="020F0502020204030204" pitchFamily="34" charset="0"/>
              </a:rPr>
              <a:t>ưu</a:t>
            </a:r>
            <a:r>
              <a:rPr lang="en-US" dirty="0">
                <a:latin typeface="+mn-lt"/>
                <a:cs typeface="Calibri" panose="020F0502020204030204" pitchFamily="34" charset="0"/>
              </a:rPr>
              <a:t> </a:t>
            </a:r>
            <a:r>
              <a:rPr lang="en-US" dirty="0" err="1">
                <a:latin typeface="+mn-lt"/>
                <a:cs typeface="Calibri" panose="020F0502020204030204" pitchFamily="34" charset="0"/>
              </a:rPr>
              <a:t>chăm</a:t>
            </a:r>
            <a:r>
              <a:rPr lang="en-US" dirty="0">
                <a:latin typeface="+mn-lt"/>
                <a:cs typeface="Calibri" panose="020F0502020204030204" pitchFamily="34" charset="0"/>
              </a:rPr>
              <a:t> </a:t>
            </a:r>
            <a:r>
              <a:rPr lang="en-US" dirty="0" err="1">
                <a:latin typeface="+mn-lt"/>
                <a:cs typeface="Calibri" panose="020F0502020204030204" pitchFamily="34" charset="0"/>
              </a:rPr>
              <a:t>sóc</a:t>
            </a:r>
            <a:r>
              <a:rPr lang="en-US" dirty="0">
                <a:latin typeface="+mn-lt"/>
                <a:cs typeface="Calibri" panose="020F0502020204030204" pitchFamily="34" charset="0"/>
              </a:rPr>
              <a:t> </a:t>
            </a:r>
            <a:r>
              <a:rPr lang="en-US" dirty="0" err="1">
                <a:latin typeface="+mn-lt"/>
                <a:cs typeface="Calibri" panose="020F0502020204030204" pitchFamily="34" charset="0"/>
              </a:rPr>
              <a:t>hậu</a:t>
            </a:r>
            <a:r>
              <a:rPr lang="en-US" dirty="0">
                <a:latin typeface="+mn-lt"/>
                <a:cs typeface="Calibri" panose="020F0502020204030204" pitchFamily="34" charset="0"/>
              </a:rPr>
              <a:t> </a:t>
            </a:r>
            <a:r>
              <a:rPr lang="en-US" dirty="0" err="1">
                <a:latin typeface="+mn-lt"/>
                <a:cs typeface="Calibri" panose="020F0502020204030204" pitchFamily="34" charset="0"/>
              </a:rPr>
              <a:t>phẫu</a:t>
            </a:r>
            <a:endParaRPr lang="en-US" dirty="0">
              <a:latin typeface="+mn-lt"/>
              <a:cs typeface="Calibri" panose="020F0502020204030204" pitchFamily="34" charset="0"/>
            </a:endParaRPr>
          </a:p>
          <a:p>
            <a:r>
              <a:rPr lang="en-US" dirty="0" err="1">
                <a:latin typeface="+mn-lt"/>
                <a:cs typeface="Calibri" panose="020F0502020204030204" pitchFamily="34" charset="0"/>
              </a:rPr>
              <a:t>Đặt</a:t>
            </a:r>
            <a:r>
              <a:rPr lang="en-US" dirty="0">
                <a:latin typeface="+mn-lt"/>
                <a:cs typeface="Calibri" panose="020F0502020204030204" pitchFamily="34" charset="0"/>
              </a:rPr>
              <a:t> mesh </a:t>
            </a:r>
            <a:r>
              <a:rPr lang="en-US" dirty="0" err="1">
                <a:latin typeface="+mn-lt"/>
                <a:cs typeface="Calibri" panose="020F0502020204030204" pitchFamily="34" charset="0"/>
              </a:rPr>
              <a:t>dự</a:t>
            </a:r>
            <a:r>
              <a:rPr lang="en-US" dirty="0">
                <a:latin typeface="+mn-lt"/>
                <a:cs typeface="Calibri" panose="020F0502020204030204" pitchFamily="34" charset="0"/>
              </a:rPr>
              <a:t> </a:t>
            </a:r>
            <a:r>
              <a:rPr lang="en-US" dirty="0" err="1">
                <a:latin typeface="+mn-lt"/>
                <a:cs typeface="Calibri" panose="020F0502020204030204" pitchFamily="34" charset="0"/>
              </a:rPr>
              <a:t>phòng</a:t>
            </a:r>
            <a:r>
              <a:rPr lang="en-US" dirty="0">
                <a:latin typeface="+mn-lt"/>
                <a:cs typeface="Calibri" panose="020F0502020204030204" pitchFamily="34" charset="0"/>
              </a:rPr>
              <a:t> ở </a:t>
            </a:r>
            <a:r>
              <a:rPr lang="en-US" dirty="0" err="1">
                <a:latin typeface="+mn-lt"/>
                <a:cs typeface="Calibri" panose="020F0502020204030204" pitchFamily="34" charset="0"/>
              </a:rPr>
              <a:t>những</a:t>
            </a:r>
            <a:r>
              <a:rPr lang="en-US" dirty="0">
                <a:latin typeface="+mn-lt"/>
                <a:cs typeface="Calibri" panose="020F0502020204030204" pitchFamily="34" charset="0"/>
              </a:rPr>
              <a:t> </a:t>
            </a:r>
            <a:r>
              <a:rPr lang="en-US" dirty="0" err="1">
                <a:latin typeface="+mn-lt"/>
                <a:cs typeface="Calibri" panose="020F0502020204030204" pitchFamily="34" charset="0"/>
              </a:rPr>
              <a:t>loại</a:t>
            </a:r>
            <a:r>
              <a:rPr lang="en-US" dirty="0">
                <a:latin typeface="+mn-lt"/>
                <a:cs typeface="Calibri" panose="020F0502020204030204" pitchFamily="34" charset="0"/>
              </a:rPr>
              <a:t> </a:t>
            </a:r>
            <a:r>
              <a:rPr lang="en-US" dirty="0" err="1">
                <a:latin typeface="+mn-lt"/>
                <a:cs typeface="Calibri" panose="020F0502020204030204" pitchFamily="34" charset="0"/>
              </a:rPr>
              <a:t>phẫu</a:t>
            </a:r>
            <a:r>
              <a:rPr lang="en-US" dirty="0">
                <a:latin typeface="+mn-lt"/>
                <a:cs typeface="Calibri" panose="020F0502020204030204" pitchFamily="34" charset="0"/>
              </a:rPr>
              <a:t> </a:t>
            </a:r>
            <a:r>
              <a:rPr lang="en-US" dirty="0" err="1">
                <a:latin typeface="+mn-lt"/>
                <a:cs typeface="Calibri" panose="020F0502020204030204" pitchFamily="34" charset="0"/>
              </a:rPr>
              <a:t>thuật</a:t>
            </a:r>
            <a:r>
              <a:rPr lang="en-US" dirty="0">
                <a:latin typeface="+mn-lt"/>
                <a:cs typeface="Calibri" panose="020F0502020204030204" pitchFamily="34" charset="0"/>
              </a:rPr>
              <a:t> </a:t>
            </a:r>
            <a:r>
              <a:rPr lang="en-US" dirty="0" err="1">
                <a:latin typeface="+mn-lt"/>
                <a:cs typeface="Calibri" panose="020F0502020204030204" pitchFamily="34" charset="0"/>
              </a:rPr>
              <a:t>nguy</a:t>
            </a:r>
            <a:r>
              <a:rPr lang="en-US" dirty="0">
                <a:latin typeface="+mn-lt"/>
                <a:cs typeface="Calibri" panose="020F0502020204030204" pitchFamily="34" charset="0"/>
              </a:rPr>
              <a:t> </a:t>
            </a:r>
            <a:r>
              <a:rPr lang="en-US" dirty="0" err="1">
                <a:latin typeface="+mn-lt"/>
                <a:cs typeface="Calibri" panose="020F0502020204030204" pitchFamily="34" charset="0"/>
              </a:rPr>
              <a:t>cơ</a:t>
            </a:r>
            <a:r>
              <a:rPr lang="en-US" dirty="0">
                <a:latin typeface="+mn-lt"/>
                <a:cs typeface="Calibri" panose="020F0502020204030204" pitchFamily="34" charset="0"/>
              </a:rPr>
              <a:t> </a:t>
            </a:r>
            <a:r>
              <a:rPr lang="en-US" dirty="0" err="1">
                <a:latin typeface="+mn-lt"/>
                <a:cs typeface="Calibri" panose="020F0502020204030204" pitchFamily="34" charset="0"/>
              </a:rPr>
              <a:t>cao</a:t>
            </a:r>
            <a:r>
              <a:rPr lang="en-US" dirty="0">
                <a:latin typeface="+mn-lt"/>
                <a:cs typeface="Calibri" panose="020F0502020204030204" pitchFamily="34" charset="0"/>
              </a:rPr>
              <a:t>: </a:t>
            </a:r>
            <a:r>
              <a:rPr lang="en-US" dirty="0" err="1">
                <a:latin typeface="+mn-lt"/>
                <a:cs typeface="Calibri" panose="020F0502020204030204" pitchFamily="34" charset="0"/>
              </a:rPr>
              <a:t>mổ</a:t>
            </a:r>
            <a:r>
              <a:rPr lang="en-US" dirty="0">
                <a:latin typeface="+mn-lt"/>
                <a:cs typeface="Calibri" panose="020F0502020204030204" pitchFamily="34" charset="0"/>
              </a:rPr>
              <a:t> </a:t>
            </a:r>
            <a:r>
              <a:rPr lang="en-US" dirty="0" err="1">
                <a:latin typeface="+mn-lt"/>
                <a:cs typeface="Calibri" panose="020F0502020204030204" pitchFamily="34" charset="0"/>
              </a:rPr>
              <a:t>mở</a:t>
            </a:r>
            <a:r>
              <a:rPr lang="en-US" dirty="0">
                <a:latin typeface="+mn-lt"/>
                <a:cs typeface="Calibri" panose="020F0502020204030204" pitchFamily="34" charset="0"/>
              </a:rPr>
              <a:t> </a:t>
            </a:r>
            <a:r>
              <a:rPr lang="en-US" dirty="0" err="1">
                <a:latin typeface="+mn-lt"/>
                <a:cs typeface="Calibri" panose="020F0502020204030204" pitchFamily="34" charset="0"/>
              </a:rPr>
              <a:t>phình</a:t>
            </a:r>
            <a:r>
              <a:rPr lang="en-US" dirty="0">
                <a:latin typeface="+mn-lt"/>
                <a:cs typeface="Calibri" panose="020F0502020204030204" pitchFamily="34" charset="0"/>
              </a:rPr>
              <a:t> </a:t>
            </a:r>
            <a:r>
              <a:rPr lang="en-US" dirty="0" err="1">
                <a:latin typeface="+mn-lt"/>
                <a:cs typeface="Calibri" panose="020F0502020204030204" pitchFamily="34" charset="0"/>
              </a:rPr>
              <a:t>động</a:t>
            </a:r>
            <a:r>
              <a:rPr lang="en-US" dirty="0">
                <a:latin typeface="+mn-lt"/>
                <a:cs typeface="Calibri" panose="020F0502020204030204" pitchFamily="34" charset="0"/>
              </a:rPr>
              <a:t> </a:t>
            </a:r>
            <a:r>
              <a:rPr lang="en-US" dirty="0" err="1">
                <a:latin typeface="+mn-lt"/>
                <a:cs typeface="Calibri" panose="020F0502020204030204" pitchFamily="34" charset="0"/>
              </a:rPr>
              <a:t>mạch</a:t>
            </a:r>
            <a:r>
              <a:rPr lang="en-US" dirty="0">
                <a:latin typeface="+mn-lt"/>
                <a:cs typeface="Calibri" panose="020F0502020204030204" pitchFamily="34" charset="0"/>
              </a:rPr>
              <a:t> </a:t>
            </a:r>
            <a:r>
              <a:rPr lang="en-US" dirty="0" err="1">
                <a:latin typeface="+mn-lt"/>
                <a:cs typeface="Calibri" panose="020F0502020204030204" pitchFamily="34" charset="0"/>
              </a:rPr>
              <a:t>chủ</a:t>
            </a:r>
            <a:r>
              <a:rPr lang="en-US" dirty="0">
                <a:latin typeface="+mn-lt"/>
                <a:cs typeface="Calibri" panose="020F0502020204030204" pitchFamily="34" charset="0"/>
              </a:rPr>
              <a:t> </a:t>
            </a:r>
            <a:r>
              <a:rPr lang="en-US" dirty="0" err="1">
                <a:latin typeface="+mn-lt"/>
                <a:cs typeface="Calibri" panose="020F0502020204030204" pitchFamily="34" charset="0"/>
              </a:rPr>
              <a:t>bụng</a:t>
            </a:r>
            <a:r>
              <a:rPr lang="en-US" dirty="0">
                <a:latin typeface="+mn-lt"/>
                <a:cs typeface="Calibri" panose="020F0502020204030204" pitchFamily="34" charset="0"/>
              </a:rPr>
              <a:t>, </a:t>
            </a:r>
            <a:r>
              <a:rPr lang="en-US" dirty="0" err="1">
                <a:latin typeface="+mn-lt"/>
                <a:cs typeface="Calibri" panose="020F0502020204030204" pitchFamily="34" charset="0"/>
              </a:rPr>
              <a:t>đặt</a:t>
            </a:r>
            <a:r>
              <a:rPr lang="en-US" dirty="0">
                <a:latin typeface="+mn-lt"/>
                <a:cs typeface="Calibri" panose="020F0502020204030204" pitchFamily="34" charset="0"/>
              </a:rPr>
              <a:t> </a:t>
            </a:r>
            <a:r>
              <a:rPr lang="en-US" dirty="0" err="1">
                <a:latin typeface="+mn-lt"/>
                <a:cs typeface="Calibri" panose="020F0502020204030204" pitchFamily="34" charset="0"/>
              </a:rPr>
              <a:t>hậu</a:t>
            </a:r>
            <a:r>
              <a:rPr lang="en-US" dirty="0">
                <a:latin typeface="+mn-lt"/>
                <a:cs typeface="Calibri" panose="020F0502020204030204" pitchFamily="34" charset="0"/>
              </a:rPr>
              <a:t> </a:t>
            </a:r>
            <a:r>
              <a:rPr lang="en-US" dirty="0" err="1">
                <a:latin typeface="+mn-lt"/>
                <a:cs typeface="Calibri" panose="020F0502020204030204" pitchFamily="34" charset="0"/>
              </a:rPr>
              <a:t>môn</a:t>
            </a:r>
            <a:r>
              <a:rPr lang="en-US" dirty="0">
                <a:latin typeface="+mn-lt"/>
                <a:cs typeface="Calibri" panose="020F0502020204030204" pitchFamily="34" charset="0"/>
              </a:rPr>
              <a:t> </a:t>
            </a:r>
            <a:r>
              <a:rPr lang="en-US" dirty="0" err="1">
                <a:latin typeface="+mn-lt"/>
                <a:cs typeface="Calibri" panose="020F0502020204030204" pitchFamily="34" charset="0"/>
              </a:rPr>
              <a:t>nhân</a:t>
            </a:r>
            <a:r>
              <a:rPr lang="en-US" dirty="0">
                <a:latin typeface="+mn-lt"/>
                <a:cs typeface="Calibri" panose="020F0502020204030204" pitchFamily="34" charset="0"/>
              </a:rPr>
              <a:t> </a:t>
            </a:r>
            <a:r>
              <a:rPr lang="en-US" dirty="0" err="1">
                <a:latin typeface="+mn-lt"/>
                <a:cs typeface="Calibri" panose="020F0502020204030204" pitchFamily="34" charset="0"/>
              </a:rPr>
              <a:t>tạo</a:t>
            </a:r>
            <a:r>
              <a:rPr lang="en-US" dirty="0">
                <a:latin typeface="+mn-lt"/>
                <a:cs typeface="Calibri" panose="020F0502020204030204" pitchFamily="34" charset="0"/>
              </a:rPr>
              <a:t> </a:t>
            </a:r>
            <a:r>
              <a:rPr lang="en-US" dirty="0" err="1">
                <a:latin typeface="+mn-lt"/>
                <a:cs typeface="Calibri" panose="020F0502020204030204" pitchFamily="34" charset="0"/>
              </a:rPr>
              <a:t>vĩnh</a:t>
            </a:r>
            <a:r>
              <a:rPr lang="en-US" dirty="0">
                <a:latin typeface="+mn-lt"/>
                <a:cs typeface="Calibri" panose="020F0502020204030204" pitchFamily="34" charset="0"/>
              </a:rPr>
              <a:t> </a:t>
            </a:r>
            <a:r>
              <a:rPr lang="en-US" dirty="0" err="1">
                <a:latin typeface="+mn-lt"/>
                <a:cs typeface="Calibri" panose="020F0502020204030204" pitchFamily="34" charset="0"/>
              </a:rPr>
              <a:t>viễn</a:t>
            </a:r>
            <a:endParaRPr lang="en-US" dirty="0">
              <a:latin typeface="+mn-lt"/>
              <a:cs typeface="Calibri" panose="020F0502020204030204" pitchFamily="34" charset="0"/>
            </a:endParaRPr>
          </a:p>
        </p:txBody>
      </p:sp>
      <p:sp>
        <p:nvSpPr>
          <p:cNvPr id="1048798" name="Rectangle 3"/>
          <p:cNvSpPr/>
          <p:nvPr/>
        </p:nvSpPr>
        <p:spPr>
          <a:xfrm>
            <a:off x="0" y="4952484"/>
            <a:ext cx="5219700"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a:ln>
                  <a:noFill/>
                </a:ln>
                <a:solidFill>
                  <a:srgbClr val="000000"/>
                </a:solidFill>
                <a:effectLst/>
                <a:uLnTx/>
                <a:uFillTx/>
                <a:latin typeface="Arial" panose="020B0604020202020204" pitchFamily="34" charset="0"/>
                <a:cs typeface="Arial"/>
                <a:sym typeface="Arial"/>
              </a:rPr>
              <a:t>William W. Hope; Faiz Tuma. Incisional Hernia. Treasure Island (FL): StatPearls Publishing; 2022 Jan-.</a:t>
            </a:r>
          </a:p>
        </p:txBody>
      </p:sp>
    </p:spTree>
    <p:extLst>
      <p:ext uri="{BB962C8B-B14F-4D97-AF65-F5344CB8AC3E}">
        <p14:creationId xmlns:p14="http://schemas.microsoft.com/office/powerpoint/2010/main" val="2478386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63EFB6-8944-45A4-A3E2-4A8EA138385A}"/>
              </a:ext>
            </a:extLst>
          </p:cNvPr>
          <p:cNvSpPr>
            <a:spLocks noGrp="1"/>
          </p:cNvSpPr>
          <p:nvPr>
            <p:ph type="title"/>
          </p:nvPr>
        </p:nvSpPr>
        <p:spPr/>
        <p:txBody>
          <a:bodyPr/>
          <a:lstStyle/>
          <a:p>
            <a:pPr algn="l"/>
            <a:r>
              <a:rPr lang="en-US" dirty="0"/>
              <a:t>TÀI LIỆU THAM KHẢO</a:t>
            </a:r>
          </a:p>
        </p:txBody>
      </p:sp>
      <p:sp>
        <p:nvSpPr>
          <p:cNvPr id="3" name="TextBox 2">
            <a:extLst>
              <a:ext uri="{FF2B5EF4-FFF2-40B4-BE49-F238E27FC236}">
                <a16:creationId xmlns:a16="http://schemas.microsoft.com/office/drawing/2014/main" xmlns="" id="{A922652F-F4B8-4FEB-812E-271D8E804E31}"/>
              </a:ext>
            </a:extLst>
          </p:cNvPr>
          <p:cNvSpPr txBox="1"/>
          <p:nvPr/>
        </p:nvSpPr>
        <p:spPr>
          <a:xfrm>
            <a:off x="642305" y="993228"/>
            <a:ext cx="8414985" cy="4370427"/>
          </a:xfrm>
          <a:prstGeom prst="rect">
            <a:avLst/>
          </a:prstGeom>
          <a:noFill/>
        </p:spPr>
        <p:txBody>
          <a:bodyPr wrap="square" rtlCol="0">
            <a:spAutoFit/>
          </a:bodyPr>
          <a:lstStyle/>
          <a:p>
            <a:pPr marL="342900" indent="-342900">
              <a:buFont typeface="+mj-lt"/>
              <a:buAutoNum type="arabicPeriod"/>
            </a:pPr>
            <a:r>
              <a:rPr lang="en-US" sz="1300" dirty="0" err="1"/>
              <a:t>Tasu</a:t>
            </a:r>
            <a:r>
              <a:rPr lang="en-US" sz="1300" dirty="0"/>
              <a:t>, J.-P., </a:t>
            </a:r>
            <a:r>
              <a:rPr lang="en-US" sz="1300" dirty="0" err="1"/>
              <a:t>Vesselle</a:t>
            </a:r>
            <a:r>
              <a:rPr lang="en-US" sz="1300" dirty="0"/>
              <a:t>, G., </a:t>
            </a:r>
            <a:r>
              <a:rPr lang="en-US" sz="1300" dirty="0" err="1"/>
              <a:t>Herpe</a:t>
            </a:r>
            <a:r>
              <a:rPr lang="en-US" sz="1300" dirty="0"/>
              <a:t>, G. (2015). </a:t>
            </a:r>
            <a:r>
              <a:rPr lang="en-US" sz="1300" i="1" dirty="0"/>
              <a:t>Postoperative abdominal bleeding. Diagnostic and Interventional Imaging, 96(7-8), 823–831</a:t>
            </a:r>
          </a:p>
          <a:p>
            <a:pPr marL="342900" indent="-342900">
              <a:buFont typeface="+mj-lt"/>
              <a:buAutoNum type="arabicPeriod"/>
            </a:pPr>
            <a:r>
              <a:rPr lang="en-US" sz="1300" dirty="0"/>
              <a:t>Dietz, D. W. (2011). </a:t>
            </a:r>
            <a:r>
              <a:rPr lang="en-US" sz="1300" i="1" dirty="0"/>
              <a:t>Postoperative Complications. The ASCRS Textbook of Colon and Rectal Surgery, 157–173.</a:t>
            </a:r>
            <a:r>
              <a:rPr lang="en-US" sz="1300" dirty="0"/>
              <a:t> </a:t>
            </a:r>
          </a:p>
          <a:p>
            <a:pPr marL="342900" indent="-342900">
              <a:buFont typeface="+mj-lt"/>
              <a:buAutoNum type="arabicPeriod"/>
            </a:pPr>
            <a:r>
              <a:rPr lang="en-US" sz="1300" dirty="0" err="1"/>
              <a:t>Sabrido</a:t>
            </a:r>
            <a:r>
              <a:rPr lang="en-US" sz="1300" dirty="0"/>
              <a:t>, J. L. G., &amp; Jimenez, W. V. (2013). </a:t>
            </a:r>
            <a:r>
              <a:rPr lang="en-US" sz="1300" i="1" dirty="0"/>
              <a:t>Prevention and Treatment of Major Complications After Gastroduodenal Surgery. Treatment of Postoperative Complications After Digestive Surgery, 75–100.</a:t>
            </a:r>
            <a:endParaRPr lang="en-US" sz="1300" dirty="0"/>
          </a:p>
          <a:p>
            <a:pPr marL="342900" indent="-342900">
              <a:buFont typeface="+mj-lt"/>
              <a:buAutoNum type="arabicPeriod"/>
            </a:pPr>
            <a:r>
              <a:rPr lang="en-US" sz="1300" dirty="0"/>
              <a:t>Gaillard F, Evolution of CT density of intracranial hemorrhage (diagram). Case study, Radiopaedia.org (Accessed on 18 Feb 2023)</a:t>
            </a:r>
          </a:p>
          <a:p>
            <a:pPr marL="342900" indent="-342900">
              <a:buFont typeface="+mj-lt"/>
              <a:buAutoNum type="arabicPeriod"/>
            </a:pPr>
            <a:r>
              <a:rPr lang="en-US" sz="1300" dirty="0" err="1"/>
              <a:t>Tasu</a:t>
            </a:r>
            <a:r>
              <a:rPr lang="en-US" sz="1300" dirty="0"/>
              <a:t>, Jean-Pierre. “Stenting post-operative abdominal bleeding: the interventional radiologist’s point of view.” </a:t>
            </a:r>
            <a:r>
              <a:rPr lang="en-US" sz="1300" i="1" dirty="0"/>
              <a:t>Imaging in Medicine</a:t>
            </a:r>
            <a:r>
              <a:rPr lang="en-US" sz="1300" dirty="0"/>
              <a:t> 7 (2015)</a:t>
            </a:r>
          </a:p>
          <a:p>
            <a:pPr marL="342900" indent="-342900">
              <a:buFont typeface="+mj-lt"/>
              <a:buAutoNum type="arabicPeriod"/>
            </a:pPr>
            <a:r>
              <a:rPr lang="en-US" sz="1300" dirty="0" err="1"/>
              <a:t>Chatani</a:t>
            </a:r>
            <a:r>
              <a:rPr lang="en-US" sz="1300" dirty="0"/>
              <a:t> S, Inoue A, </a:t>
            </a:r>
            <a:r>
              <a:rPr lang="en-US" sz="1300" dirty="0" err="1"/>
              <a:t>Ohta</a:t>
            </a:r>
            <a:r>
              <a:rPr lang="en-US" sz="1300" dirty="0"/>
              <a:t> S, Takaki K. Transcatheter Arterial Embolization for Postoperative Bleeding Following Abdominal Surgery. Cardiovasc </a:t>
            </a:r>
            <a:r>
              <a:rPr lang="en-US" sz="1300" dirty="0" err="1"/>
              <a:t>Intervent</a:t>
            </a:r>
            <a:r>
              <a:rPr lang="en-US" sz="1300" dirty="0"/>
              <a:t> </a:t>
            </a:r>
            <a:r>
              <a:rPr lang="en-US" sz="1300" dirty="0" err="1"/>
              <a:t>Radiol</a:t>
            </a:r>
            <a:r>
              <a:rPr lang="en-US" sz="1300" dirty="0"/>
              <a:t>. 2018 Sep;41(9):1346-1355</a:t>
            </a:r>
          </a:p>
          <a:p>
            <a:pPr marL="342900" indent="-342900">
              <a:buFont typeface="+mj-lt"/>
              <a:buAutoNum type="arabicPeriod"/>
            </a:pPr>
            <a:r>
              <a:rPr lang="en-US" sz="1300" dirty="0"/>
              <a:t>Richard P. G. ten </a:t>
            </a:r>
            <a:r>
              <a:rPr lang="en-US" sz="1300" dirty="0" err="1"/>
              <a:t>Broek</a:t>
            </a:r>
            <a:r>
              <a:rPr lang="en-US" sz="1300" dirty="0"/>
              <a:t>, </a:t>
            </a:r>
            <a:r>
              <a:rPr lang="en-US" sz="1300" dirty="0" err="1"/>
              <a:t>Pepijn</a:t>
            </a:r>
            <a:r>
              <a:rPr lang="en-US" sz="1300" dirty="0"/>
              <a:t> </a:t>
            </a:r>
            <a:r>
              <a:rPr lang="en-US" sz="1300" dirty="0" err="1"/>
              <a:t>Krielen</a:t>
            </a:r>
            <a:r>
              <a:rPr lang="en-US" sz="1300" dirty="0"/>
              <a:t>, </a:t>
            </a:r>
            <a:r>
              <a:rPr lang="en-US" sz="1300" dirty="0" err="1"/>
              <a:t>Salomone</a:t>
            </a:r>
            <a:r>
              <a:rPr lang="en-US" sz="1300" dirty="0"/>
              <a:t> Di </a:t>
            </a:r>
            <a:r>
              <a:rPr lang="en-US" sz="1300" dirty="0" err="1"/>
              <a:t>Saverio</a:t>
            </a:r>
            <a:r>
              <a:rPr lang="en-US" sz="1300" dirty="0"/>
              <a:t>, et al (2018). Bologna guidelines for diagnosis and management of adhesive small bowel obstruction (ASBO): 2017 update of the evidence-based guidelines from the world society of emergency surgery ASBO working group. World Journal of Emergency Surgery, 13:24​</a:t>
            </a:r>
          </a:p>
          <a:p>
            <a:pPr marL="342900" indent="-342900">
              <a:buFont typeface="+mj-lt"/>
              <a:buAutoNum type="arabicPeriod"/>
            </a:pPr>
            <a:r>
              <a:rPr lang="en-US" sz="1300" dirty="0" err="1"/>
              <a:t>Nguyễn</a:t>
            </a:r>
            <a:r>
              <a:rPr lang="en-US" sz="1300" dirty="0"/>
              <a:t> </a:t>
            </a:r>
            <a:r>
              <a:rPr lang="en-US" sz="1300" dirty="0" err="1"/>
              <a:t>Văn</a:t>
            </a:r>
            <a:r>
              <a:rPr lang="en-US" sz="1300" dirty="0"/>
              <a:t> </a:t>
            </a:r>
            <a:r>
              <a:rPr lang="en-US" sz="1300" dirty="0" err="1"/>
              <a:t>Hải</a:t>
            </a:r>
            <a:r>
              <a:rPr lang="en-US" sz="1300" dirty="0"/>
              <a:t> (2018). </a:t>
            </a:r>
            <a:r>
              <a:rPr lang="en-US" sz="1300" dirty="0" err="1"/>
              <a:t>Cấp</a:t>
            </a:r>
            <a:r>
              <a:rPr lang="en-US" sz="1300" dirty="0"/>
              <a:t> </a:t>
            </a:r>
            <a:r>
              <a:rPr lang="en-US" sz="1300" dirty="0" err="1"/>
              <a:t>cứu</a:t>
            </a:r>
            <a:r>
              <a:rPr lang="en-US" sz="1300" dirty="0"/>
              <a:t> </a:t>
            </a:r>
            <a:r>
              <a:rPr lang="en-US" sz="1300" dirty="0" err="1"/>
              <a:t>ngoại</a:t>
            </a:r>
            <a:r>
              <a:rPr lang="en-US" sz="1300" dirty="0"/>
              <a:t> </a:t>
            </a:r>
            <a:r>
              <a:rPr lang="en-US" sz="1300" dirty="0" err="1"/>
              <a:t>tiêu</a:t>
            </a:r>
            <a:r>
              <a:rPr lang="en-US" sz="1300" dirty="0"/>
              <a:t> </a:t>
            </a:r>
            <a:r>
              <a:rPr lang="en-US" sz="1300" dirty="0" err="1"/>
              <a:t>hóa</a:t>
            </a:r>
            <a:r>
              <a:rPr lang="en-US" sz="1300" dirty="0"/>
              <a:t>, NXB Thanh </a:t>
            </a:r>
            <a:r>
              <a:rPr lang="en-US" sz="1300" dirty="0" err="1"/>
              <a:t>niên</a:t>
            </a:r>
            <a:r>
              <a:rPr lang="en-US" sz="1300" dirty="0"/>
              <a:t>​</a:t>
            </a:r>
          </a:p>
          <a:p>
            <a:pPr marL="342900" indent="-342900">
              <a:buFont typeface="+mj-lt"/>
              <a:buAutoNum type="arabicPeriod"/>
            </a:pPr>
            <a:r>
              <a:rPr lang="en-US" sz="1300" dirty="0"/>
              <a:t>William W. Hope; </a:t>
            </a:r>
            <a:r>
              <a:rPr lang="en-US" sz="1300" dirty="0" err="1"/>
              <a:t>Faiz</a:t>
            </a:r>
            <a:r>
              <a:rPr lang="en-US" sz="1300" dirty="0"/>
              <a:t> </a:t>
            </a:r>
            <a:r>
              <a:rPr lang="en-US" sz="1300" dirty="0" err="1"/>
              <a:t>Tuma</a:t>
            </a:r>
            <a:r>
              <a:rPr lang="en-US" sz="1300" dirty="0"/>
              <a:t>. Incisional Hernia. Treasure Island (FL): </a:t>
            </a:r>
            <a:r>
              <a:rPr lang="en-US" sz="1300" dirty="0" err="1"/>
              <a:t>StatPearls</a:t>
            </a:r>
            <a:r>
              <a:rPr lang="en-US" sz="1300" dirty="0"/>
              <a:t> Publishing; 2022 Jan</a:t>
            </a:r>
          </a:p>
          <a:p>
            <a:pPr marL="342900" indent="-342900">
              <a:buFont typeface="+mj-lt"/>
              <a:buAutoNum type="arabicPeriod"/>
            </a:pPr>
            <a:endParaRPr lang="en-US" sz="1100" dirty="0"/>
          </a:p>
          <a:p>
            <a:pPr marL="342900" indent="-342900">
              <a:buFont typeface="+mj-lt"/>
              <a:buAutoNum type="arabicPeriod"/>
            </a:pPr>
            <a:endParaRPr lang="en-US" sz="1100" dirty="0"/>
          </a:p>
          <a:p>
            <a:pPr marL="342900" indent="-342900">
              <a:buFont typeface="+mj-lt"/>
              <a:buAutoNum type="arabicPeriod"/>
            </a:pPr>
            <a:endParaRPr lang="en-US" sz="1100" dirty="0"/>
          </a:p>
          <a:p>
            <a:pPr marL="342900" indent="-342900">
              <a:buFont typeface="+mj-lt"/>
              <a:buAutoNum type="arabicPeriod"/>
            </a:pPr>
            <a:endParaRPr lang="en-US" sz="1100" dirty="0"/>
          </a:p>
        </p:txBody>
      </p:sp>
    </p:spTree>
    <p:extLst>
      <p:ext uri="{BB962C8B-B14F-4D97-AF65-F5344CB8AC3E}">
        <p14:creationId xmlns:p14="http://schemas.microsoft.com/office/powerpoint/2010/main" val="3065338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63EFB6-8944-45A4-A3E2-4A8EA138385A}"/>
              </a:ext>
            </a:extLst>
          </p:cNvPr>
          <p:cNvSpPr>
            <a:spLocks noGrp="1"/>
          </p:cNvSpPr>
          <p:nvPr>
            <p:ph type="title"/>
          </p:nvPr>
        </p:nvSpPr>
        <p:spPr/>
        <p:txBody>
          <a:bodyPr/>
          <a:lstStyle/>
          <a:p>
            <a:pPr algn="l"/>
            <a:r>
              <a:rPr lang="en-US" dirty="0"/>
              <a:t>TÀI LIỆU THAM KHẢO</a:t>
            </a:r>
          </a:p>
        </p:txBody>
      </p:sp>
      <p:sp>
        <p:nvSpPr>
          <p:cNvPr id="3" name="TextBox 2">
            <a:extLst>
              <a:ext uri="{FF2B5EF4-FFF2-40B4-BE49-F238E27FC236}">
                <a16:creationId xmlns:a16="http://schemas.microsoft.com/office/drawing/2014/main" xmlns="" id="{A922652F-F4B8-4FEB-812E-271D8E804E31}"/>
              </a:ext>
            </a:extLst>
          </p:cNvPr>
          <p:cNvSpPr txBox="1"/>
          <p:nvPr/>
        </p:nvSpPr>
        <p:spPr>
          <a:xfrm>
            <a:off x="642305" y="993228"/>
            <a:ext cx="8414985" cy="2631490"/>
          </a:xfrm>
          <a:prstGeom prst="rect">
            <a:avLst/>
          </a:prstGeom>
          <a:noFill/>
        </p:spPr>
        <p:txBody>
          <a:bodyPr wrap="square" rtlCol="0">
            <a:spAutoFit/>
          </a:bodyPr>
          <a:lstStyle/>
          <a:p>
            <a:pPr marL="342900" indent="-342900">
              <a:buFont typeface="+mj-lt"/>
              <a:buAutoNum type="arabicPeriod" startAt="10"/>
            </a:pPr>
            <a:r>
              <a:rPr lang="vi" sz="1100" smtClean="0"/>
              <a:t>Walter </a:t>
            </a:r>
            <a:r>
              <a:rPr lang="vi" sz="1100"/>
              <a:t>R. Peters Jr, Nathan Smallwood, Neil H. Hyman. (2019).  Shackelford's Surgery of the Alimentary Tract, part five, section IV, chapter 177, </a:t>
            </a:r>
            <a:r>
              <a:rPr lang="vi" sz="1100" smtClean="0"/>
              <a:t>2137.</a:t>
            </a:r>
            <a:endParaRPr lang="en-US" sz="1100"/>
          </a:p>
          <a:p>
            <a:pPr marL="342900" indent="-342900">
              <a:buFont typeface="+mj-lt"/>
              <a:buAutoNum type="arabicPeriod" startAt="10"/>
            </a:pPr>
            <a:r>
              <a:rPr lang="en-US" sz="1100" smtClean="0"/>
              <a:t>E</a:t>
            </a:r>
            <a:r>
              <a:rPr lang="en-US" sz="1100"/>
              <a:t>. Girard, M. Messager, A. Sauvanet, S. Benoist, G. Piessen, J.-Y. Mabrut, C. Mariette. (2014). Anastomotic leakage after gastrointestinal surgery: Diagnosis and </a:t>
            </a:r>
            <a:r>
              <a:rPr lang="en-US" sz="1100" smtClean="0"/>
              <a:t>management.</a:t>
            </a:r>
          </a:p>
          <a:p>
            <a:pPr marL="342900" indent="-342900">
              <a:buFont typeface="+mj-lt"/>
              <a:buAutoNum type="arabicPeriod" startAt="10"/>
            </a:pPr>
            <a:r>
              <a:rPr lang="en-US" sz="1100" smtClean="0"/>
              <a:t>Duong </a:t>
            </a:r>
            <a:r>
              <a:rPr lang="en-US" sz="1100"/>
              <a:t>Dinh Hoan, Vo Tan Duc, Le Van Phuoc. (2022). Describsing the features of computed tomography in diagnosting of anastomotic leak</a:t>
            </a:r>
            <a:r>
              <a:rPr lang="en-US" sz="1100" smtClean="0"/>
              <a:t>.</a:t>
            </a:r>
          </a:p>
          <a:p>
            <a:pPr marL="342900" indent="-342900">
              <a:buFont typeface="+mj-lt"/>
              <a:buAutoNum type="arabicPeriod" startAt="10"/>
            </a:pPr>
            <a:r>
              <a:rPr lang="en-US" sz="1100"/>
              <a:t>Torsten Herzog, Waldemar Uhl. (2018). Postoperative Peritonitis: Etiology, Diagnosis, and </a:t>
            </a:r>
            <a:r>
              <a:rPr lang="en-US" sz="1100" smtClean="0"/>
              <a:t>Treatment.</a:t>
            </a:r>
            <a:endParaRPr lang="en-US" sz="1100"/>
          </a:p>
          <a:p>
            <a:endParaRPr lang="en-US" sz="1100"/>
          </a:p>
          <a:p>
            <a:pPr marL="342900" indent="-342900">
              <a:buFont typeface="+mj-lt"/>
              <a:buAutoNum type="arabicPeriod" startAt="10"/>
            </a:pPr>
            <a:endParaRPr lang="en-US" sz="1100"/>
          </a:p>
          <a:p>
            <a:endParaRPr lang="en-US" sz="1100"/>
          </a:p>
          <a:p>
            <a:pPr marL="342900" indent="-342900">
              <a:buFont typeface="+mj-lt"/>
              <a:buAutoNum type="arabicPeriod" startAt="10"/>
            </a:pPr>
            <a:endParaRPr lang="en-US" sz="1100"/>
          </a:p>
          <a:p>
            <a:pPr marL="342900" indent="-342900">
              <a:buFont typeface="+mj-lt"/>
              <a:buAutoNum type="arabicPeriod" startAt="10"/>
            </a:pPr>
            <a:endParaRPr lang="en-US" sz="1100" dirty="0"/>
          </a:p>
          <a:p>
            <a:pPr marL="342900" indent="-342900">
              <a:buFont typeface="+mj-lt"/>
              <a:buAutoNum type="arabicPeriod" startAt="10"/>
            </a:pPr>
            <a:endParaRPr lang="en-US" sz="1100" dirty="0"/>
          </a:p>
          <a:p>
            <a:pPr marL="342900" indent="-342900">
              <a:buFont typeface="+mj-lt"/>
              <a:buAutoNum type="arabicPeriod" startAt="10"/>
            </a:pPr>
            <a:endParaRPr lang="en-US" sz="1100" dirty="0"/>
          </a:p>
          <a:p>
            <a:pPr marL="342900" indent="-342900">
              <a:buFont typeface="+mj-lt"/>
              <a:buAutoNum type="arabicPeriod" startAt="10"/>
            </a:pPr>
            <a:endParaRPr lang="en-US" sz="1100" dirty="0"/>
          </a:p>
        </p:txBody>
      </p:sp>
    </p:spTree>
    <p:extLst>
      <p:ext uri="{BB962C8B-B14F-4D97-AF65-F5344CB8AC3E}">
        <p14:creationId xmlns:p14="http://schemas.microsoft.com/office/powerpoint/2010/main" val="2782248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2"/>
          <p:cNvSpPr txBox="1">
            <a:spLocks noGrp="1"/>
          </p:cNvSpPr>
          <p:nvPr>
            <p:ph type="title"/>
          </p:nvPr>
        </p:nvSpPr>
        <p:spPr>
          <a:xfrm>
            <a:off x="2179321" y="789725"/>
            <a:ext cx="5246238" cy="747600"/>
          </a:xfrm>
          <a:prstGeom prst="rect">
            <a:avLst/>
          </a:prstGeom>
        </p:spPr>
        <p:txBody>
          <a:bodyPr spcFirstLastPara="1" wrap="square" lIns="0" tIns="0" rIns="0" bIns="0" anchor="t" anchorCtr="0">
            <a:noAutofit/>
          </a:bodyPr>
          <a:lstStyle/>
          <a:p>
            <a:pPr marL="0" lvl="0" indent="0" algn="ctr" rtl="0">
              <a:spcBef>
                <a:spcPts val="0"/>
              </a:spcBef>
              <a:spcAft>
                <a:spcPts val="0"/>
              </a:spcAft>
              <a:buSzPts val="5800"/>
              <a:buNone/>
            </a:pPr>
            <a:r>
              <a:rPr lang="en-US" sz="6000" smtClean="0"/>
              <a:t>Thank you!</a:t>
            </a:r>
            <a:endParaRPr sz="6000" dirty="0"/>
          </a:p>
        </p:txBody>
      </p:sp>
      <p:sp>
        <p:nvSpPr>
          <p:cNvPr id="1061" name="Google Shape;1061;p72"/>
          <p:cNvSpPr txBox="1">
            <a:spLocks noGrp="1"/>
          </p:cNvSpPr>
          <p:nvPr>
            <p:ph type="subTitle" idx="1"/>
          </p:nvPr>
        </p:nvSpPr>
        <p:spPr>
          <a:xfrm>
            <a:off x="2772498" y="2030415"/>
            <a:ext cx="3858900" cy="358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Does anyone have any questions?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AF5B1F0-7E92-42DB-AD18-7857706429F9}"/>
              </a:ext>
            </a:extLst>
          </p:cNvPr>
          <p:cNvPicPr>
            <a:picLocks noChangeAspect="1"/>
          </p:cNvPicPr>
          <p:nvPr/>
        </p:nvPicPr>
        <p:blipFill>
          <a:blip r:embed="rId3"/>
          <a:stretch>
            <a:fillRect/>
          </a:stretch>
        </p:blipFill>
        <p:spPr>
          <a:xfrm>
            <a:off x="297092" y="224660"/>
            <a:ext cx="4645398" cy="2198617"/>
          </a:xfrm>
          <a:prstGeom prst="rect">
            <a:avLst/>
          </a:prstGeom>
        </p:spPr>
      </p:pic>
      <p:pic>
        <p:nvPicPr>
          <p:cNvPr id="4" name="Content Placeholder 7">
            <a:extLst>
              <a:ext uri="{FF2B5EF4-FFF2-40B4-BE49-F238E27FC236}">
                <a16:creationId xmlns:a16="http://schemas.microsoft.com/office/drawing/2014/main" xmlns="" id="{313C6595-A395-4A65-8FC1-A0AA810B1E85}"/>
              </a:ext>
            </a:extLst>
          </p:cNvPr>
          <p:cNvPicPr>
            <a:picLocks noChangeAspect="1"/>
          </p:cNvPicPr>
          <p:nvPr/>
        </p:nvPicPr>
        <p:blipFill>
          <a:blip r:embed="rId4"/>
          <a:stretch>
            <a:fillRect/>
          </a:stretch>
        </p:blipFill>
        <p:spPr>
          <a:xfrm>
            <a:off x="297092" y="2467383"/>
            <a:ext cx="4780153" cy="2120461"/>
          </a:xfrm>
          <a:prstGeom prst="rect">
            <a:avLst/>
          </a:prstGeom>
        </p:spPr>
      </p:pic>
      <p:sp>
        <p:nvSpPr>
          <p:cNvPr id="6" name="TextBox 5">
            <a:extLst>
              <a:ext uri="{FF2B5EF4-FFF2-40B4-BE49-F238E27FC236}">
                <a16:creationId xmlns:a16="http://schemas.microsoft.com/office/drawing/2014/main" xmlns="" id="{2E605BB1-E936-4683-A514-F8F995A3E918}"/>
              </a:ext>
            </a:extLst>
          </p:cNvPr>
          <p:cNvSpPr txBox="1"/>
          <p:nvPr/>
        </p:nvSpPr>
        <p:spPr>
          <a:xfrm>
            <a:off x="5217336" y="969555"/>
            <a:ext cx="2783840" cy="923330"/>
          </a:xfrm>
          <a:prstGeom prst="rect">
            <a:avLst/>
          </a:prstGeom>
          <a:noFill/>
        </p:spPr>
        <p:txBody>
          <a:bodyPr wrap="square" rtlCol="0">
            <a:spAutoFit/>
          </a:bodyPr>
          <a:lstStyle/>
          <a:p>
            <a:r>
              <a:rPr lang="en-US" dirty="0"/>
              <a:t>BN </a:t>
            </a:r>
            <a:r>
              <a:rPr lang="en-US" dirty="0" err="1"/>
              <a:t>sau</a:t>
            </a:r>
            <a:r>
              <a:rPr lang="en-US" dirty="0"/>
              <a:t> </a:t>
            </a:r>
            <a:r>
              <a:rPr lang="en-US" dirty="0" err="1"/>
              <a:t>mổ</a:t>
            </a:r>
            <a:r>
              <a:rPr lang="en-US" dirty="0"/>
              <a:t> </a:t>
            </a:r>
            <a:r>
              <a:rPr lang="en-US" dirty="0" err="1"/>
              <a:t>cắt</a:t>
            </a:r>
            <a:r>
              <a:rPr lang="en-US" dirty="0"/>
              <a:t> ĐT sigma</a:t>
            </a:r>
          </a:p>
          <a:p>
            <a:pPr marL="342900" indent="-342900">
              <a:buAutoNum type="alphaLcPeriod"/>
            </a:pPr>
            <a:r>
              <a:rPr lang="en-US" dirty="0" err="1"/>
              <a:t>Thì</a:t>
            </a:r>
            <a:r>
              <a:rPr lang="en-US" dirty="0"/>
              <a:t> </a:t>
            </a:r>
            <a:r>
              <a:rPr lang="en-US" dirty="0" err="1"/>
              <a:t>không</a:t>
            </a:r>
            <a:r>
              <a:rPr lang="en-US" dirty="0"/>
              <a:t> </a:t>
            </a:r>
            <a:r>
              <a:rPr lang="en-US" dirty="0" err="1"/>
              <a:t>thuốc</a:t>
            </a:r>
            <a:r>
              <a:rPr lang="en-US" dirty="0"/>
              <a:t>.</a:t>
            </a:r>
          </a:p>
          <a:p>
            <a:r>
              <a:rPr lang="en-US" dirty="0"/>
              <a:t>b.    </a:t>
            </a:r>
            <a:r>
              <a:rPr lang="en-US" dirty="0" err="1"/>
              <a:t>Thì</a:t>
            </a:r>
            <a:r>
              <a:rPr lang="en-US" dirty="0"/>
              <a:t> </a:t>
            </a:r>
            <a:r>
              <a:rPr lang="en-US" dirty="0" err="1"/>
              <a:t>động</a:t>
            </a:r>
            <a:r>
              <a:rPr lang="en-US" dirty="0"/>
              <a:t> </a:t>
            </a:r>
            <a:r>
              <a:rPr lang="en-US" dirty="0" err="1"/>
              <a:t>mạch</a:t>
            </a:r>
            <a:endParaRPr lang="en-US" dirty="0"/>
          </a:p>
        </p:txBody>
      </p:sp>
      <p:sp>
        <p:nvSpPr>
          <p:cNvPr id="7" name="TextBox 6">
            <a:extLst>
              <a:ext uri="{FF2B5EF4-FFF2-40B4-BE49-F238E27FC236}">
                <a16:creationId xmlns:a16="http://schemas.microsoft.com/office/drawing/2014/main" xmlns="" id="{E6A66582-C2E3-4556-8ED6-E82D4EE36C1D}"/>
              </a:ext>
            </a:extLst>
          </p:cNvPr>
          <p:cNvSpPr txBox="1"/>
          <p:nvPr/>
        </p:nvSpPr>
        <p:spPr>
          <a:xfrm>
            <a:off x="5217336" y="3527614"/>
            <a:ext cx="1697901" cy="646331"/>
          </a:xfrm>
          <a:prstGeom prst="rect">
            <a:avLst/>
          </a:prstGeom>
          <a:noFill/>
        </p:spPr>
        <p:txBody>
          <a:bodyPr wrap="none" rtlCol="0">
            <a:spAutoFit/>
          </a:bodyPr>
          <a:lstStyle/>
          <a:p>
            <a:r>
              <a:rPr lang="en-US" dirty="0"/>
              <a:t>b. </a:t>
            </a:r>
            <a:r>
              <a:rPr lang="en-US" dirty="0" err="1"/>
              <a:t>Thì</a:t>
            </a:r>
            <a:r>
              <a:rPr lang="en-US" dirty="0"/>
              <a:t> </a:t>
            </a:r>
            <a:r>
              <a:rPr lang="en-US" dirty="0" err="1"/>
              <a:t>tĩnh</a:t>
            </a:r>
            <a:r>
              <a:rPr lang="en-US" dirty="0"/>
              <a:t> </a:t>
            </a:r>
            <a:r>
              <a:rPr lang="en-US" dirty="0" err="1"/>
              <a:t>mạch</a:t>
            </a:r>
            <a:endParaRPr lang="en-US" dirty="0"/>
          </a:p>
          <a:p>
            <a:r>
              <a:rPr lang="en-US" dirty="0"/>
              <a:t>c. </a:t>
            </a:r>
            <a:r>
              <a:rPr lang="en-US" dirty="0" err="1"/>
              <a:t>Thì</a:t>
            </a:r>
            <a:r>
              <a:rPr lang="en-US" dirty="0"/>
              <a:t> </a:t>
            </a:r>
            <a:r>
              <a:rPr lang="en-US" dirty="0" err="1"/>
              <a:t>muộn</a:t>
            </a:r>
            <a:endParaRPr lang="en-US" dirty="0"/>
          </a:p>
        </p:txBody>
      </p:sp>
      <p:sp>
        <p:nvSpPr>
          <p:cNvPr id="8" name="TextBox 7">
            <a:extLst>
              <a:ext uri="{FF2B5EF4-FFF2-40B4-BE49-F238E27FC236}">
                <a16:creationId xmlns:a16="http://schemas.microsoft.com/office/drawing/2014/main" xmlns="" id="{7B1635AF-FA8F-4126-9D93-5717F720E87C}"/>
              </a:ext>
            </a:extLst>
          </p:cNvPr>
          <p:cNvSpPr txBox="1"/>
          <p:nvPr/>
        </p:nvSpPr>
        <p:spPr>
          <a:xfrm>
            <a:off x="0" y="4904973"/>
            <a:ext cx="10396509" cy="477054"/>
          </a:xfrm>
          <a:prstGeom prst="rect">
            <a:avLst/>
          </a:prstGeom>
          <a:noFill/>
        </p:spPr>
        <p:txBody>
          <a:bodyPr wrap="square" rtlCol="0">
            <a:spAutoFit/>
          </a:bodyPr>
          <a:lstStyle/>
          <a:p>
            <a:r>
              <a:rPr lang="en-US" sz="1100" dirty="0" err="1"/>
              <a:t>Tasu</a:t>
            </a:r>
            <a:r>
              <a:rPr lang="en-US" sz="1100" dirty="0"/>
              <a:t>, J.-P., </a:t>
            </a:r>
            <a:r>
              <a:rPr lang="en-US" sz="1100" dirty="0" err="1"/>
              <a:t>Vesselle</a:t>
            </a:r>
            <a:r>
              <a:rPr lang="en-US" sz="1100" dirty="0"/>
              <a:t>, G., </a:t>
            </a:r>
            <a:r>
              <a:rPr lang="en-US" sz="1100" dirty="0" err="1"/>
              <a:t>Herpe</a:t>
            </a:r>
            <a:r>
              <a:rPr lang="en-US" sz="1100" dirty="0"/>
              <a:t>, G. (2015). </a:t>
            </a:r>
            <a:r>
              <a:rPr lang="en-US" sz="1100" i="1" dirty="0"/>
              <a:t>Postoperative abdominal bleeding. Diagnostic and Interventional Imaging, 96(7-8), 823–831</a:t>
            </a:r>
            <a:endParaRPr lang="en-US" sz="1100" dirty="0"/>
          </a:p>
          <a:p>
            <a:endParaRPr lang="en-US" dirty="0"/>
          </a:p>
        </p:txBody>
      </p:sp>
    </p:spTree>
    <p:extLst>
      <p:ext uri="{BB962C8B-B14F-4D97-AF65-F5344CB8AC3E}">
        <p14:creationId xmlns:p14="http://schemas.microsoft.com/office/powerpoint/2010/main" val="1759741020"/>
      </p:ext>
    </p:extLst>
  </p:cSld>
  <p:clrMapOvr>
    <a:masterClrMapping/>
  </p:clrMapOvr>
</p:sld>
</file>

<file path=ppt/theme/theme1.xml><?xml version="1.0" encoding="utf-8"?>
<a:theme xmlns:a="http://schemas.openxmlformats.org/drawingml/2006/main"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TotalTime>
  <Words>6127</Words>
  <Application>Microsoft Office PowerPoint</Application>
  <PresentationFormat>On-screen Show (16:9)</PresentationFormat>
  <Paragraphs>549</Paragraphs>
  <Slides>87</Slides>
  <Notes>56</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87</vt:i4>
      </vt:variant>
    </vt:vector>
  </HeadingPairs>
  <TitlesOfParts>
    <vt:vector size="110" baseType="lpstr">
      <vt:lpstr>Open Sans Bold</vt:lpstr>
      <vt:lpstr>Segoe UI Historic</vt:lpstr>
      <vt:lpstr>Times New Roman</vt:lpstr>
      <vt:lpstr>Archivo Narrow</vt:lpstr>
      <vt:lpstr>Arial</vt:lpstr>
      <vt:lpstr>Syne SemiBold</vt:lpstr>
      <vt:lpstr>Syne</vt:lpstr>
      <vt:lpstr>Abhaya Libre SemiBold</vt:lpstr>
      <vt:lpstr>Wingdings</vt:lpstr>
      <vt:lpstr>Lato</vt:lpstr>
      <vt:lpstr>Muli Regular Bold</vt:lpstr>
      <vt:lpstr>Microsoft YaHei</vt:lpstr>
      <vt:lpstr>Montserrat</vt:lpstr>
      <vt:lpstr>Francois One</vt:lpstr>
      <vt:lpstr>Muli</vt:lpstr>
      <vt:lpstr>Segoe UI</vt:lpstr>
      <vt:lpstr>Commissioner ExtraBold</vt:lpstr>
      <vt:lpstr>Roboto</vt:lpstr>
      <vt:lpstr>Commissioner</vt:lpstr>
      <vt:lpstr>Barlow SemiBold</vt:lpstr>
      <vt:lpstr>Calibri</vt:lpstr>
      <vt:lpstr>Wind Energy Supplier Pitch Deck by Slidesgo</vt:lpstr>
      <vt:lpstr>1_Wind Energy Supplier Pitch Deck by Slidesgo</vt:lpstr>
      <vt:lpstr>Chuyên đề: CÁC BIẾN CHỨNG SAU MỔ TRONG NGOẠI TIÊU HOÁ -  GAN MẬT</vt:lpstr>
      <vt:lpstr>NỘI DUNG</vt:lpstr>
      <vt:lpstr>CHẢY MÁU</vt:lpstr>
      <vt:lpstr>1.1 DỊCH TỄ</vt:lpstr>
      <vt:lpstr>1.2 NGUYÊN NHÂN</vt:lpstr>
      <vt:lpstr>TCCN</vt:lpstr>
      <vt:lpstr>CT-scan: hình ảnh học đầu tay trong chẩn đoán xuất huyết trong ổ bụng. </vt:lpstr>
      <vt:lpstr>PowerPoint Presentation</vt:lpstr>
      <vt:lpstr>PowerPoint Presentation</vt:lpstr>
      <vt:lpstr>PowerPoint Presentation</vt:lpstr>
      <vt:lpstr>PowerPoint Presentation</vt:lpstr>
      <vt:lpstr>PowerPoint Presentation</vt:lpstr>
      <vt:lpstr>PowerPoint Presentation</vt:lpstr>
      <vt:lpstr>1.4 ĐIỀU TRỊ</vt:lpstr>
      <vt:lpstr>PowerPoint Presentation</vt:lpstr>
      <vt:lpstr>PowerPoint Presentation</vt:lpstr>
      <vt:lpstr>PowerPoint Presentation</vt:lpstr>
      <vt:lpstr>Các kĩ thuật thực hiện TAE</vt:lpstr>
      <vt:lpstr>PowerPoint Presentation</vt:lpstr>
      <vt:lpstr>PowerPoint Presentation</vt:lpstr>
      <vt:lpstr>PowerPoint Presentation</vt:lpstr>
      <vt:lpstr>PowerPoint Presentation</vt:lpstr>
      <vt:lpstr>PowerPoint Presentation</vt:lpstr>
      <vt:lpstr>PowerPoint Presentation</vt:lpstr>
      <vt:lpstr>XÌ RÒ MIỆNG NỐI - VIÊM PHÚC MẠC</vt:lpstr>
      <vt:lpstr>2.1 Tổng quan </vt:lpstr>
      <vt:lpstr>2.2 Định nghĩa  </vt:lpstr>
      <vt:lpstr>Không triệu chứng – không cần điều trị </vt:lpstr>
      <vt:lpstr>2.4 Phòng ngừa</vt:lpstr>
      <vt:lpstr>PowerPoint Presentation</vt:lpstr>
      <vt:lpstr>2.4 Phòng ngừa</vt:lpstr>
      <vt:lpstr>Không/ ít triệu chứng</vt:lpstr>
      <vt:lpstr>Hình ảnh học</vt:lpstr>
      <vt:lpstr>Protocol MSCT</vt:lpstr>
      <vt:lpstr>PowerPoint Presentation</vt:lpstr>
      <vt:lpstr>Đặc điểm hình ảnh cắt lớp vi tính trong  chẩn đoán xì rò miệng nối </vt:lpstr>
      <vt:lpstr>PowerPoint Presentation</vt:lpstr>
      <vt:lpstr>PowerPoint Presentation</vt:lpstr>
      <vt:lpstr>2.6 Chiến lược điều trị</vt:lpstr>
      <vt:lpstr>PowerPoint Presentation</vt:lpstr>
      <vt:lpstr>PowerPoint Presentation</vt:lpstr>
      <vt:lpstr>Tóm lại,  XRMN là một biến chứng phổ biến trong phẫu thuật tiêu hóa gan mật, làm tăng thời gian nằm viện, nguy cơ bệnh tật và tử vong sau mổ.  Xác định các yếu tố nguy cơ để phòng ngừa.  Biểu hiện lâm sàng đa dạng từ không triệu chứng đến sốc nhiễm trùng đe dọa tính mạng.  CT scan thường được chỉ định để xác định xì rò miệng nối và hậu quả của nó.  Điều trị phụ thuộc vào tình trạng nhiễm khuẩn của bệnh nhân. </vt:lpstr>
      <vt:lpstr>PowerPoint Presentation</vt:lpstr>
      <vt:lpstr>PowerPoint Presentation</vt:lpstr>
      <vt:lpstr>PowerPoint Presentation</vt:lpstr>
      <vt:lpstr>PowerPoint Presentation</vt:lpstr>
      <vt:lpstr>PowerPoint Presentation</vt:lpstr>
      <vt:lpstr>TẮC RUỘT SAU MỔ</vt:lpstr>
      <vt:lpstr>PowerPoint Presentation</vt:lpstr>
      <vt:lpstr>PowerPoint Presentation</vt:lpstr>
      <vt:lpstr>3.2 Hội Chứng Tắc Ruột</vt:lpstr>
      <vt:lpstr>3.3 Triệu Chứng Thực Thể</vt:lpstr>
      <vt:lpstr>PowerPoint Presentation</vt:lpstr>
      <vt:lpstr>PowerPoint Presentation</vt:lpstr>
      <vt:lpstr>PowerPoint Presentation</vt:lpstr>
      <vt:lpstr>PowerPoint Presentation</vt:lpstr>
      <vt:lpstr>PowerPoint Presentation</vt:lpstr>
      <vt:lpstr>Thành ruột bắt thuốc kém</vt:lpstr>
      <vt:lpstr>PowerPoint Presentation</vt:lpstr>
      <vt:lpstr>PowerPoint Presentation</vt:lpstr>
      <vt:lpstr>PowerPoint Presentation</vt:lpstr>
      <vt:lpstr>3.4.5 Cận lâm sàng hỗ trợ:​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THOÁT VỊ VẾT MỔ</vt:lpstr>
      <vt:lpstr>PowerPoint Presentation</vt:lpstr>
      <vt:lpstr>PowerPoint Presentation</vt:lpstr>
      <vt:lpstr>PowerPoint Presentation</vt:lpstr>
      <vt:lpstr>PowerPoint Presentation</vt:lpstr>
      <vt:lpstr>PowerPoint Presentation</vt:lpstr>
      <vt:lpstr>4.4 Biến chứng</vt:lpstr>
      <vt:lpstr>PowerPoint Presentation</vt:lpstr>
      <vt:lpstr>PowerPoint Presentation</vt:lpstr>
      <vt:lpstr>4.6 Điều trị</vt:lpstr>
      <vt:lpstr>4.6 Điều trị</vt:lpstr>
      <vt:lpstr>PowerPoint Presentation</vt:lpstr>
      <vt:lpstr>4.7 Phòng ngừa</vt:lpstr>
      <vt:lpstr>TÀI LIỆU THAM KHẢO</vt:lpstr>
      <vt:lpstr>TÀI LIỆU THAM KHẢO</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 ENERGY SUPPLIER PITCH DECK</dc:title>
  <cp:lastModifiedBy>Microsoft account</cp:lastModifiedBy>
  <cp:revision>49</cp:revision>
  <dcterms:modified xsi:type="dcterms:W3CDTF">2023-02-24T16:42:12Z</dcterms:modified>
</cp:coreProperties>
</file>